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60"/>
  </p:normalViewPr>
  <p:slideViewPr>
    <p:cSldViewPr snapToGrid="0">
      <p:cViewPr varScale="1">
        <p:scale>
          <a:sx n="91" d="100"/>
          <a:sy n="91" d="100"/>
        </p:scale>
        <p:origin x="11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2404-F38E-4C29-AC37-945A1956CD20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34-313F-41FF-880B-E394A46D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08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2404-F38E-4C29-AC37-945A1956CD20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34-313F-41FF-880B-E394A46D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340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2404-F38E-4C29-AC37-945A1956CD20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34-313F-41FF-880B-E394A46D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731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2404-F38E-4C29-AC37-945A1956CD20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34-313F-41FF-880B-E394A46D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772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2404-F38E-4C29-AC37-945A1956CD20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34-313F-41FF-880B-E394A46D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523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2404-F38E-4C29-AC37-945A1956CD20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34-313F-41FF-880B-E394A46D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95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2404-F38E-4C29-AC37-945A1956CD20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34-313F-41FF-880B-E394A46D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6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2404-F38E-4C29-AC37-945A1956CD20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34-313F-41FF-880B-E394A46D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355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2404-F38E-4C29-AC37-945A1956CD20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34-313F-41FF-880B-E394A46D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993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2404-F38E-4C29-AC37-945A1956CD20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34-313F-41FF-880B-E394A46D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372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2404-F38E-4C29-AC37-945A1956CD20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34-313F-41FF-880B-E394A46D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6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F2404-F38E-4C29-AC37-945A1956CD20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1C234-313F-41FF-880B-E394A46D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bgr.com/2016/02/03/internet-activity-one-minute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Business Information </a:t>
            </a:r>
            <a:r>
              <a:rPr lang="tr-TR" dirty="0" err="1"/>
              <a:t>Systems</a:t>
            </a:r>
            <a:r>
              <a:rPr lang="tr-TR" dirty="0"/>
              <a:t> II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Big</a:t>
            </a:r>
            <a:r>
              <a:rPr lang="tr-TR" dirty="0"/>
              <a:t> Data, </a:t>
            </a:r>
            <a:r>
              <a:rPr lang="tr-TR" dirty="0" err="1"/>
              <a:t>IoT</a:t>
            </a:r>
            <a:r>
              <a:rPr lang="tr-TR" dirty="0"/>
              <a:t>, M2M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Artificial</a:t>
            </a:r>
            <a:r>
              <a:rPr lang="tr-TR" dirty="0"/>
              <a:t> </a:t>
            </a:r>
            <a:r>
              <a:rPr lang="tr-TR" dirty="0" err="1"/>
              <a:t>Intelligence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983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Baltzan</a:t>
            </a:r>
            <a:r>
              <a:rPr lang="en-US" dirty="0"/>
              <a:t> P. (2018), </a:t>
            </a:r>
            <a:r>
              <a:rPr lang="en-US" i="1" dirty="0"/>
              <a:t>Business Driven Information Systems</a:t>
            </a:r>
            <a:r>
              <a:rPr lang="en-US" dirty="0"/>
              <a:t>, Mc </a:t>
            </a:r>
            <a:r>
              <a:rPr lang="en-US" dirty="0" err="1"/>
              <a:t>Graw</a:t>
            </a:r>
            <a:r>
              <a:rPr lang="en-US" dirty="0"/>
              <a:t> Hill, 6</a:t>
            </a:r>
            <a:r>
              <a:rPr lang="en-US" baseline="30000" dirty="0"/>
              <a:t>th</a:t>
            </a:r>
            <a:r>
              <a:rPr lang="en-US" dirty="0"/>
              <a:t> Ed.</a:t>
            </a:r>
          </a:p>
          <a:p>
            <a:r>
              <a:rPr lang="en-US" dirty="0" err="1"/>
              <a:t>Corea</a:t>
            </a:r>
            <a:r>
              <a:rPr lang="en-US" dirty="0"/>
              <a:t>, F. (2019), </a:t>
            </a:r>
            <a:r>
              <a:rPr lang="en-US" i="1" dirty="0"/>
              <a:t>An Introduction to Data Everything You Need to Know About AI, Big Data and Data Science</a:t>
            </a:r>
            <a:r>
              <a:rPr lang="en-US" dirty="0"/>
              <a:t>, Springer</a:t>
            </a:r>
          </a:p>
          <a:p>
            <a:r>
              <a:rPr lang="en-US" dirty="0" err="1"/>
              <a:t>Valacich</a:t>
            </a:r>
            <a:r>
              <a:rPr lang="en-US" dirty="0"/>
              <a:t> J, and C. Schneider (2018), </a:t>
            </a:r>
            <a:r>
              <a:rPr lang="en-US" i="1" dirty="0"/>
              <a:t>Information Systems Today Managing in the Digital World</a:t>
            </a:r>
            <a:r>
              <a:rPr lang="en-US" dirty="0"/>
              <a:t>, Pearson, 8</a:t>
            </a:r>
            <a:r>
              <a:rPr lang="en-US" baseline="30000" dirty="0"/>
              <a:t>th</a:t>
            </a:r>
            <a:r>
              <a:rPr lang="en-US" dirty="0"/>
              <a:t> Ed.</a:t>
            </a:r>
          </a:p>
          <a:p>
            <a:r>
              <a:rPr lang="en-US" dirty="0"/>
              <a:t>Marr B. (2016), </a:t>
            </a:r>
            <a:r>
              <a:rPr lang="en-US" i="1" dirty="0"/>
              <a:t>Big Data in Practice, </a:t>
            </a:r>
            <a:r>
              <a:rPr lang="en-US" dirty="0"/>
              <a:t>Wiley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798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Big</a:t>
            </a:r>
            <a:r>
              <a:rPr lang="tr-TR" b="1" dirty="0"/>
              <a:t> Data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sz="4000" dirty="0"/>
          </a:p>
          <a:p>
            <a:r>
              <a:rPr lang="tr-TR" sz="4000" dirty="0"/>
              <a:t>Data is </a:t>
            </a:r>
            <a:r>
              <a:rPr lang="tr-TR" sz="4000" dirty="0" err="1"/>
              <a:t>growing</a:t>
            </a:r>
            <a:r>
              <a:rPr lang="tr-TR" sz="4000" dirty="0"/>
              <a:t> </a:t>
            </a:r>
            <a:r>
              <a:rPr lang="tr-TR" sz="4000" dirty="0" err="1"/>
              <a:t>much</a:t>
            </a:r>
            <a:r>
              <a:rPr lang="tr-TR" sz="4000" dirty="0"/>
              <a:t> </a:t>
            </a:r>
            <a:r>
              <a:rPr lang="tr-TR" sz="4000" dirty="0" err="1"/>
              <a:t>faster</a:t>
            </a:r>
            <a:r>
              <a:rPr lang="tr-TR" sz="4000" dirty="0"/>
              <a:t>.</a:t>
            </a:r>
          </a:p>
          <a:p>
            <a:pPr marL="0" indent="0">
              <a:buNone/>
            </a:pPr>
            <a:endParaRPr lang="tr-TR" sz="4000" dirty="0"/>
          </a:p>
          <a:p>
            <a:pPr marL="0" indent="0">
              <a:buNone/>
            </a:pPr>
            <a:endParaRPr lang="tr-TR" sz="4000" dirty="0"/>
          </a:p>
          <a:p>
            <a:r>
              <a:rPr lang="tr-TR" sz="4000" dirty="0"/>
              <a:t>B</a:t>
            </a:r>
            <a:r>
              <a:rPr lang="en-US" sz="4000" dirty="0"/>
              <a:t>y the year 2020, about 1.7 megabytes of new information will be created every second for every human being on the planet.</a:t>
            </a:r>
          </a:p>
        </p:txBody>
      </p:sp>
    </p:spTree>
    <p:extLst>
      <p:ext uri="{BB962C8B-B14F-4D97-AF65-F5344CB8AC3E}">
        <p14:creationId xmlns:p14="http://schemas.microsoft.com/office/powerpoint/2010/main" val="671621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/>
              <a:t>Big</a:t>
            </a:r>
            <a:r>
              <a:rPr lang="tr-TR" b="1" dirty="0"/>
              <a:t> Data </a:t>
            </a:r>
            <a:r>
              <a:rPr lang="tr-TR" sz="2000" b="1" dirty="0"/>
              <a:t>(Source:</a:t>
            </a:r>
            <a:r>
              <a:rPr lang="en-US" sz="2000" u="sng" dirty="0">
                <a:hlinkClick r:id="rId2"/>
              </a:rPr>
              <a:t>https://bgr.com/2016/02/03/internet-activity-one-minute/</a:t>
            </a:r>
            <a:r>
              <a:rPr lang="tr-TR" sz="2000" u="sng" dirty="0"/>
              <a:t>)</a:t>
            </a:r>
            <a:endParaRPr lang="en-US" sz="2000" dirty="0"/>
          </a:p>
        </p:txBody>
      </p:sp>
      <p:pic>
        <p:nvPicPr>
          <p:cNvPr id="4" name="İçerik Yer Tutucusu 3" descr="Internet Activity One Minute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6322" y="1825625"/>
            <a:ext cx="4939356" cy="4351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5816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Big</a:t>
            </a:r>
            <a:r>
              <a:rPr lang="tr-TR" b="1" dirty="0"/>
              <a:t> Data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tr-TR" sz="3600" dirty="0"/>
          </a:p>
          <a:p>
            <a:r>
              <a:rPr lang="tr-TR" sz="3600" dirty="0" err="1"/>
              <a:t>Every</a:t>
            </a:r>
            <a:r>
              <a:rPr lang="tr-TR" sz="3600" dirty="0"/>
              <a:t> </a:t>
            </a:r>
            <a:r>
              <a:rPr lang="tr-TR" sz="3600" dirty="0" err="1"/>
              <a:t>second</a:t>
            </a:r>
            <a:r>
              <a:rPr lang="tr-TR" sz="3600" dirty="0"/>
              <a:t> </a:t>
            </a:r>
            <a:r>
              <a:rPr lang="tr-TR" sz="3600" dirty="0" err="1"/>
              <a:t>we</a:t>
            </a:r>
            <a:r>
              <a:rPr lang="tr-TR" sz="3600" dirty="0"/>
              <a:t> </a:t>
            </a:r>
            <a:r>
              <a:rPr lang="tr-TR" sz="3600" dirty="0" err="1"/>
              <a:t>create</a:t>
            </a:r>
            <a:r>
              <a:rPr lang="tr-TR" sz="3600" dirty="0"/>
              <a:t> data.</a:t>
            </a:r>
          </a:p>
          <a:p>
            <a:endParaRPr lang="tr-TR" sz="3600" dirty="0"/>
          </a:p>
          <a:p>
            <a:r>
              <a:rPr lang="en-US" sz="3600" dirty="0"/>
              <a:t>Most data collected by could easily fit into rows and columns of </a:t>
            </a:r>
            <a:r>
              <a:rPr lang="en-US" sz="3600" b="1" dirty="0"/>
              <a:t>relational database management systems</a:t>
            </a:r>
            <a:r>
              <a:rPr lang="en-US" sz="3600" dirty="0"/>
              <a:t>.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031181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Big</a:t>
            </a:r>
            <a:r>
              <a:rPr lang="tr-TR" b="1" dirty="0"/>
              <a:t> Data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tr-TR" sz="3600" dirty="0"/>
          </a:p>
          <a:p>
            <a:r>
              <a:rPr lang="tr-TR" sz="3600" dirty="0" err="1"/>
              <a:t>However</a:t>
            </a:r>
            <a:r>
              <a:rPr lang="tr-TR" sz="3600" dirty="0"/>
              <a:t>, </a:t>
            </a:r>
            <a:r>
              <a:rPr lang="tr-TR" sz="3600" dirty="0" err="1"/>
              <a:t>we</a:t>
            </a:r>
            <a:r>
              <a:rPr lang="tr-TR" sz="3600" dirty="0"/>
              <a:t> </a:t>
            </a:r>
            <a:r>
              <a:rPr lang="tr-TR" sz="3600" dirty="0" err="1"/>
              <a:t>have</a:t>
            </a:r>
            <a:r>
              <a:rPr lang="tr-TR" sz="3600" dirty="0"/>
              <a:t> data </a:t>
            </a:r>
            <a:r>
              <a:rPr lang="tr-TR" sz="3600" dirty="0" err="1"/>
              <a:t>from</a:t>
            </a:r>
            <a:endParaRPr lang="tr-TR" sz="3600" dirty="0"/>
          </a:p>
          <a:p>
            <a:pPr lvl="1"/>
            <a:r>
              <a:rPr lang="en-US" sz="3200" dirty="0"/>
              <a:t>web traffic, e-mail messages, and social media content (tweets, status messages), </a:t>
            </a:r>
            <a:endParaRPr lang="tr-TR" sz="3200" dirty="0"/>
          </a:p>
          <a:p>
            <a:pPr lvl="1"/>
            <a:r>
              <a:rPr lang="en-US" sz="3200" dirty="0"/>
              <a:t>machine generated data from sensors (used in smart meters, manufacturing sensors, and electrical meters)</a:t>
            </a:r>
            <a:endParaRPr lang="tr-TR" sz="3200" dirty="0"/>
          </a:p>
          <a:p>
            <a:pPr lvl="1"/>
            <a:r>
              <a:rPr lang="en-US" sz="3200" dirty="0"/>
              <a:t>electronic trading systems.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31181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Big</a:t>
            </a:r>
            <a:r>
              <a:rPr lang="tr-TR" b="1" dirty="0"/>
              <a:t> Data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000" dirty="0"/>
              <a:t>These data may be unstructured or semi-structured</a:t>
            </a:r>
            <a:r>
              <a:rPr lang="tr-TR" sz="4000" dirty="0"/>
              <a:t>.</a:t>
            </a:r>
          </a:p>
          <a:p>
            <a:endParaRPr lang="tr-TR" sz="4000" dirty="0"/>
          </a:p>
          <a:p>
            <a:r>
              <a:rPr lang="en-US" sz="4000" dirty="0"/>
              <a:t>not suitable for relational database</a:t>
            </a:r>
            <a:r>
              <a:rPr lang="tr-TR" sz="4000" dirty="0"/>
              <a:t>s.</a:t>
            </a:r>
          </a:p>
          <a:p>
            <a:endParaRPr lang="tr-TR" sz="4000" dirty="0"/>
          </a:p>
          <a:p>
            <a:r>
              <a:rPr lang="tr-TR" sz="4000" b="1" dirty="0"/>
              <a:t>B</a:t>
            </a:r>
            <a:r>
              <a:rPr lang="en-US" sz="4000" b="1" dirty="0" err="1"/>
              <a:t>ig</a:t>
            </a:r>
            <a:r>
              <a:rPr lang="en-US" sz="4000" b="1" dirty="0"/>
              <a:t> data</a:t>
            </a:r>
            <a:r>
              <a:rPr lang="en-US" sz="4000" dirty="0"/>
              <a:t> describe</a:t>
            </a:r>
            <a:r>
              <a:rPr lang="tr-TR" sz="4000" dirty="0"/>
              <a:t>s</a:t>
            </a:r>
            <a:r>
              <a:rPr lang="en-US" sz="4000" dirty="0"/>
              <a:t> these data sets with volumes so huge that they are beyond the ability of typical DBMS to capture, store, and analyze.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00235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Big</a:t>
            </a:r>
            <a:r>
              <a:rPr lang="tr-TR" b="1" dirty="0"/>
              <a:t> Data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200" b="1" dirty="0"/>
          </a:p>
          <a:p>
            <a:r>
              <a:rPr lang="en-US" sz="3200" b="1" dirty="0"/>
              <a:t>Big data </a:t>
            </a:r>
            <a:r>
              <a:rPr lang="en-US" sz="3200" dirty="0"/>
              <a:t>is a collection of </a:t>
            </a:r>
            <a:endParaRPr lang="tr-TR" sz="3200" dirty="0"/>
          </a:p>
          <a:p>
            <a:pPr lvl="1"/>
            <a:r>
              <a:rPr lang="en-US" sz="2800" dirty="0"/>
              <a:t>large, </a:t>
            </a:r>
            <a:endParaRPr lang="tr-TR" sz="2800" dirty="0"/>
          </a:p>
          <a:p>
            <a:pPr lvl="1"/>
            <a:r>
              <a:rPr lang="en-US" sz="2800" dirty="0"/>
              <a:t>complex data sets, </a:t>
            </a:r>
            <a:endParaRPr lang="tr-TR" sz="2800" dirty="0"/>
          </a:p>
          <a:p>
            <a:pPr lvl="1"/>
            <a:r>
              <a:rPr lang="en-US" sz="2800" dirty="0"/>
              <a:t>including structured and unstructured data, </a:t>
            </a:r>
            <a:endParaRPr lang="tr-TR" sz="2800" dirty="0"/>
          </a:p>
          <a:p>
            <a:pPr lvl="1"/>
            <a:r>
              <a:rPr lang="en-US" sz="2800" dirty="0"/>
              <a:t>which cannot be analyzed using traditional database methods and tools (</a:t>
            </a:r>
            <a:r>
              <a:rPr lang="en-US" sz="2800" dirty="0" err="1"/>
              <a:t>Baltzan</a:t>
            </a:r>
            <a:r>
              <a:rPr lang="en-US" sz="2800" dirty="0"/>
              <a:t>, 2018: 468). </a:t>
            </a:r>
          </a:p>
        </p:txBody>
      </p:sp>
    </p:spTree>
    <p:extLst>
      <p:ext uri="{BB962C8B-B14F-4D97-AF65-F5344CB8AC3E}">
        <p14:creationId xmlns:p14="http://schemas.microsoft.com/office/powerpoint/2010/main" val="1952075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Big</a:t>
            </a:r>
            <a:r>
              <a:rPr lang="tr-TR" b="1" dirty="0"/>
              <a:t> Data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600" dirty="0"/>
          </a:p>
          <a:p>
            <a:r>
              <a:rPr lang="en-US" sz="3600" dirty="0"/>
              <a:t>Big data includes data sources that include </a:t>
            </a:r>
            <a:endParaRPr lang="tr-TR" sz="3600" dirty="0"/>
          </a:p>
          <a:p>
            <a:pPr lvl="1"/>
            <a:r>
              <a:rPr lang="en-US" sz="3200" dirty="0"/>
              <a:t>extremely </a:t>
            </a:r>
            <a:r>
              <a:rPr lang="en-US" sz="3200" b="1" dirty="0"/>
              <a:t>large volumes</a:t>
            </a:r>
            <a:r>
              <a:rPr lang="en-US" sz="3200" dirty="0"/>
              <a:t> of data, </a:t>
            </a:r>
            <a:endParaRPr lang="tr-TR" sz="3200" dirty="0"/>
          </a:p>
          <a:p>
            <a:pPr lvl="1"/>
            <a:r>
              <a:rPr lang="en-US" sz="3200" dirty="0"/>
              <a:t>with </a:t>
            </a:r>
            <a:r>
              <a:rPr lang="en-US" sz="3200" b="1" dirty="0"/>
              <a:t>high velocity</a:t>
            </a:r>
            <a:r>
              <a:rPr lang="en-US" sz="3200" dirty="0"/>
              <a:t>, </a:t>
            </a:r>
            <a:endParaRPr lang="tr-TR" sz="3200" dirty="0"/>
          </a:p>
          <a:p>
            <a:pPr lvl="1"/>
            <a:r>
              <a:rPr lang="en-US" sz="3200" b="1" dirty="0"/>
              <a:t>wide variety</a:t>
            </a:r>
            <a:r>
              <a:rPr lang="en-US" sz="3200" dirty="0"/>
              <a:t>, </a:t>
            </a:r>
            <a:endParaRPr lang="tr-TR" sz="3200" dirty="0"/>
          </a:p>
          <a:p>
            <a:pPr lvl="1"/>
            <a:r>
              <a:rPr lang="en-US" sz="3200" dirty="0"/>
              <a:t>and an understanding of the data </a:t>
            </a:r>
            <a:r>
              <a:rPr lang="en-US" sz="3200" b="1" dirty="0"/>
              <a:t>veracity</a:t>
            </a:r>
            <a:r>
              <a:rPr lang="en-US" sz="3200" dirty="0"/>
              <a:t>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6291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Big</a:t>
            </a:r>
            <a:r>
              <a:rPr lang="tr-TR" b="1" dirty="0"/>
              <a:t> Data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Clarifying</a:t>
            </a:r>
            <a:r>
              <a:rPr lang="tr-TR" sz="3600" dirty="0"/>
              <a:t> </a:t>
            </a:r>
            <a:r>
              <a:rPr lang="tr-TR" sz="3600" dirty="0" err="1"/>
              <a:t>some</a:t>
            </a:r>
            <a:r>
              <a:rPr lang="tr-TR" sz="3600" dirty="0"/>
              <a:t> </a:t>
            </a:r>
            <a:r>
              <a:rPr lang="tr-TR" sz="3600" i="1" u="sng" dirty="0" err="1">
                <a:solidFill>
                  <a:srgbClr val="FF0000"/>
                </a:solidFill>
              </a:rPr>
              <a:t>misconceptions</a:t>
            </a:r>
            <a:r>
              <a:rPr lang="tr-TR" sz="3600" dirty="0">
                <a:solidFill>
                  <a:srgbClr val="FF0000"/>
                </a:solidFill>
              </a:rPr>
              <a:t> </a:t>
            </a:r>
            <a:r>
              <a:rPr lang="tr-TR" sz="3600" dirty="0"/>
              <a:t>(</a:t>
            </a:r>
            <a:r>
              <a:rPr lang="tr-TR" sz="3600" dirty="0" err="1"/>
              <a:t>Corea</a:t>
            </a:r>
            <a:r>
              <a:rPr lang="tr-TR" sz="3600" dirty="0"/>
              <a:t>, 2019):</a:t>
            </a:r>
          </a:p>
          <a:p>
            <a:pPr lvl="1"/>
            <a:r>
              <a:rPr lang="en-US" sz="3200" b="1" dirty="0"/>
              <a:t>More data means higher accuracy</a:t>
            </a:r>
            <a:r>
              <a:rPr lang="en-US" sz="3200" dirty="0"/>
              <a:t>. </a:t>
            </a:r>
            <a:endParaRPr lang="tr-TR" sz="3200" dirty="0"/>
          </a:p>
          <a:p>
            <a:pPr lvl="1"/>
            <a:endParaRPr lang="tr-TR" sz="3200" dirty="0"/>
          </a:p>
          <a:p>
            <a:pPr lvl="1"/>
            <a:r>
              <a:rPr lang="en-US" sz="3200" b="1" dirty="0"/>
              <a:t>Data equals Objectivity</a:t>
            </a:r>
            <a:endParaRPr lang="tr-TR" sz="3200" b="1" dirty="0"/>
          </a:p>
          <a:p>
            <a:pPr lvl="1"/>
            <a:endParaRPr lang="tr-TR" sz="3200" b="1" dirty="0"/>
          </a:p>
          <a:p>
            <a:pPr lvl="1"/>
            <a:r>
              <a:rPr lang="en-US" sz="3200" b="1" dirty="0"/>
              <a:t>Your data will reveal you all the truth.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43463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355</Words>
  <Application>Microsoft Office PowerPoint</Application>
  <PresentationFormat>Widescreen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Business Information Systems II</vt:lpstr>
      <vt:lpstr>Big Data</vt:lpstr>
      <vt:lpstr>Big Data (Source:https://bgr.com/2016/02/03/internet-activity-one-minute/)</vt:lpstr>
      <vt:lpstr>Big Data</vt:lpstr>
      <vt:lpstr>Big Data</vt:lpstr>
      <vt:lpstr>Big Data</vt:lpstr>
      <vt:lpstr>Big Data</vt:lpstr>
      <vt:lpstr>Big Data</vt:lpstr>
      <vt:lpstr>Big Data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Information Systems II</dc:title>
  <dc:creator>SEVGI EDA TUZCU</dc:creator>
  <cp:lastModifiedBy>Sevgi Eda Tuzcu</cp:lastModifiedBy>
  <cp:revision>28</cp:revision>
  <dcterms:created xsi:type="dcterms:W3CDTF">2020-01-21T13:10:54Z</dcterms:created>
  <dcterms:modified xsi:type="dcterms:W3CDTF">2020-01-21T18:45:45Z</dcterms:modified>
</cp:coreProperties>
</file>