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258" r:id="rId3"/>
    <p:sldId id="259" r:id="rId4"/>
    <p:sldId id="260" r:id="rId5"/>
    <p:sldId id="261" r:id="rId6"/>
    <p:sldId id="262" r:id="rId7"/>
    <p:sldId id="263" r:id="rId8"/>
    <p:sldId id="264" r:id="rId9"/>
    <p:sldId id="265" r:id="rId10"/>
    <p:sldId id="269"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254570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2336729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119615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62176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4079385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515684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1762716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23019147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918296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3170151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2381734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3862530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1190047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1686462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3438062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1796404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ABF0D45-3AC2-4D39-84F4-AAAB6CE9B896}" type="datetimeFigureOut">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02C629D8-FB04-4BAE-AA44-BF4D1B7C7E2D}" type="slidenum">
              <a:rPr lang="tr-TR" smtClean="0"/>
              <a:pPr/>
              <a:t>‹#›</a:t>
            </a:fld>
            <a:endParaRPr lang="tr-TR"/>
          </a:p>
        </p:txBody>
      </p:sp>
    </p:spTree>
    <p:extLst>
      <p:ext uri="{BB962C8B-B14F-4D97-AF65-F5344CB8AC3E}">
        <p14:creationId xmlns:p14="http://schemas.microsoft.com/office/powerpoint/2010/main" val="1893065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ABF0D45-3AC2-4D39-84F4-AAAB6CE9B896}" type="datetimeFigureOut">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02C629D8-FB04-4BAE-AA44-BF4D1B7C7E2D}" type="slidenum">
              <a:rPr lang="tr-TR" smtClean="0"/>
              <a:pPr/>
              <a:t>‹#›</a:t>
            </a:fld>
            <a:endParaRPr lang="tr-TR"/>
          </a:p>
        </p:txBody>
      </p:sp>
    </p:spTree>
    <p:extLst>
      <p:ext uri="{BB962C8B-B14F-4D97-AF65-F5344CB8AC3E}">
        <p14:creationId xmlns:p14="http://schemas.microsoft.com/office/powerpoint/2010/main" val="2640147895"/>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ANAYASA</a:t>
            </a:r>
            <a:endParaRPr lang="tr-TR" dirty="0"/>
          </a:p>
        </p:txBody>
      </p:sp>
      <p:sp>
        <p:nvSpPr>
          <p:cNvPr id="3" name="2 İçerik Yer Tutucusu"/>
          <p:cNvSpPr>
            <a:spLocks noGrp="1"/>
          </p:cNvSpPr>
          <p:nvPr>
            <p:ph idx="1"/>
          </p:nvPr>
        </p:nvSpPr>
        <p:spPr/>
        <p:txBody>
          <a:bodyPr/>
          <a:lstStyle/>
          <a:p>
            <a:r>
              <a:rPr lang="tr-TR" dirty="0" smtClean="0"/>
              <a:t>Anayasa normlar hiyerarşisinin en üstünde yer alan ve yasama, yürütme ve yargı organlarını bağlayan temel hukuk kurallarını içerir.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İÇTİHADI BİRLEŞTİRME KARARLARI</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Mahkemelerin aynı veya benzer nitelikli olaylar hakkında farklı kararlar vermesini önlemek, diğer bir ifadeyle mahkeme kararlarında yeknesaklığı sağlamak ve böylelikle hukuki güvenliğin zedelenmesini önlemek amacıyla, bazen de kanundaki bir boşluğu doldurmak amacıyla Yüksek Mahkemelerin </a:t>
            </a:r>
            <a:r>
              <a:rPr lang="tr-TR" b="1" dirty="0" smtClean="0"/>
              <a:t>büyük genel kurulu veya</a:t>
            </a:r>
            <a:r>
              <a:rPr lang="tr-TR" dirty="0" smtClean="0"/>
              <a:t> </a:t>
            </a:r>
            <a:r>
              <a:rPr lang="tr-TR" b="1" dirty="0" smtClean="0"/>
              <a:t>küçük genel kurulları tarafından içtihadı birleştirme kararı çıkarılabilir. </a:t>
            </a:r>
            <a:r>
              <a:rPr lang="tr-TR" dirty="0" smtClean="0"/>
              <a:t>Her iki kurulun çıkardığı içtihadı birleştirme kararlarının hukuki değeri aynıdır.</a:t>
            </a:r>
          </a:p>
          <a:p>
            <a:pPr algn="just"/>
            <a:r>
              <a:rPr lang="tr-TR" dirty="0" smtClean="0"/>
              <a:t>İçtihadı birleştirme kararları bağlayıcıdır.</a:t>
            </a:r>
          </a:p>
          <a:p>
            <a:endParaRPr lang="tr-TR"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TÜZÜK</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Kanunun uygulanmasını göstermek emrettiği işleri belirtmek üzere, kanuna aykırı olmamak ve Danıştay’ın incelemesinden geçirilmek suretiyle Bakanlar Kurulu tarafından çıkarılan yazılı hukuk kurallarıdır.</a:t>
            </a:r>
          </a:p>
          <a:p>
            <a:r>
              <a:rPr lang="tr-TR" dirty="0" smtClean="0"/>
              <a:t>Danıştay’ın görüşü Bakanlar Kurulu için bağlayıcı nitelik taşımaz.</a:t>
            </a:r>
          </a:p>
          <a:p>
            <a:r>
              <a:rPr lang="tr-TR" dirty="0" smtClean="0"/>
              <a:t>Tüzüklerin mutlaka bir kanuna dayanması gerekir.</a:t>
            </a:r>
          </a:p>
          <a:p>
            <a:r>
              <a:rPr lang="tr-TR" dirty="0" smtClean="0"/>
              <a:t>Tüzüklerin kanuna aykırı olduğu yönündeki iddialar Danıştay tarafından incelenir.</a:t>
            </a:r>
          </a:p>
          <a:p>
            <a:r>
              <a:rPr lang="tr-TR" dirty="0" smtClean="0"/>
              <a:t>Tüzükler Resmi Gazetede yayınlanarak yürürlüğe girerler.</a:t>
            </a:r>
          </a:p>
          <a:p>
            <a:r>
              <a:rPr lang="tr-TR" dirty="0" smtClean="0"/>
              <a:t>Tüzükler yeni bir tüzükle yürürlükten kaldırılabilirler.  Ayrıca, dayandıkları kanunun yürürlükten kalkması veya iptal edilmesiyle  ya da tüzüğün kendisinin Danıştay tarafından iptal edilmesiyle de yürürlükten kalkarlar.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YÖNETMELİKLER</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Başbakanlık, Bakanlıklar ve kamu tüzel kişileri kendi görev alanlarını ilgilendiren kanunların ve tüzüklerin uygulanmasını sağlamak üzere yönetmelik çıkarabilirler.</a:t>
            </a:r>
          </a:p>
          <a:p>
            <a:r>
              <a:rPr lang="tr-TR" dirty="0" smtClean="0"/>
              <a:t>Yönetmelikler dayandıkları kanuna ve tüzüğe aykırı olamazlar.</a:t>
            </a:r>
          </a:p>
          <a:p>
            <a:r>
              <a:rPr lang="tr-TR" dirty="0" smtClean="0"/>
              <a:t>Hangi yönetmeliklerin Resmi Gazetede yayınlanması gerektiği “Resmi Gazetede Yayımlanacak Olan Yönetmelikler Hakkında Kanun”da belirtilmiştir.</a:t>
            </a:r>
          </a:p>
          <a:p>
            <a:r>
              <a:rPr lang="tr-TR" dirty="0" smtClean="0"/>
              <a:t>Ülke genelinde uygulanan yönetmeliklerin kanuna ve tüzüğe aykırı olduğu iddiası Danıştay tarafından incelenir. Diğer yönetmeliklerde bu incelemeyi idare mahkemeleri yapar.</a:t>
            </a:r>
          </a:p>
          <a:p>
            <a:r>
              <a:rPr lang="tr-TR" dirty="0" smtClean="0"/>
              <a:t>Yönetmeliklerin yürürlükten kalkması tüzüklerde açıklanan şekillerde olur.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DİĞER DÜZENLEYİCİ İŞLEMLER</a:t>
            </a:r>
            <a:endParaRPr lang="tr-TR" dirty="0"/>
          </a:p>
        </p:txBody>
      </p:sp>
      <p:sp>
        <p:nvSpPr>
          <p:cNvPr id="3" name="2 İçerik Yer Tutucusu"/>
          <p:cNvSpPr>
            <a:spLocks noGrp="1"/>
          </p:cNvSpPr>
          <p:nvPr>
            <p:ph idx="1"/>
          </p:nvPr>
        </p:nvSpPr>
        <p:spPr/>
        <p:txBody>
          <a:bodyPr/>
          <a:lstStyle/>
          <a:p>
            <a:r>
              <a:rPr lang="tr-TR" dirty="0" smtClean="0"/>
              <a:t>Yürütme organının Anayasa’da öngörülmüş olan düzenleyici işlemleri KHK, tüzük ve yönetmeliktir. Ancak uygulamada, bunların dışında, genelge, yönerge, kararname, karar gibi değişik isimler altında düzenleyici işlemlere de rastlanmaktadır.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KANUNLAR</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Kanunlar taslak olarak hazırlandıktan sonra ya Bakanlar Kurulu tarafından </a:t>
            </a:r>
            <a:r>
              <a:rPr lang="tr-TR" u="sng" dirty="0" smtClean="0"/>
              <a:t>kanun tasarısı </a:t>
            </a:r>
            <a:r>
              <a:rPr lang="tr-TR" dirty="0" smtClean="0"/>
              <a:t>olarak, ya da milletvekilleri tarafından </a:t>
            </a:r>
            <a:r>
              <a:rPr lang="tr-TR" u="sng" dirty="0" smtClean="0"/>
              <a:t>kanun teklifi </a:t>
            </a:r>
            <a:r>
              <a:rPr lang="tr-TR" dirty="0" smtClean="0"/>
              <a:t>olarak TBMM’ye sunulurlar.  İlgili Komisyonlarda görüşüldükten sonra TBMM Genel Kurulunda oylanırlar. TBMM tarafından kabul edilen kanunlar imzalanmak üzere Cumhurbaşkanına gönderilir. Cumhurbaşkanı 15 gün içinde kanunu imzalayıp yayınlanmak üzere Resmi Gazeteye gönderebilir veya aynı süre içinde tekrar görüşülmek üzere TBMM’ye geri gönderebilir. Bütçe kanunları geri gönderilemez. </a:t>
            </a:r>
          </a:p>
          <a:p>
            <a:r>
              <a:rPr lang="tr-TR" dirty="0" smtClean="0"/>
              <a:t>Kanunlar kural olarak Resmi Gazetede yayımlandıkları gün yürürlüğe girerler.  Ama yürürlük maddesinde daha ileri bir tarih gösterilmişse o tarihte yürürlüğe girerler.  Kanunun hangi tarihte yürürlüğe gireceği belirtilmemiş ise, Resmi Gazetede yayınlandığı günü takip eden günden itibaren 45 gün sonra yürürlüğe girer.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KANUNLARIN AÇIKÇA YÜRÜRLÜKTEN KALKMASI</a:t>
            </a:r>
            <a:endParaRPr lang="tr-TR" dirty="0"/>
          </a:p>
        </p:txBody>
      </p:sp>
      <p:sp>
        <p:nvSpPr>
          <p:cNvPr id="3" name="2 İçerik Yer Tutucusu"/>
          <p:cNvSpPr>
            <a:spLocks noGrp="1"/>
          </p:cNvSpPr>
          <p:nvPr>
            <p:ph idx="1"/>
          </p:nvPr>
        </p:nvSpPr>
        <p:spPr/>
        <p:txBody>
          <a:bodyPr>
            <a:normAutofit fontScale="92500" lnSpcReduction="10000"/>
          </a:bodyPr>
          <a:lstStyle/>
          <a:p>
            <a:pPr marL="596646" indent="-514350">
              <a:buFont typeface="+mj-lt"/>
              <a:buAutoNum type="arabicPeriod"/>
            </a:pPr>
            <a:r>
              <a:rPr lang="tr-TR" b="1" dirty="0" smtClean="0"/>
              <a:t>Kanunla: </a:t>
            </a:r>
            <a:endParaRPr lang="tr-TR" dirty="0" smtClean="0"/>
          </a:p>
          <a:p>
            <a:pPr marL="596646" indent="-514350">
              <a:buFont typeface="+mj-lt"/>
              <a:buAutoNum type="alphaLcPeriod"/>
            </a:pPr>
            <a:r>
              <a:rPr lang="tr-TR" dirty="0" err="1" smtClean="0"/>
              <a:t>Kanunkoyucu</a:t>
            </a:r>
            <a:r>
              <a:rPr lang="tr-TR" dirty="0" smtClean="0"/>
              <a:t> yeni yürürlüğe giren bir kanunla hangi kanunu veya kanunları yürürlükten kaldırdığını açıkça belirtir.</a:t>
            </a:r>
          </a:p>
          <a:p>
            <a:pPr marL="596646" indent="-514350">
              <a:buFont typeface="+mj-lt"/>
              <a:buAutoNum type="alphaLcPeriod"/>
            </a:pPr>
            <a:r>
              <a:rPr lang="tr-TR" dirty="0" smtClean="0"/>
              <a:t>Kanunun ne zaman yürürlükten kalkacağı kendi içinde belirtilmiş olabilir.</a:t>
            </a:r>
          </a:p>
          <a:p>
            <a:pPr marL="596646" indent="-514350">
              <a:buFont typeface="+mj-lt"/>
              <a:buAutoNum type="arabicPeriod" startAt="2"/>
            </a:pPr>
            <a:r>
              <a:rPr lang="tr-TR" b="1" dirty="0" smtClean="0"/>
              <a:t>Anayasa Mahkemesi tarafından kanunun iptal edilmesi ile:</a:t>
            </a:r>
          </a:p>
          <a:p>
            <a:pPr marL="596646" indent="-514350">
              <a:buNone/>
            </a:pPr>
            <a:r>
              <a:rPr lang="tr-TR" dirty="0" smtClean="0"/>
              <a:t>	Anayasa Mahkemesi bir kanunu  veya bazı maddelerini Anayasaya aykırılıktan dolayı iptal ederse, o kanunun tamamı veya iptal edilen maddeleri yürürlükten kalkar.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200" dirty="0" smtClean="0"/>
              <a:t>KANUNLARIN ANAYASA MAHKEMESİ TARAFINDAN İPTAL EDİLMESİ</a:t>
            </a:r>
            <a:endParaRPr lang="tr-TR" sz="3200" dirty="0"/>
          </a:p>
        </p:txBody>
      </p:sp>
      <p:sp>
        <p:nvSpPr>
          <p:cNvPr id="3" name="2 İçerik Yer Tutucusu"/>
          <p:cNvSpPr>
            <a:spLocks noGrp="1"/>
          </p:cNvSpPr>
          <p:nvPr>
            <p:ph idx="1"/>
          </p:nvPr>
        </p:nvSpPr>
        <p:spPr/>
        <p:txBody>
          <a:bodyPr>
            <a:normAutofit fontScale="85000" lnSpcReduction="10000"/>
          </a:bodyPr>
          <a:lstStyle/>
          <a:p>
            <a:r>
              <a:rPr lang="tr-TR" dirty="0" smtClean="0"/>
              <a:t>Kanunların Anayasa’ya aykırı olduğu </a:t>
            </a:r>
            <a:r>
              <a:rPr lang="tr-TR" b="1" dirty="0" smtClean="0"/>
              <a:t>iptal davası </a:t>
            </a:r>
            <a:r>
              <a:rPr lang="tr-TR" dirty="0" smtClean="0"/>
              <a:t>veya </a:t>
            </a:r>
            <a:r>
              <a:rPr lang="tr-TR" b="1" dirty="0" smtClean="0"/>
              <a:t>itiraz</a:t>
            </a:r>
            <a:r>
              <a:rPr lang="tr-TR" dirty="0" smtClean="0"/>
              <a:t> yoluyla ileri sürülebilir.</a:t>
            </a:r>
          </a:p>
          <a:p>
            <a:r>
              <a:rPr lang="tr-TR" dirty="0" smtClean="0"/>
              <a:t>İptal davası yoluyla Anayasa Mahkemesine başvurma hakkı, Cumhurbaşkanına, iktidar ve ana muhalefet partisi meclis gruplarına ve TBMM üye tamsayısının en az beşte biri tutarındaki milletvekillerine aittir.  Bu durumda, kanunun Resmi Gazetede yayımlandığı günden itibaren 60 gün içinde iptal davasının açılması gerekir.</a:t>
            </a:r>
          </a:p>
          <a:p>
            <a:r>
              <a:rPr lang="tr-TR" dirty="0" smtClean="0"/>
              <a:t>İtiraz yoluyla Anayasa Mahkemesine başvurma hakkı, görülmekte olan bir davada uygulanacak kanunun veya kanun hükmünün Anayasaya aykırı olduğunu düşünen hakimlere aittir. Bu durumda Anayasa Mahkemesinin 5 ay içinde karar vermesi gerekmektedir</a:t>
            </a:r>
            <a:r>
              <a:rPr lang="tr-TR" dirty="0" smtClean="0"/>
              <a:t>.</a:t>
            </a:r>
            <a:endParaRPr lang="tr-TR"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ÖZEL KANUN-GENEL KANUN</a:t>
            </a:r>
            <a:endParaRPr lang="tr-TR" dirty="0"/>
          </a:p>
        </p:txBody>
      </p:sp>
      <p:sp>
        <p:nvSpPr>
          <p:cNvPr id="3" name="2 İçerik Yer Tutucusu"/>
          <p:cNvSpPr>
            <a:spLocks noGrp="1"/>
          </p:cNvSpPr>
          <p:nvPr>
            <p:ph idx="1"/>
          </p:nvPr>
        </p:nvSpPr>
        <p:spPr/>
        <p:txBody>
          <a:bodyPr/>
          <a:lstStyle/>
          <a:p>
            <a:r>
              <a:rPr lang="tr-TR" b="1" dirty="0" smtClean="0"/>
              <a:t>ÖZEL KANUN:</a:t>
            </a:r>
            <a:r>
              <a:rPr lang="tr-TR" dirty="0" smtClean="0"/>
              <a:t> Belli bir tek konuyu derinlemesine düzenleyen kanuna özel kanun denir. Örnek: Dernekler Kanunu</a:t>
            </a:r>
          </a:p>
          <a:p>
            <a:endParaRPr lang="tr-TR" b="1" dirty="0" smtClean="0"/>
          </a:p>
          <a:p>
            <a:r>
              <a:rPr lang="tr-TR" b="1" dirty="0" smtClean="0"/>
              <a:t>GENEL KANUN: </a:t>
            </a:r>
            <a:r>
              <a:rPr lang="tr-TR" dirty="0" smtClean="0"/>
              <a:t>Birden fazla alanı bir sistematik dahilinde düzenleyen kanuna genel kanun denir. Örnek: Medeni Kanun</a:t>
            </a:r>
            <a:endParaRPr lang="tr-TR"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KANUNLARIN ÖRTÜLÜ OLARAK YÜRÜRLÜKTEN KALKMASI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“Diğer kanunların bu kanuna aykırı hükümleri yürürlükten kaldırılmıştır.” vb. ifadelerle kanunlar üstü kapalı olarak yürürlükten kaldırılabilir.</a:t>
            </a:r>
          </a:p>
          <a:p>
            <a:r>
              <a:rPr lang="tr-TR" dirty="0" smtClean="0"/>
              <a:t>Aynı konuyu düzenleyen iki özel kanundan sonraki tarihli olanı önceki tarihli olanını zımnen yürürlükten kaldırır.</a:t>
            </a:r>
          </a:p>
          <a:p>
            <a:r>
              <a:rPr lang="tr-TR" dirty="0" smtClean="0"/>
              <a:t>Aynı konuyu düzenleyen iki genel kanundan sonraki tarihli olanı önceki tarihli olanını zımnen yürürlükten kaldırır.</a:t>
            </a:r>
          </a:p>
          <a:p>
            <a:r>
              <a:rPr lang="tr-TR" dirty="0" smtClean="0"/>
              <a:t>Aynı konuyu düzenleyen sonraki tarihli özel kanun, genel kanunun ilgili hükümlerini zımnen yürürlükten kaldırır.</a:t>
            </a:r>
          </a:p>
          <a:p>
            <a:r>
              <a:rPr lang="tr-TR" dirty="0" smtClean="0"/>
              <a:t>Aynı konuyu düzenleyen sonraki tarihli genel kanunun önceki tarihli özel kanunu yürürlükten kaldırıp kaldırmayacağı konusunda genel kanunun amacına bakmak gerekir.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KANUN GÜCÜNDE KAYNAKLAR</a:t>
            </a:r>
            <a:endParaRPr lang="tr-TR" dirty="0"/>
          </a:p>
        </p:txBody>
      </p:sp>
      <p:sp>
        <p:nvSpPr>
          <p:cNvPr id="3" name="2 İçerik Yer Tutucusu"/>
          <p:cNvSpPr>
            <a:spLocks noGrp="1"/>
          </p:cNvSpPr>
          <p:nvPr>
            <p:ph idx="1"/>
          </p:nvPr>
        </p:nvSpPr>
        <p:spPr/>
        <p:txBody>
          <a:bodyPr/>
          <a:lstStyle/>
          <a:p>
            <a:pPr marL="596646" indent="-514350">
              <a:buFont typeface="+mj-lt"/>
              <a:buAutoNum type="arabicPeriod"/>
            </a:pPr>
            <a:r>
              <a:rPr lang="tr-TR" dirty="0" smtClean="0"/>
              <a:t>Padişah iradesiyle yürürlüğe konan kanun metinleri</a:t>
            </a:r>
          </a:p>
          <a:p>
            <a:pPr marL="596646" indent="-514350">
              <a:buFont typeface="+mj-lt"/>
              <a:buAutoNum type="arabicPeriod"/>
            </a:pPr>
            <a:r>
              <a:rPr lang="tr-TR" dirty="0" smtClean="0"/>
              <a:t>Geçici kanunlar</a:t>
            </a:r>
          </a:p>
          <a:p>
            <a:pPr marL="596646" indent="-514350">
              <a:buFont typeface="+mj-lt"/>
              <a:buAutoNum type="arabicPeriod"/>
            </a:pPr>
            <a:r>
              <a:rPr lang="tr-TR" dirty="0" smtClean="0"/>
              <a:t>Meclis yorumu</a:t>
            </a:r>
          </a:p>
          <a:p>
            <a:pPr marL="596646" indent="-514350">
              <a:buFont typeface="+mj-lt"/>
              <a:buAutoNum type="arabicPeriod"/>
            </a:pPr>
            <a:r>
              <a:rPr lang="tr-TR" dirty="0" smtClean="0"/>
              <a:t>Uluslararası </a:t>
            </a:r>
            <a:r>
              <a:rPr lang="tr-TR" dirty="0" err="1" smtClean="0"/>
              <a:t>andlaşmalar</a:t>
            </a:r>
            <a:endParaRPr lang="tr-TR" dirty="0" smtClean="0"/>
          </a:p>
          <a:p>
            <a:pPr marL="596646" indent="-514350">
              <a:buFont typeface="+mj-lt"/>
              <a:buAutoNum type="arabicPeriod"/>
            </a:pPr>
            <a:r>
              <a:rPr lang="tr-TR" dirty="0" smtClean="0"/>
              <a:t>Kanun hükmünde kararnameler</a:t>
            </a:r>
          </a:p>
          <a:p>
            <a:pPr marL="596646" indent="-514350">
              <a:buFont typeface="+mj-lt"/>
              <a:buAutoNum type="arabicPeriod"/>
            </a:pPr>
            <a:r>
              <a:rPr lang="tr-TR" dirty="0" smtClean="0"/>
              <a:t>Meclis içtüzükleri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ULUSLAR ARASI ANDLAŞMALAR</a:t>
            </a:r>
            <a:endParaRPr lang="tr-TR" dirty="0"/>
          </a:p>
        </p:txBody>
      </p:sp>
      <p:sp>
        <p:nvSpPr>
          <p:cNvPr id="3" name="2 İçerik Yer Tutucusu"/>
          <p:cNvSpPr>
            <a:spLocks noGrp="1"/>
          </p:cNvSpPr>
          <p:nvPr>
            <p:ph idx="1"/>
          </p:nvPr>
        </p:nvSpPr>
        <p:spPr/>
        <p:txBody>
          <a:bodyPr>
            <a:normAutofit/>
          </a:bodyPr>
          <a:lstStyle/>
          <a:p>
            <a:r>
              <a:rPr lang="tr-TR" dirty="0" smtClean="0"/>
              <a:t>Usulüne uygun şekilde yürürlüğe konulmuş uluslararası </a:t>
            </a:r>
            <a:r>
              <a:rPr lang="tr-TR" dirty="0" err="1" smtClean="0"/>
              <a:t>andlaşmalar</a:t>
            </a:r>
            <a:r>
              <a:rPr lang="tr-TR" dirty="0" smtClean="0"/>
              <a:t> kanun hükmündedir. </a:t>
            </a:r>
          </a:p>
          <a:p>
            <a:r>
              <a:rPr lang="tr-TR" dirty="0" smtClean="0"/>
              <a:t>Uluslararası </a:t>
            </a:r>
            <a:r>
              <a:rPr lang="tr-TR" dirty="0" err="1" smtClean="0"/>
              <a:t>andlaşmaların</a:t>
            </a:r>
            <a:r>
              <a:rPr lang="tr-TR" dirty="0" smtClean="0"/>
              <a:t> yürürlüğe girmesi için TBMM’nin </a:t>
            </a:r>
            <a:r>
              <a:rPr lang="tr-TR" dirty="0" err="1" smtClean="0"/>
              <a:t>andlaşmayı</a:t>
            </a:r>
            <a:r>
              <a:rPr lang="tr-TR" dirty="0" smtClean="0"/>
              <a:t> bir kanunla uygun bulması gerekir.</a:t>
            </a:r>
          </a:p>
          <a:p>
            <a:r>
              <a:rPr lang="tr-TR" dirty="0" smtClean="0"/>
              <a:t>Usulüne uygun şekilde yürürlüğe girmiş uluslararası </a:t>
            </a:r>
            <a:r>
              <a:rPr lang="tr-TR" dirty="0" err="1" smtClean="0"/>
              <a:t>andlaşmaların</a:t>
            </a:r>
            <a:r>
              <a:rPr lang="tr-TR" dirty="0" smtClean="0"/>
              <a:t> Anayasaya aykırı olduğu ileri sürülemez ve iptalleri için Anayasa Mahkemesine başvurulamaz.</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KANUN HÜKMÜNDE KARARNAMELER</a:t>
            </a:r>
            <a:endParaRPr lang="tr-TR" dirty="0"/>
          </a:p>
        </p:txBody>
      </p:sp>
      <p:sp>
        <p:nvSpPr>
          <p:cNvPr id="3" name="2 İçerik Yer Tutucusu"/>
          <p:cNvSpPr>
            <a:spLocks noGrp="1"/>
          </p:cNvSpPr>
          <p:nvPr>
            <p:ph idx="1"/>
          </p:nvPr>
        </p:nvSpPr>
        <p:spPr/>
        <p:txBody>
          <a:bodyPr>
            <a:normAutofit fontScale="70000" lnSpcReduction="20000"/>
          </a:bodyPr>
          <a:lstStyle/>
          <a:p>
            <a:pPr>
              <a:buFont typeface="Arial" pitchFamily="34" charset="0"/>
              <a:buChar char="•"/>
            </a:pPr>
            <a:r>
              <a:rPr lang="tr-TR" b="1" dirty="0" smtClean="0"/>
              <a:t>OLAĞAN DÖNEMDE:</a:t>
            </a:r>
          </a:p>
          <a:p>
            <a:pPr>
              <a:buNone/>
            </a:pPr>
            <a:r>
              <a:rPr lang="tr-TR" dirty="0" smtClean="0"/>
              <a:t>  Olağan dönemde TBMM tarafından çıkarılacak bir yetki kanunuyla Bakanlar Kuruluna KHK çıkarma yetkisi verilmesi gerekir. Temel hak ve özgürlükler ile siyasi hak ve özgürlükler olağan dönemde KHK ile düzenlenemez. Olağan dönemde çıkarılan </a:t>
            </a:r>
            <a:r>
              <a:rPr lang="tr-TR" dirty="0" err="1" smtClean="0"/>
              <a:t>KHK’ların</a:t>
            </a:r>
            <a:r>
              <a:rPr lang="tr-TR" dirty="0" smtClean="0"/>
              <a:t> Anayasaya aykırı oldukları iddiası Anayasa Mahkemesi tarafından incelenir.</a:t>
            </a:r>
          </a:p>
          <a:p>
            <a:pPr>
              <a:buFont typeface="Arial" pitchFamily="34" charset="0"/>
              <a:buChar char="•"/>
            </a:pPr>
            <a:r>
              <a:rPr lang="tr-TR" b="1" dirty="0" smtClean="0"/>
              <a:t>OLAĞANÜSTÜ DÖNEMDE</a:t>
            </a:r>
          </a:p>
          <a:p>
            <a:pPr>
              <a:buNone/>
            </a:pPr>
            <a:r>
              <a:rPr lang="tr-TR" dirty="0" smtClean="0"/>
              <a:t>   Olağanüstü dönemde (savaş, sıkıyönetim, olağanüstü hal ilanı) Bakanlar Kurulunun KHK çıkarabilmesi için yetki kanununa gerek yoktur.  Ayrıca konu sınırlaması ve Anayasaya aykırılıktan dolayı Anayasa Mahkemesine müracaat edilmesi söz konusu değildir. </a:t>
            </a:r>
          </a:p>
          <a:p>
            <a:pPr>
              <a:buFont typeface="Arial" pitchFamily="34" charset="0"/>
              <a:buChar char="•"/>
            </a:pPr>
            <a:r>
              <a:rPr lang="tr-TR" dirty="0" err="1" smtClean="0"/>
              <a:t>KHK’lar</a:t>
            </a:r>
            <a:r>
              <a:rPr lang="tr-TR" dirty="0" smtClean="0"/>
              <a:t> Cumhurbaşkanı tarafından imzalandıktan sonra Resmi Gazetede yayınlanırlar ve farklı bir tarih belirtilmemişse yayınlandıkları gün yürürlüğe girerler. </a:t>
            </a:r>
            <a:r>
              <a:rPr lang="tr-TR" dirty="0" err="1" smtClean="0"/>
              <a:t>KHK’ların</a:t>
            </a:r>
            <a:r>
              <a:rPr lang="tr-TR" dirty="0" smtClean="0"/>
              <a:t>, Resmi Gazetede yayınlandıkları gün bilgi amaçlı olarak TBMM’ye sunulmaları gerekir. Aksi takdirde o gün yürürlükten kalkarlar.</a:t>
            </a:r>
          </a:p>
          <a:p>
            <a:pPr>
              <a:buNone/>
            </a:pPr>
            <a:endParaRPr lang="tr-TR" b="1" dirty="0" smtClean="0"/>
          </a:p>
          <a:p>
            <a:pPr>
              <a:buNone/>
            </a:pPr>
            <a:endParaRPr lang="tr-TR" dirty="0"/>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106</TotalTime>
  <Words>867</Words>
  <Application>Microsoft Office PowerPoint</Application>
  <PresentationFormat>Ekran Gösterisi (4:3)</PresentationFormat>
  <Paragraphs>60</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Century Gothic</vt:lpstr>
      <vt:lpstr>Wingdings 3</vt:lpstr>
      <vt:lpstr>Dilim</vt:lpstr>
      <vt:lpstr>ANAYASA</vt:lpstr>
      <vt:lpstr>KANUNLAR</vt:lpstr>
      <vt:lpstr>KANUNLARIN AÇIKÇA YÜRÜRLÜKTEN KALKMASI</vt:lpstr>
      <vt:lpstr>KANUNLARIN ANAYASA MAHKEMESİ TARAFINDAN İPTAL EDİLMESİ</vt:lpstr>
      <vt:lpstr>ÖZEL KANUN-GENEL KANUN</vt:lpstr>
      <vt:lpstr>KANUNLARIN ÖRTÜLÜ OLARAK YÜRÜRLÜKTEN KALKMASI</vt:lpstr>
      <vt:lpstr>KANUN GÜCÜNDE KAYNAKLAR</vt:lpstr>
      <vt:lpstr>ULUSLAR ARASI ANDLAŞMALAR</vt:lpstr>
      <vt:lpstr>KANUN HÜKMÜNDE KARARNAMELER</vt:lpstr>
      <vt:lpstr>İÇTİHADI BİRLEŞTİRME KARARLARI</vt:lpstr>
      <vt:lpstr>TÜZÜK</vt:lpstr>
      <vt:lpstr>YÖNETMELİKLER</vt:lpstr>
      <vt:lpstr>DİĞER DÜZENLEYİCİ İŞLEMLER</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ANAYASA</dc:title>
  <dc:creator>Administrator</dc:creator>
  <cp:lastModifiedBy>Pelin Atila Yoruk</cp:lastModifiedBy>
  <cp:revision>27</cp:revision>
  <dcterms:created xsi:type="dcterms:W3CDTF">2015-11-02T16:26:14Z</dcterms:created>
  <dcterms:modified xsi:type="dcterms:W3CDTF">2017-11-13T10:51:22Z</dcterms:modified>
</cp:coreProperties>
</file>