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russkiiyazyk.ru/sintaksis/grammaticheskaya-osnova-predlozheniya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russkiiyazyk.ru/sintaksis/nazyivnyie-predlozheniya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russkiiyazyk.ru/sintaksis/primeryi-neopredelyonno-lichnyih-predlozheniy.html" TargetMode="External"/><Relationship Id="rId2" Type="http://schemas.openxmlformats.org/officeDocument/2006/relationships/hyperlink" Target="https://russkiiyazyk.ru/sintaksis/primeryi-opredelyonno-lichnyih-predlozheniy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russkiiyazyk.ru/sintaksis/primeryi-bezlichnyih-predlozheniy.html" TargetMode="External"/><Relationship Id="rId4" Type="http://schemas.openxmlformats.org/officeDocument/2006/relationships/hyperlink" Target="https://russkiiyazyk.ru/sintaksis/obobshchenno-lichnye-predlozheniya.html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licey.net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CB0B1-BEF2-4B2E-A81B-47F6AA2B0E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Синтаксис </a:t>
            </a:r>
            <a:r>
              <a:rPr lang="tr-TR" dirty="0"/>
              <a:t>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08CD69-D3F2-4000-8667-1A55860AC75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Урок 7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438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E99F01-7327-4DE5-AC90-CC4599989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262270"/>
          </a:xfrm>
        </p:spPr>
        <p:txBody>
          <a:bodyPr>
            <a:normAutofit fontScale="90000"/>
          </a:bodyPr>
          <a:lstStyle/>
          <a:p>
            <a:r>
              <a:rPr lang="ru-RU" dirty="0"/>
              <a:t>Двусоставные и односоставные предложения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E50763-A7EC-4493-9F41-FB2ED3BF64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474844"/>
            <a:ext cx="9601200" cy="3356114"/>
          </a:xfrm>
        </p:spPr>
        <p:txBody>
          <a:bodyPr/>
          <a:lstStyle/>
          <a:p>
            <a:pPr algn="l" fontAlgn="base"/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Односоставные и двусоставные предложения отличаются наличием одного или двух главных членов предложения.</a:t>
            </a:r>
          </a:p>
          <a:p>
            <a:pPr marL="0" indent="0" algn="l" fontAlgn="base">
              <a:buNone/>
            </a:pPr>
            <a:endParaRPr lang="ru-RU" b="0" i="0" dirty="0"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algn="l" fontAlgn="base"/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 предложении </a:t>
            </a:r>
            <a:r>
              <a:rPr lang="ru-RU" b="0" i="0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грамматическая основа</a:t>
            </a:r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может содержать один или два главных члена. По этому признаку в синтаксисе русского языка различают двусоставные и односоставные предложения.</a:t>
            </a:r>
          </a:p>
        </p:txBody>
      </p:sp>
    </p:spTree>
    <p:extLst>
      <p:ext uri="{BB962C8B-B14F-4D97-AF65-F5344CB8AC3E}">
        <p14:creationId xmlns:p14="http://schemas.microsoft.com/office/powerpoint/2010/main" val="34073040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0D3E9-A299-4428-922B-D93613354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32183"/>
          </a:xfrm>
        </p:spPr>
        <p:txBody>
          <a:bodyPr/>
          <a:lstStyle/>
          <a:p>
            <a:r>
              <a:rPr lang="ru-RU" dirty="0"/>
              <a:t>Двусоставные предложения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E8255A-BA0A-419A-9B93-D03F74C8CC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90261"/>
            <a:ext cx="9601200" cy="4277139"/>
          </a:xfrm>
        </p:spPr>
        <p:txBody>
          <a:bodyPr/>
          <a:lstStyle/>
          <a:p>
            <a:r>
              <a:rPr lang="ru-RU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В полном двусоставном предложении обязательно имеются два главных члена — подлежащее и сказуемое.</a:t>
            </a:r>
          </a:p>
          <a:p>
            <a:pPr marL="0" indent="0">
              <a:buNone/>
            </a:pP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Пример: </a:t>
            </a:r>
            <a:r>
              <a:rPr lang="ru-RU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Девочка поёт. </a:t>
            </a:r>
          </a:p>
          <a:p>
            <a:pPr marL="0" indent="0">
              <a:buNone/>
            </a:pP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	  </a:t>
            </a:r>
            <a:r>
              <a:rPr lang="ru-RU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Пошёл снег.</a:t>
            </a:r>
          </a:p>
          <a:p>
            <a:pPr marL="0" indent="0">
              <a:buNone/>
            </a:pP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	  </a:t>
            </a:r>
            <a:r>
              <a:rPr lang="ru-RU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Деревья зеленые.</a:t>
            </a:r>
          </a:p>
          <a:p>
            <a:pPr marL="0" indent="0">
              <a:buNone/>
            </a:pP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	</a:t>
            </a:r>
            <a:r>
              <a:rPr lang="ru-RU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  Руки морщинистые</a:t>
            </a:r>
          </a:p>
          <a:p>
            <a:pPr algn="l" fontAlgn="base"/>
            <a:r>
              <a:rPr lang="ru-RU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Двусоставные предложения, как можно понять из самого этого названия, содержат два состава:</a:t>
            </a:r>
          </a:p>
          <a:p>
            <a:pPr marL="0" indent="0" algn="l" fontAlgn="base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	состав подлежащего</a:t>
            </a:r>
          </a:p>
          <a:p>
            <a:pPr marL="0" indent="0" algn="l" fontAlgn="base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	состав сказуемого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0983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7D101-FC60-4952-8E46-E44AC3BB7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71939"/>
          </a:xfrm>
        </p:spPr>
        <p:txBody>
          <a:bodyPr/>
          <a:lstStyle/>
          <a:p>
            <a:r>
              <a:rPr lang="ru-RU" dirty="0"/>
              <a:t>Односоставные предложения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2379E8-1750-4E2F-BF5C-DCD9E6D761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56521"/>
            <a:ext cx="9601200" cy="4837043"/>
          </a:xfrm>
        </p:spPr>
        <p:txBody>
          <a:bodyPr/>
          <a:lstStyle/>
          <a:p>
            <a:pPr algn="l" fontAlgn="base"/>
            <a:r>
              <a:rPr lang="ru-RU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В русском языке существуют предложения, которые в своем составе имеют не два главных члена (подлежащее и сказуемое), а только один: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либо подлежащее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либо сказуемое</a:t>
            </a:r>
          </a:p>
          <a:p>
            <a:pPr fontAlgn="base"/>
            <a:endParaRPr lang="ru-RU" b="0" i="0" dirty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  <a:p>
            <a:r>
              <a:rPr lang="ru-RU" b="1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Односоставное предложение</a:t>
            </a:r>
            <a:r>
              <a:rPr lang="ru-RU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— это предложение, которое в своем составе имеет один главный член.</a:t>
            </a:r>
          </a:p>
          <a:p>
            <a:pPr marL="0" indent="0">
              <a:buNone/>
            </a:pP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Пример: </a:t>
            </a:r>
            <a:r>
              <a:rPr lang="ru-RU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Уже вечереет.</a:t>
            </a:r>
          </a:p>
          <a:p>
            <a:pPr marL="0" indent="0">
              <a:buNone/>
            </a:pP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	 </a:t>
            </a:r>
            <a:r>
              <a:rPr lang="ru-RU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 Быстро смеркается. </a:t>
            </a:r>
          </a:p>
          <a:p>
            <a:pPr marL="0" indent="0">
              <a:buNone/>
            </a:pP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	  </a:t>
            </a:r>
            <a:r>
              <a:rPr lang="ru-RU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Знойно.</a:t>
            </a:r>
          </a:p>
          <a:p>
            <a:pPr marL="0" indent="0">
              <a:buNone/>
            </a:pP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	 </a:t>
            </a:r>
            <a:r>
              <a:rPr lang="ru-RU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 Тишина.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926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C56CEF-341A-4B06-9EE4-8243772F82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768626"/>
            <a:ext cx="9601200" cy="5098774"/>
          </a:xfrm>
        </p:spPr>
        <p:txBody>
          <a:bodyPr/>
          <a:lstStyle/>
          <a:p>
            <a:pPr algn="l" fontAlgn="base"/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 зависимости от того, словом какой части речи выражен главный член, предложения с одним главным членом делятся на две группы:</a:t>
            </a:r>
          </a:p>
          <a:p>
            <a:pPr algn="l" fontAlgn="base">
              <a:buFont typeface="+mj-lt"/>
              <a:buAutoNum type="arabicPeriod"/>
            </a:pPr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односоставные предложения со сказуемым;</a:t>
            </a:r>
          </a:p>
          <a:p>
            <a:pPr algn="l" fontAlgn="base">
              <a:buFont typeface="+mj-lt"/>
              <a:buAutoNum type="arabicPeriod"/>
            </a:pPr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односоставные предложения с подлежащим.</a:t>
            </a:r>
          </a:p>
          <a:p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Односоставные предложения с подлежащим в роли единственного главного члена являются номинативными или </a:t>
            </a:r>
            <a:r>
              <a:rPr lang="ru-RU" b="0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назывными</a:t>
            </a:r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Пример: Тихий вечер.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	Морозное утро.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	Звездная ночь.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	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7113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A1117B-ED58-4CBD-964F-B1F819E6FF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192696"/>
            <a:ext cx="9601200" cy="3167269"/>
          </a:xfrm>
        </p:spPr>
        <p:txBody>
          <a:bodyPr/>
          <a:lstStyle/>
          <a:p>
            <a:pPr algn="l" fontAlgn="base"/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 группе односоставных предложений со сказуемым в роли главного члена выделяются следующие виды:</a:t>
            </a:r>
          </a:p>
          <a:p>
            <a:pPr marL="0" indent="0" algn="l" fontAlgn="base">
              <a:buNone/>
            </a:pPr>
            <a:endParaRPr lang="ru-RU" b="0" i="0" dirty="0"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742950" lvl="1" indent="-285750" algn="l" fontAlgn="base">
              <a:buFont typeface="+mj-lt"/>
              <a:buAutoNum type="arabicPeriod"/>
            </a:pPr>
            <a:r>
              <a:rPr lang="ru-RU" b="0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определенно-личные предложения</a:t>
            </a:r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marL="742950" lvl="1" indent="-285750" algn="l" fontAlgn="base">
              <a:buFont typeface="+mj-lt"/>
              <a:buAutoNum type="arabicPeriod"/>
            </a:pPr>
            <a:r>
              <a:rPr lang="ru-RU" b="0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неопределённо-личные предложения</a:t>
            </a:r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marL="742950" lvl="1" indent="-285750" algn="l" fontAlgn="base">
              <a:buFont typeface="+mj-lt"/>
              <a:buAutoNum type="arabicPeriod"/>
            </a:pPr>
            <a:r>
              <a:rPr lang="ru-RU" b="0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обобщённо-личные предложения</a:t>
            </a:r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marL="742950" lvl="1" indent="-285750" algn="l" fontAlgn="base">
              <a:buFont typeface="+mj-lt"/>
              <a:buAutoNum type="arabicPeriod"/>
            </a:pPr>
            <a:r>
              <a:rPr lang="ru-RU" b="0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безличные предложения</a:t>
            </a:r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9614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082A0-4E49-4A1A-8AF6-4787E2B69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71939"/>
          </a:xfrm>
        </p:spPr>
        <p:txBody>
          <a:bodyPr/>
          <a:lstStyle/>
          <a:p>
            <a:r>
              <a:rPr lang="ru-RU" dirty="0"/>
              <a:t>Определенно-личные предложения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D87F16-9DD9-4516-9882-D2A4E31281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57739"/>
            <a:ext cx="9601200" cy="4409661"/>
          </a:xfrm>
        </p:spPr>
        <p:txBody>
          <a:bodyPr/>
          <a:lstStyle/>
          <a:p>
            <a:r>
              <a:rPr lang="ru-RU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Определенно-личные предложения так называются не зря. В их составе в роли главного члена предложения выступает глагол в личной форме, а именно:</a:t>
            </a:r>
          </a:p>
          <a:p>
            <a:pPr marL="0" indent="0">
              <a:buNone/>
            </a:pP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	</a:t>
            </a:r>
            <a:r>
              <a:rPr lang="ru-RU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1. лица единственного или множественного числа настоящего или 	будущего времени изъявительного наклонения</a:t>
            </a:r>
          </a:p>
          <a:p>
            <a:pPr marL="0" indent="0">
              <a:buNone/>
            </a:pP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Пример: Гляжу в небо с тревогой.</a:t>
            </a:r>
          </a:p>
          <a:p>
            <a:pPr marL="0" indent="0">
              <a:buNone/>
            </a:pP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	Сидим у костра и греемся.</a:t>
            </a:r>
          </a:p>
          <a:p>
            <a:pPr marL="0" indent="0">
              <a:buNone/>
            </a:pP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	Мысленно прослежу свой жизненный путь.</a:t>
            </a:r>
          </a:p>
          <a:p>
            <a:pPr marL="0" indent="0">
              <a:buNone/>
            </a:pP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	Нарисуем эту картину в радужных тонах.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16540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082A0-4E49-4A1A-8AF6-4787E2B69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71939"/>
          </a:xfrm>
        </p:spPr>
        <p:txBody>
          <a:bodyPr/>
          <a:lstStyle/>
          <a:p>
            <a:r>
              <a:rPr lang="ru-RU" dirty="0"/>
              <a:t>Определенно-личные предложения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D87F16-9DD9-4516-9882-D2A4E31281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57739"/>
            <a:ext cx="9601200" cy="4409661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	</a:t>
            </a:r>
            <a:r>
              <a:rPr lang="ru-RU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2 лица единственного или множественного числа настоящего или 	будущего времени изъявительного наклонения</a:t>
            </a:r>
          </a:p>
          <a:p>
            <a:pPr marL="0" indent="0">
              <a:buNone/>
            </a:pP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Пример: Напьешься чаю и смотришь в окно.</a:t>
            </a:r>
          </a:p>
          <a:p>
            <a:pPr marL="0" indent="0">
              <a:buNone/>
            </a:pP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	Что ж не пишешь? </a:t>
            </a:r>
          </a:p>
          <a:p>
            <a:pPr marL="0" indent="0">
              <a:buNone/>
            </a:pP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	Все говоришь, говоришь…</a:t>
            </a:r>
          </a:p>
          <a:p>
            <a:pPr marL="0" indent="0">
              <a:buNone/>
            </a:pP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	3. </a:t>
            </a:r>
            <a:r>
              <a:rPr lang="ru-RU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глаголы в форме повелительного наклонения</a:t>
            </a:r>
          </a:p>
          <a:p>
            <a:pPr marL="0" indent="0">
              <a:buNone/>
            </a:pP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Пример: </a:t>
            </a:r>
            <a:r>
              <a:rPr lang="ru-RU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Никогда не теряй драгоценного времени!</a:t>
            </a:r>
          </a:p>
          <a:p>
            <a:pPr marL="0" indent="0">
              <a:buNone/>
            </a:pP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	  </a:t>
            </a:r>
            <a:r>
              <a:rPr lang="ru-RU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Берегите наш дар бесценный — жизнь!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4267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21D1D-5D66-4DB7-A70C-9CE2B2CC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64704"/>
          </a:xfrm>
        </p:spPr>
        <p:txBody>
          <a:bodyPr/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28E66-6187-4CB0-8599-77BFBBAB5C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22784"/>
            <a:ext cx="9601200" cy="3988904"/>
          </a:xfrm>
        </p:spPr>
        <p:txBody>
          <a:bodyPr>
            <a:normAutofit/>
          </a:bodyPr>
          <a:lstStyle/>
          <a:p>
            <a:r>
              <a:rPr lang="tr-TR" dirty="0" err="1"/>
              <a:t>Nenkova</a:t>
            </a:r>
            <a:r>
              <a:rPr lang="tr-TR" dirty="0"/>
              <a:t>, T. </a:t>
            </a:r>
            <a:r>
              <a:rPr lang="tr-TR" dirty="0" err="1"/>
              <a:t>Praktiçeskaya</a:t>
            </a:r>
            <a:r>
              <a:rPr lang="tr-TR" dirty="0"/>
              <a:t> </a:t>
            </a:r>
            <a:r>
              <a:rPr lang="tr-TR" dirty="0" err="1"/>
              <a:t>grammatika</a:t>
            </a:r>
            <a:r>
              <a:rPr lang="tr-TR" dirty="0"/>
              <a:t> </a:t>
            </a:r>
            <a:r>
              <a:rPr lang="tr-TR" dirty="0" err="1"/>
              <a:t>russkogo</a:t>
            </a:r>
            <a:r>
              <a:rPr lang="tr-TR" dirty="0"/>
              <a:t> </a:t>
            </a:r>
            <a:r>
              <a:rPr lang="tr-TR" dirty="0" err="1"/>
              <a:t>yazıka</a:t>
            </a:r>
            <a:r>
              <a:rPr lang="tr-TR" dirty="0"/>
              <a:t>, </a:t>
            </a:r>
            <a:r>
              <a:rPr lang="tr-TR" dirty="0" err="1"/>
              <a:t>Veles</a:t>
            </a:r>
            <a:r>
              <a:rPr lang="tr-TR" dirty="0"/>
              <a:t>, Sofya, 2002.</a:t>
            </a:r>
          </a:p>
          <a:p>
            <a:r>
              <a:rPr lang="tr-TR" dirty="0" err="1"/>
              <a:t>Lekant</a:t>
            </a:r>
            <a:r>
              <a:rPr lang="tr-TR" dirty="0"/>
              <a:t>, P.A.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Drofa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2001.</a:t>
            </a:r>
          </a:p>
          <a:p>
            <a:r>
              <a:rPr lang="tr-TR" dirty="0" err="1"/>
              <a:t>İvanova</a:t>
            </a:r>
            <a:r>
              <a:rPr lang="tr-TR" dirty="0"/>
              <a:t>, İ.S.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Sintaksis</a:t>
            </a:r>
            <a:r>
              <a:rPr lang="tr-TR" dirty="0"/>
              <a:t>, </a:t>
            </a:r>
            <a:r>
              <a:rPr lang="tr-TR" dirty="0" err="1"/>
              <a:t>Zlatoust</a:t>
            </a:r>
            <a:r>
              <a:rPr lang="tr-TR" dirty="0"/>
              <a:t>, </a:t>
            </a:r>
            <a:r>
              <a:rPr lang="tr-TR" dirty="0" err="1"/>
              <a:t>Sankt</a:t>
            </a:r>
            <a:r>
              <a:rPr lang="tr-TR" dirty="0"/>
              <a:t>-Petersburg, 2018.</a:t>
            </a:r>
          </a:p>
          <a:p>
            <a:r>
              <a:rPr lang="tr-TR" dirty="0" err="1"/>
              <a:t>Veliçko</a:t>
            </a:r>
            <a:r>
              <a:rPr lang="tr-TR" dirty="0"/>
              <a:t>, A.V.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Kniga</a:t>
            </a:r>
            <a:r>
              <a:rPr lang="tr-TR" dirty="0"/>
              <a:t> o </a:t>
            </a:r>
            <a:r>
              <a:rPr lang="tr-TR" dirty="0" err="1"/>
              <a:t>grammatike</a:t>
            </a:r>
            <a:r>
              <a:rPr lang="tr-TR" dirty="0"/>
              <a:t>, </a:t>
            </a:r>
            <a:r>
              <a:rPr lang="tr-TR" dirty="0" err="1"/>
              <a:t>Zlatoust</a:t>
            </a:r>
            <a:r>
              <a:rPr lang="tr-TR" dirty="0"/>
              <a:t>, </a:t>
            </a:r>
            <a:r>
              <a:rPr lang="tr-TR" dirty="0" err="1"/>
              <a:t>Sankt</a:t>
            </a:r>
            <a:r>
              <a:rPr lang="tr-TR" dirty="0"/>
              <a:t>-Petersburg, 2018.</a:t>
            </a:r>
          </a:p>
          <a:p>
            <a:r>
              <a:rPr lang="tr-TR" dirty="0" err="1"/>
              <a:t>Babaytseva</a:t>
            </a:r>
            <a:r>
              <a:rPr lang="tr-TR" dirty="0"/>
              <a:t>, V.V.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Drofa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2010.</a:t>
            </a:r>
          </a:p>
          <a:p>
            <a:r>
              <a:rPr lang="tr-TR" dirty="0" err="1"/>
              <a:t>Rozental</a:t>
            </a:r>
            <a:r>
              <a:rPr lang="tr-TR" dirty="0"/>
              <a:t>, D.E.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Ayris-Press</a:t>
            </a:r>
            <a:r>
              <a:rPr lang="tr-TR" dirty="0"/>
              <a:t>: </a:t>
            </a:r>
            <a:r>
              <a:rPr lang="tr-TR" dirty="0" err="1"/>
              <a:t>Moskva</a:t>
            </a:r>
            <a:r>
              <a:rPr lang="tr-TR" dirty="0"/>
              <a:t>, 2004.</a:t>
            </a:r>
            <a:endParaRPr lang="ru-RU" dirty="0"/>
          </a:p>
          <a:p>
            <a:r>
              <a:rPr lang="tr-TR" dirty="0" err="1"/>
              <a:t>Skoblikova</a:t>
            </a:r>
            <a:r>
              <a:rPr lang="tr-TR" dirty="0"/>
              <a:t>, Ye.S.,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yazık. </a:t>
            </a:r>
            <a:r>
              <a:rPr lang="tr-TR" dirty="0" err="1"/>
              <a:t>Sintaksis</a:t>
            </a:r>
            <a:r>
              <a:rPr lang="tr-TR" dirty="0"/>
              <a:t> </a:t>
            </a:r>
            <a:r>
              <a:rPr lang="tr-TR" dirty="0" err="1"/>
              <a:t>slojnogopredlojeniya</a:t>
            </a:r>
            <a:r>
              <a:rPr lang="tr-TR" dirty="0"/>
              <a:t>, </a:t>
            </a:r>
            <a:r>
              <a:rPr lang="tr-TR" dirty="0" err="1"/>
              <a:t>Flinta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2006.</a:t>
            </a:r>
            <a:endParaRPr lang="ru-RU" dirty="0"/>
          </a:p>
          <a:p>
            <a:r>
              <a:rPr lang="en-US" dirty="0">
                <a:hlinkClick r:id="rId2"/>
              </a:rPr>
              <a:t>https://licey.net/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351121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1453</TotalTime>
  <Words>523</Words>
  <Application>Microsoft Office PowerPoint</Application>
  <PresentationFormat>Widescreen</PresentationFormat>
  <Paragraphs>63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Franklin Gothic Book</vt:lpstr>
      <vt:lpstr>Crop</vt:lpstr>
      <vt:lpstr>Синтаксис I</vt:lpstr>
      <vt:lpstr>Двусоставные и односоставные предложения</vt:lpstr>
      <vt:lpstr>Двусоставные предложения</vt:lpstr>
      <vt:lpstr>Односоставные предложения</vt:lpstr>
      <vt:lpstr>PowerPoint Presentation</vt:lpstr>
      <vt:lpstr>PowerPoint Presentation</vt:lpstr>
      <vt:lpstr>Определенно-личные предложения</vt:lpstr>
      <vt:lpstr>Определенно-личные предложения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Синтаксис II</dc:title>
  <dc:creator>asus</dc:creator>
  <cp:lastModifiedBy>asus</cp:lastModifiedBy>
  <cp:revision>250</cp:revision>
  <dcterms:created xsi:type="dcterms:W3CDTF">2020-03-16T17:46:39Z</dcterms:created>
  <dcterms:modified xsi:type="dcterms:W3CDTF">2020-06-27T15:05:19Z</dcterms:modified>
</cp:coreProperties>
</file>