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4" r:id="rId7"/>
    <p:sldId id="261" r:id="rId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26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891821" y="5617774"/>
            <a:ext cx="7382935"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989952" y="1016990"/>
            <a:ext cx="7179733" cy="4831643"/>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990600" y="1009650"/>
            <a:ext cx="7179733" cy="4831643"/>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769521" y="702069"/>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7855433" y="749720"/>
            <a:ext cx="566928" cy="566928"/>
          </a:xfrm>
          <a:prstGeom prst="rect">
            <a:avLst/>
          </a:prstGeom>
          <a:noFill/>
        </p:spPr>
      </p:pic>
      <p:sp>
        <p:nvSpPr>
          <p:cNvPr id="2" name="Title 1"/>
          <p:cNvSpPr>
            <a:spLocks noGrp="1"/>
          </p:cNvSpPr>
          <p:nvPr>
            <p:ph type="ctrTitle"/>
          </p:nvPr>
        </p:nvSpPr>
        <p:spPr>
          <a:xfrm>
            <a:off x="1727201" y="1794935"/>
            <a:ext cx="5723468" cy="1828090"/>
          </a:xfrm>
        </p:spPr>
        <p:txBody>
          <a:bodyPr anchor="b">
            <a:normAutofit/>
          </a:bodyPr>
          <a:lstStyle>
            <a:lvl1pPr>
              <a:defRPr sz="4800"/>
            </a:lvl1pPr>
          </a:lstStyle>
          <a:p>
            <a:r>
              <a:rPr lang="tr-TR" smtClean="0"/>
              <a:t>Asıl başlık stili için tıklatın</a:t>
            </a:r>
            <a:endParaRPr lang="en-US"/>
          </a:p>
        </p:txBody>
      </p:sp>
      <p:sp>
        <p:nvSpPr>
          <p:cNvPr id="3" name="Subtitle 2"/>
          <p:cNvSpPr>
            <a:spLocks noGrp="1"/>
          </p:cNvSpPr>
          <p:nvPr>
            <p:ph type="subTitle" idx="1"/>
          </p:nvPr>
        </p:nvSpPr>
        <p:spPr>
          <a:xfrm>
            <a:off x="1727200" y="3736622"/>
            <a:ext cx="5712179" cy="1524000"/>
          </a:xfr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a:xfrm>
            <a:off x="6770676" y="5357592"/>
            <a:ext cx="1213821" cy="365125"/>
          </a:xfrm>
        </p:spPr>
        <p:txBody>
          <a:bodyPr/>
          <a:lstStyle/>
          <a:p>
            <a:fld id="{A23720DD-5B6D-40BF-8493-A6B52D484E6B}" type="datetimeFigureOut">
              <a:rPr lang="tr-TR" smtClean="0"/>
              <a:t>15.04.2021</a:t>
            </a:fld>
            <a:endParaRPr lang="tr-TR"/>
          </a:p>
        </p:txBody>
      </p:sp>
      <p:sp>
        <p:nvSpPr>
          <p:cNvPr id="5" name="Footer Placeholder 4"/>
          <p:cNvSpPr>
            <a:spLocks noGrp="1"/>
          </p:cNvSpPr>
          <p:nvPr>
            <p:ph type="ftr" sz="quarter" idx="11"/>
          </p:nvPr>
        </p:nvSpPr>
        <p:spPr>
          <a:xfrm>
            <a:off x="1174044" y="5357592"/>
            <a:ext cx="5034845" cy="365125"/>
          </a:xfrm>
        </p:spPr>
        <p:txBody>
          <a:bodyPr/>
          <a:lstStyle/>
          <a:p>
            <a:endParaRPr lang="tr-TR"/>
          </a:p>
        </p:txBody>
      </p:sp>
      <p:sp>
        <p:nvSpPr>
          <p:cNvPr id="6" name="Slide Number Placeholder 5"/>
          <p:cNvSpPr>
            <a:spLocks noGrp="1"/>
          </p:cNvSpPr>
          <p:nvPr>
            <p:ph type="sldNum" sz="quarter" idx="12"/>
          </p:nvPr>
        </p:nvSpPr>
        <p:spPr>
          <a:xfrm>
            <a:off x="6213930" y="5357592"/>
            <a:ext cx="554023" cy="365125"/>
          </a:xfrm>
        </p:spPr>
        <p:txBody>
          <a:bodyPr/>
          <a:lstStyle>
            <a:lvl1pPr algn="ctr">
              <a:defRPr/>
            </a:lvl1p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15.04.2021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1" y="925690"/>
            <a:ext cx="1430867" cy="4763911"/>
          </a:xfrm>
        </p:spPr>
        <p:txBody>
          <a:bodyPr vert="eaVert"/>
          <a:lstStyle>
            <a:lvl1pPr algn="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298221" y="1106312"/>
            <a:ext cx="5178779" cy="440266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15.04.2021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15.04.2021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444979" y="2239430"/>
            <a:ext cx="6254044" cy="1362075"/>
          </a:xfrm>
        </p:spPr>
        <p:txBody>
          <a:bodyPr anchor="b"/>
          <a:lstStyle>
            <a:lvl1pPr algn="ctr">
              <a:defRPr sz="4000" b="0" cap="none" baseline="0"/>
            </a:lvl1pPr>
          </a:lstStyle>
          <a:p>
            <a:r>
              <a:rPr lang="tr-TR" smtClean="0"/>
              <a:t>Asıl başlık stili için tıklatın</a:t>
            </a:r>
            <a:endParaRPr lang="en-US" dirty="0"/>
          </a:p>
        </p:txBody>
      </p:sp>
      <p:sp>
        <p:nvSpPr>
          <p:cNvPr id="3" name="Text Placeholder 2"/>
          <p:cNvSpPr>
            <a:spLocks noGrp="1"/>
          </p:cNvSpPr>
          <p:nvPr>
            <p:ph type="body" idx="1"/>
          </p:nvPr>
        </p:nvSpPr>
        <p:spPr>
          <a:xfrm>
            <a:off x="1456267" y="3725334"/>
            <a:ext cx="6231467" cy="1309511"/>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t>15.04.2021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5" name="Date Placeholder 4"/>
          <p:cNvSpPr>
            <a:spLocks noGrp="1"/>
          </p:cNvSpPr>
          <p:nvPr>
            <p:ph type="dt" sz="half" idx="10"/>
          </p:nvPr>
        </p:nvSpPr>
        <p:spPr/>
        <p:txBody>
          <a:bodyPr/>
          <a:lstStyle/>
          <a:p>
            <a:fld id="{A23720DD-5B6D-40BF-8493-A6B52D484E6B}" type="datetimeFigureOut">
              <a:rPr lang="tr-TR" smtClean="0"/>
              <a:t>15.04.2021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
        <p:nvSpPr>
          <p:cNvPr id="9" name="Content Placeholder 8"/>
          <p:cNvSpPr>
            <a:spLocks noGrp="1"/>
          </p:cNvSpPr>
          <p:nvPr>
            <p:ph sz="quarter" idx="13"/>
          </p:nvPr>
        </p:nvSpPr>
        <p:spPr>
          <a:xfrm>
            <a:off x="1298448" y="2121407"/>
            <a:ext cx="3200400" cy="360273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1" name="Content Placeholder 10"/>
          <p:cNvSpPr>
            <a:spLocks noGrp="1"/>
          </p:cNvSpPr>
          <p:nvPr>
            <p:ph sz="quarter" idx="14"/>
          </p:nvPr>
        </p:nvSpPr>
        <p:spPr>
          <a:xfrm>
            <a:off x="4663440" y="2119313"/>
            <a:ext cx="3200400" cy="360521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1557869" y="2122312"/>
            <a:ext cx="2939521" cy="820208"/>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4910669" y="2122311"/>
            <a:ext cx="2944368" cy="822960"/>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7" name="Date Placeholder 6"/>
          <p:cNvSpPr>
            <a:spLocks noGrp="1"/>
          </p:cNvSpPr>
          <p:nvPr>
            <p:ph type="dt" sz="half" idx="10"/>
          </p:nvPr>
        </p:nvSpPr>
        <p:spPr/>
        <p:txBody>
          <a:bodyPr/>
          <a:lstStyle/>
          <a:p>
            <a:fld id="{A23720DD-5B6D-40BF-8493-A6B52D484E6B}" type="datetimeFigureOut">
              <a:rPr lang="tr-TR" smtClean="0"/>
              <a:t>15.04.2021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
        <p:nvSpPr>
          <p:cNvPr id="11" name="Content Placeholder 10"/>
          <p:cNvSpPr>
            <a:spLocks noGrp="1"/>
          </p:cNvSpPr>
          <p:nvPr>
            <p:ph sz="quarter" idx="13"/>
          </p:nvPr>
        </p:nvSpPr>
        <p:spPr>
          <a:xfrm>
            <a:off x="1298448" y="2944368"/>
            <a:ext cx="3227832" cy="277977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13" name="Content Placeholder 12"/>
          <p:cNvSpPr>
            <a:spLocks noGrp="1"/>
          </p:cNvSpPr>
          <p:nvPr>
            <p:ph sz="quarter" idx="14"/>
          </p:nvPr>
        </p:nvSpPr>
        <p:spPr>
          <a:xfrm>
            <a:off x="4645151" y="2944813"/>
            <a:ext cx="3227832" cy="277977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A23720DD-5B6D-40BF-8493-A6B52D484E6B}" type="datetimeFigureOut">
              <a:rPr lang="tr-TR" smtClean="0"/>
              <a:t>15.04.2021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3720DD-5B6D-40BF-8493-A6B52D484E6B}" type="datetimeFigureOut">
              <a:rPr lang="tr-TR" smtClean="0"/>
              <a:t>15.04.2021</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Freeform 1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rot="60000">
            <a:off x="4471416" y="603504"/>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21540000">
            <a:off x="749808" y="576072"/>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9"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8976" y="2020042"/>
            <a:ext cx="3064827" cy="1503037"/>
          </a:xfrm>
        </p:spPr>
        <p:txBody>
          <a:bodyPr anchor="b">
            <a:normAutofit/>
          </a:bodyPr>
          <a:lstStyle>
            <a:lvl1pPr algn="ctr">
              <a:defRPr sz="2400" b="0"/>
            </a:lvl1pPr>
          </a:lstStyle>
          <a:p>
            <a:r>
              <a:rPr lang="tr-TR" smtClean="0"/>
              <a:t>Asıl başlık stili için tıklatın</a:t>
            </a:r>
            <a:endParaRPr lang="en-US"/>
          </a:p>
        </p:txBody>
      </p:sp>
      <p:sp>
        <p:nvSpPr>
          <p:cNvPr id="3" name="Content Placeholder 2"/>
          <p:cNvSpPr>
            <a:spLocks noGrp="1"/>
          </p:cNvSpPr>
          <p:nvPr>
            <p:ph idx="1"/>
          </p:nvPr>
        </p:nvSpPr>
        <p:spPr>
          <a:xfrm rot="60000">
            <a:off x="4854291" y="1150993"/>
            <a:ext cx="3020792" cy="4625489"/>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rot="-60000">
            <a:off x="1148125" y="3623748"/>
            <a:ext cx="3048891" cy="2100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rot="60000">
            <a:off x="6341698" y="5885672"/>
            <a:ext cx="1213821" cy="365125"/>
          </a:xfrm>
        </p:spPr>
        <p:txBody>
          <a:bodyPr/>
          <a:lstStyle/>
          <a:p>
            <a:fld id="{A23720DD-5B6D-40BF-8493-A6B52D484E6B}" type="datetimeFigureOut">
              <a:rPr lang="tr-TR" smtClean="0"/>
              <a:t>15.04.2021</a:t>
            </a:fld>
            <a:endParaRPr lang="tr-TR"/>
          </a:p>
        </p:txBody>
      </p:sp>
      <p:sp>
        <p:nvSpPr>
          <p:cNvPr id="6" name="Footer Placeholder 5"/>
          <p:cNvSpPr>
            <a:spLocks noGrp="1"/>
          </p:cNvSpPr>
          <p:nvPr>
            <p:ph type="ftr" sz="quarter" idx="11"/>
          </p:nvPr>
        </p:nvSpPr>
        <p:spPr>
          <a:xfrm rot="-60000">
            <a:off x="914554" y="5829261"/>
            <a:ext cx="3522607" cy="365125"/>
          </a:xfrm>
        </p:spPr>
        <p:txBody>
          <a:bodyPr/>
          <a:lstStyle/>
          <a:p>
            <a:endParaRPr lang="tr-TR"/>
          </a:p>
        </p:txBody>
      </p:sp>
      <p:sp>
        <p:nvSpPr>
          <p:cNvPr id="7" name="Slide Number Placeholder 6"/>
          <p:cNvSpPr>
            <a:spLocks noGrp="1"/>
          </p:cNvSpPr>
          <p:nvPr>
            <p:ph type="sldNum" sz="quarter" idx="12"/>
          </p:nvPr>
        </p:nvSpPr>
        <p:spPr>
          <a:xfrm rot="60000">
            <a:off x="7557313" y="5896961"/>
            <a:ext cx="554023" cy="365125"/>
          </a:xfrm>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Freeform 3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5058" y="575769"/>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rot="60000">
            <a:off x="4464768" y="603920"/>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5"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6424" y="2020824"/>
            <a:ext cx="3063240" cy="1499616"/>
          </a:xfrm>
        </p:spPr>
        <p:txBody>
          <a:bodyPr anchor="b">
            <a:normAutofit/>
          </a:bodyPr>
          <a:lstStyle>
            <a:lvl1pPr algn="ctr">
              <a:defRPr sz="2400" b="0"/>
            </a:lvl1pPr>
          </a:lstStyle>
          <a:p>
            <a:r>
              <a:rPr lang="tr-TR" smtClean="0"/>
              <a:t>Asıl başlık stili için tıklatın</a:t>
            </a:r>
            <a:endParaRPr lang="en-US" dirty="0"/>
          </a:p>
        </p:txBody>
      </p:sp>
      <p:sp>
        <p:nvSpPr>
          <p:cNvPr id="3" name="Picture Placeholder 2"/>
          <p:cNvSpPr>
            <a:spLocks noGrp="1"/>
          </p:cNvSpPr>
          <p:nvPr>
            <p:ph type="pic" idx="1"/>
          </p:nvPr>
        </p:nvSpPr>
        <p:spPr>
          <a:xfrm rot="60000">
            <a:off x="4898615" y="1207272"/>
            <a:ext cx="2913863" cy="4539412"/>
          </a:xfrm>
          <a:ln w="101600" cap="rnd">
            <a:solidFill>
              <a:srgbClr val="FFFFFF"/>
            </a:solidFill>
          </a:ln>
          <a:effectLst>
            <a:outerShdw blurRad="88900" dir="2700000" algn="tl" rotWithShape="0">
              <a:prstClr val="black">
                <a:alpha val="40000"/>
              </a:prstClr>
            </a:outerShdw>
          </a:effectLst>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a:p>
        </p:txBody>
      </p:sp>
      <p:sp>
        <p:nvSpPr>
          <p:cNvPr id="4" name="Text Placeholder 3"/>
          <p:cNvSpPr>
            <a:spLocks noGrp="1"/>
          </p:cNvSpPr>
          <p:nvPr>
            <p:ph type="body" sz="half" idx="2"/>
          </p:nvPr>
        </p:nvSpPr>
        <p:spPr>
          <a:xfrm rot="-60000">
            <a:off x="1152144" y="3621024"/>
            <a:ext cx="3044952" cy="210312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rot="60000">
            <a:off x="6345936" y="5888737"/>
            <a:ext cx="1213821" cy="365125"/>
          </a:xfrm>
        </p:spPr>
        <p:txBody>
          <a:bodyPr/>
          <a:lstStyle/>
          <a:p>
            <a:fld id="{A23720DD-5B6D-40BF-8493-A6B52D484E6B}" type="datetimeFigureOut">
              <a:rPr lang="tr-TR" smtClean="0"/>
              <a:t>15.04.2021</a:t>
            </a:fld>
            <a:endParaRPr lang="tr-TR"/>
          </a:p>
        </p:txBody>
      </p:sp>
      <p:sp>
        <p:nvSpPr>
          <p:cNvPr id="6" name="Footer Placeholder 5"/>
          <p:cNvSpPr>
            <a:spLocks noGrp="1"/>
          </p:cNvSpPr>
          <p:nvPr>
            <p:ph type="ftr" sz="quarter" idx="11"/>
          </p:nvPr>
        </p:nvSpPr>
        <p:spPr>
          <a:xfrm rot="-60000">
            <a:off x="914569" y="5831037"/>
            <a:ext cx="3319043" cy="365125"/>
          </a:xfrm>
        </p:spPr>
        <p:txBody>
          <a:bodyPr/>
          <a:lstStyle/>
          <a:p>
            <a:endParaRPr lang="tr-TR"/>
          </a:p>
        </p:txBody>
      </p:sp>
      <p:sp>
        <p:nvSpPr>
          <p:cNvPr id="7" name="Slide Number Placeholder 6"/>
          <p:cNvSpPr>
            <a:spLocks noGrp="1"/>
          </p:cNvSpPr>
          <p:nvPr>
            <p:ph type="sldNum" sz="quarter" idx="12"/>
          </p:nvPr>
        </p:nvSpPr>
        <p:spPr>
          <a:xfrm rot="60000">
            <a:off x="7562089" y="5900026"/>
            <a:ext cx="554023" cy="365125"/>
          </a:xfrm>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628650" y="6069330"/>
            <a:ext cx="792099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731520" y="575310"/>
            <a:ext cx="7696200" cy="5715000"/>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31520" y="576072"/>
            <a:ext cx="7696200" cy="5715000"/>
          </a:xfrm>
          <a:prstGeom prst="rect">
            <a:avLst/>
          </a:prstGeom>
          <a:blipFill dpi="0" rotWithShape="1">
            <a:blip r:embed="rId13"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14" cstate="print"/>
          <a:srcRect/>
          <a:stretch>
            <a:fillRect/>
          </a:stretch>
        </p:blipFill>
        <p:spPr bwMode="auto">
          <a:xfrm rot="1435684">
            <a:off x="543741" y="273091"/>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14" cstate="print"/>
          <a:srcRect/>
          <a:stretch>
            <a:fillRect/>
          </a:stretch>
        </p:blipFill>
        <p:spPr bwMode="auto">
          <a:xfrm rot="4096196">
            <a:off x="8115079" y="298163"/>
            <a:ext cx="566928" cy="566928"/>
          </a:xfrm>
          <a:prstGeom prst="rect">
            <a:avLst/>
          </a:prstGeom>
          <a:noFill/>
        </p:spPr>
      </p:pic>
      <p:sp>
        <p:nvSpPr>
          <p:cNvPr id="2" name="Title Placeholder 1"/>
          <p:cNvSpPr>
            <a:spLocks noGrp="1"/>
          </p:cNvSpPr>
          <p:nvPr>
            <p:ph type="title"/>
          </p:nvPr>
        </p:nvSpPr>
        <p:spPr>
          <a:xfrm>
            <a:off x="1095023" y="817582"/>
            <a:ext cx="6965245" cy="1202485"/>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463040" y="2119257"/>
            <a:ext cx="6196405" cy="3603812"/>
          </a:xfrm>
          <a:prstGeom prst="rect">
            <a:avLst/>
          </a:prstGeom>
        </p:spPr>
        <p:txBody>
          <a:bodyPr vert="horz" lIns="91440" tIns="45720" rIns="91440" bIns="45720" rtlCol="0" anchor="t">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454588" y="5809152"/>
            <a:ext cx="1213821" cy="365125"/>
          </a:xfrm>
          <a:prstGeom prst="rect">
            <a:avLst/>
          </a:prstGeom>
        </p:spPr>
        <p:txBody>
          <a:bodyPr vert="horz" lIns="91440" tIns="45720" rIns="91440" bIns="45720" rtlCol="0" anchor="ctr"/>
          <a:lstStyle>
            <a:lvl1pPr algn="r">
              <a:defRPr sz="1200">
                <a:solidFill>
                  <a:schemeClr val="tx2"/>
                </a:solidFill>
                <a:latin typeface="Rage Italic" pitchFamily="66" charset="0"/>
              </a:defRPr>
            </a:lvl1pPr>
          </a:lstStyle>
          <a:p>
            <a:fld id="{A23720DD-5B6D-40BF-8493-A6B52D484E6B}" type="datetimeFigureOut">
              <a:rPr lang="tr-TR" smtClean="0"/>
              <a:t>15.04.2021</a:t>
            </a:fld>
            <a:endParaRPr lang="tr-TR"/>
          </a:p>
        </p:txBody>
      </p:sp>
      <p:sp>
        <p:nvSpPr>
          <p:cNvPr id="5" name="Footer Placeholder 4"/>
          <p:cNvSpPr>
            <a:spLocks noGrp="1"/>
          </p:cNvSpPr>
          <p:nvPr>
            <p:ph type="ftr" sz="quarter" idx="3"/>
          </p:nvPr>
        </p:nvSpPr>
        <p:spPr>
          <a:xfrm>
            <a:off x="914401" y="5809152"/>
            <a:ext cx="5540188" cy="365125"/>
          </a:xfrm>
          <a:prstGeom prst="rect">
            <a:avLst/>
          </a:prstGeom>
        </p:spPr>
        <p:txBody>
          <a:bodyPr vert="horz" lIns="91440" tIns="45720" rIns="91440" bIns="45720" rtlCol="0" anchor="ctr"/>
          <a:lstStyle>
            <a:lvl1pPr algn="l">
              <a:defRPr sz="1400">
                <a:solidFill>
                  <a:schemeClr val="tx2"/>
                </a:solidFill>
                <a:latin typeface="Rage Italic" pitchFamily="66" charset="0"/>
              </a:defRPr>
            </a:lvl1pPr>
          </a:lstStyle>
          <a:p>
            <a:endParaRPr lang="tr-TR"/>
          </a:p>
        </p:txBody>
      </p:sp>
      <p:sp>
        <p:nvSpPr>
          <p:cNvPr id="6" name="Slide Number Placeholder 5"/>
          <p:cNvSpPr>
            <a:spLocks noGrp="1"/>
          </p:cNvSpPr>
          <p:nvPr>
            <p:ph type="sldNum" sz="quarter" idx="4"/>
          </p:nvPr>
        </p:nvSpPr>
        <p:spPr>
          <a:xfrm>
            <a:off x="7670202" y="5809152"/>
            <a:ext cx="554023" cy="365125"/>
          </a:xfrm>
          <a:prstGeom prst="rect">
            <a:avLst/>
          </a:prstGeom>
        </p:spPr>
        <p:txBody>
          <a:bodyPr vert="horz" lIns="91440" tIns="45720" rIns="91440" bIns="45720" rtlCol="0" anchor="ctr"/>
          <a:lstStyle>
            <a:lvl1pPr algn="r">
              <a:defRPr sz="1400">
                <a:solidFill>
                  <a:schemeClr val="tx2"/>
                </a:solidFill>
                <a:latin typeface="Rage Italic" pitchFamily="66" charset="0"/>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2"/>
        </a:buClr>
        <a:buSzPct val="85000"/>
        <a:buFont typeface="Brush Script MT" pitchFamily="66" charset="0"/>
        <a:buChar char="O"/>
        <a:defRPr sz="2400" kern="1200">
          <a:solidFill>
            <a:schemeClr val="tx1"/>
          </a:solidFill>
          <a:latin typeface="+mn-lt"/>
          <a:ea typeface="+mn-ea"/>
          <a:cs typeface="+mn-cs"/>
        </a:defRPr>
      </a:lvl1pPr>
      <a:lvl2pPr marL="640080" indent="-274320" algn="l" defTabSz="914400" rtl="0" eaLnBrk="1" latinLnBrk="0" hangingPunct="1">
        <a:spcBef>
          <a:spcPct val="20000"/>
        </a:spcBef>
        <a:buClr>
          <a:schemeClr val="accent2"/>
        </a:buClr>
        <a:buSzPct val="85000"/>
        <a:buFont typeface="Brush Script MT" pitchFamily="66" charset="0"/>
        <a:buChar char="O"/>
        <a:defRPr sz="22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SzPct val="85000"/>
        <a:buFont typeface="Brush Script MT" pitchFamily="66" charset="0"/>
        <a:buChar char="O"/>
        <a:defRPr sz="2000" kern="1200">
          <a:solidFill>
            <a:schemeClr val="tx1"/>
          </a:solidFill>
          <a:latin typeface="+mn-lt"/>
          <a:ea typeface="+mn-ea"/>
          <a:cs typeface="+mn-cs"/>
        </a:defRPr>
      </a:lvl3pPr>
      <a:lvl4pPr marL="1280160" indent="-228600" algn="l" defTabSz="914400" rtl="0" eaLnBrk="1" latinLnBrk="0" hangingPunct="1">
        <a:spcBef>
          <a:spcPct val="20000"/>
        </a:spcBef>
        <a:buClr>
          <a:schemeClr val="accent2"/>
        </a:buClr>
        <a:buSzPct val="85000"/>
        <a:buFont typeface="Brush Script MT" pitchFamily="66" charset="0"/>
        <a:buChar char="O"/>
        <a:defRPr sz="1800" kern="1200">
          <a:solidFill>
            <a:schemeClr val="tx1"/>
          </a:solidFill>
          <a:latin typeface="+mn-lt"/>
          <a:ea typeface="+mn-ea"/>
          <a:cs typeface="+mn-cs"/>
        </a:defRPr>
      </a:lvl4pPr>
      <a:lvl5pPr marL="164592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5pPr>
      <a:lvl6pPr marL="201168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6pPr>
      <a:lvl7pPr marL="237744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7pPr>
      <a:lvl8pPr marL="274320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8pPr>
      <a:lvl9pPr marL="310896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normAutofit fontScale="90000"/>
          </a:bodyPr>
          <a:lstStyle/>
          <a:p>
            <a:r>
              <a:rPr lang="tr-TR" dirty="0" smtClean="0"/>
              <a:t>ERKEN MÜDAHALE UYGULANAN PROGRAMLAR</a:t>
            </a:r>
            <a:endParaRPr lang="tr-TR" dirty="0"/>
          </a:p>
        </p:txBody>
      </p:sp>
      <p:sp>
        <p:nvSpPr>
          <p:cNvPr id="3" name="Alt Başlık 2"/>
          <p:cNvSpPr>
            <a:spLocks noGrp="1"/>
          </p:cNvSpPr>
          <p:nvPr>
            <p:ph type="subTitle" idx="1"/>
          </p:nvPr>
        </p:nvSpPr>
        <p:spPr/>
        <p:txBody>
          <a:bodyPr/>
          <a:lstStyle/>
          <a:p>
            <a:r>
              <a:rPr lang="tr-TR" dirty="0" smtClean="0"/>
              <a:t>Prof. Dr. Müdriye YILDIZ BIÇAKÇI</a:t>
            </a:r>
            <a:endParaRPr lang="tr-TR" dirty="0"/>
          </a:p>
        </p:txBody>
      </p:sp>
    </p:spTree>
    <p:extLst>
      <p:ext uri="{BB962C8B-B14F-4D97-AF65-F5344CB8AC3E}">
        <p14:creationId xmlns:p14="http://schemas.microsoft.com/office/powerpoint/2010/main" val="28345237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a:t>Hastane Tabanlı </a:t>
            </a:r>
            <a:r>
              <a:rPr lang="tr-TR" dirty="0" smtClean="0"/>
              <a:t>Programlar</a:t>
            </a:r>
          </a:p>
          <a:p>
            <a:pPr lvl="1"/>
            <a:r>
              <a:rPr lang="tr-TR" dirty="0" smtClean="0"/>
              <a:t>Gelişimsel </a:t>
            </a:r>
            <a:r>
              <a:rPr lang="tr-TR" dirty="0"/>
              <a:t>değerlendirme birimine gelen çocuklara yönelik erken </a:t>
            </a:r>
            <a:r>
              <a:rPr lang="tr-TR" dirty="0" smtClean="0"/>
              <a:t>müdahale hizmetleri </a:t>
            </a:r>
          </a:p>
          <a:p>
            <a:pPr lvl="1"/>
            <a:r>
              <a:rPr lang="tr-TR" dirty="0" smtClean="0"/>
              <a:t>Hastanede </a:t>
            </a:r>
            <a:r>
              <a:rPr lang="tr-TR" dirty="0"/>
              <a:t>yatan çocuklara yönelik erken müdahale hizmetleri </a:t>
            </a:r>
            <a:endParaRPr lang="tr-TR" dirty="0" smtClean="0"/>
          </a:p>
          <a:p>
            <a:pPr lvl="1"/>
            <a:r>
              <a:rPr lang="tr-TR" dirty="0" smtClean="0"/>
              <a:t>Hastanede </a:t>
            </a:r>
            <a:r>
              <a:rPr lang="tr-TR" dirty="0"/>
              <a:t>yatan çocuklara yönelik hastane okulları </a:t>
            </a:r>
            <a:endParaRPr lang="tr-TR" dirty="0" smtClean="0"/>
          </a:p>
          <a:p>
            <a:r>
              <a:rPr lang="tr-TR" dirty="0" smtClean="0"/>
              <a:t>Ev </a:t>
            </a:r>
            <a:r>
              <a:rPr lang="tr-TR" dirty="0"/>
              <a:t>Tabanlı Programlar </a:t>
            </a:r>
            <a:endParaRPr lang="tr-TR" dirty="0" smtClean="0"/>
          </a:p>
          <a:p>
            <a:r>
              <a:rPr lang="tr-TR" dirty="0" smtClean="0"/>
              <a:t>Kurum </a:t>
            </a:r>
            <a:r>
              <a:rPr lang="tr-TR" dirty="0"/>
              <a:t>Tabanlı </a:t>
            </a:r>
            <a:r>
              <a:rPr lang="tr-TR" dirty="0" smtClean="0"/>
              <a:t>Programlar</a:t>
            </a:r>
          </a:p>
          <a:p>
            <a:r>
              <a:rPr lang="tr-TR" dirty="0" smtClean="0"/>
              <a:t>Birleştirilmiş </a:t>
            </a:r>
            <a:r>
              <a:rPr lang="tr-TR" dirty="0"/>
              <a:t>Ev ve Kurum Tabanlı Programlar</a:t>
            </a:r>
            <a:endParaRPr lang="tr-TR" dirty="0"/>
          </a:p>
        </p:txBody>
      </p:sp>
    </p:spTree>
    <p:extLst>
      <p:ext uri="{BB962C8B-B14F-4D97-AF65-F5344CB8AC3E}">
        <p14:creationId xmlns:p14="http://schemas.microsoft.com/office/powerpoint/2010/main" val="25892190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a:t>Hastane Tabanlı Programlar</a:t>
            </a:r>
            <a:br>
              <a:rPr lang="tr-TR" dirty="0"/>
            </a:br>
            <a:endParaRPr lang="tr-TR" dirty="0"/>
          </a:p>
        </p:txBody>
      </p:sp>
      <p:sp>
        <p:nvSpPr>
          <p:cNvPr id="3" name="İçerik Yer Tutucusu 2"/>
          <p:cNvSpPr>
            <a:spLocks noGrp="1"/>
          </p:cNvSpPr>
          <p:nvPr>
            <p:ph idx="1"/>
          </p:nvPr>
        </p:nvSpPr>
        <p:spPr/>
        <p:txBody>
          <a:bodyPr>
            <a:normAutofit/>
          </a:bodyPr>
          <a:lstStyle/>
          <a:p>
            <a:pPr lvl="1"/>
            <a:r>
              <a:rPr lang="tr-TR" dirty="0" smtClean="0"/>
              <a:t>Gelişimsel </a:t>
            </a:r>
            <a:r>
              <a:rPr lang="tr-TR" dirty="0"/>
              <a:t>değerlendirme birimine gelen çocuklara yönelik erken müdahale hizmetleri </a:t>
            </a:r>
          </a:p>
          <a:p>
            <a:pPr lvl="1"/>
            <a:r>
              <a:rPr lang="tr-TR" dirty="0"/>
              <a:t>Hastanede yatan çocuklara yönelik erken müdahale hizmetleri </a:t>
            </a:r>
          </a:p>
          <a:p>
            <a:pPr lvl="1"/>
            <a:r>
              <a:rPr lang="tr-TR" dirty="0"/>
              <a:t>Hastanede yatan çocuklara yönelik hastane okulları </a:t>
            </a:r>
          </a:p>
          <a:p>
            <a:endParaRPr lang="tr-TR" dirty="0"/>
          </a:p>
        </p:txBody>
      </p:sp>
    </p:spTree>
    <p:extLst>
      <p:ext uri="{BB962C8B-B14F-4D97-AF65-F5344CB8AC3E}">
        <p14:creationId xmlns:p14="http://schemas.microsoft.com/office/powerpoint/2010/main" val="11348871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a:t>Ev Tabanlı Programlar </a:t>
            </a:r>
            <a:endParaRPr lang="tr-TR" dirty="0"/>
          </a:p>
        </p:txBody>
      </p:sp>
      <p:sp>
        <p:nvSpPr>
          <p:cNvPr id="3" name="İçerik Yer Tutucusu 2"/>
          <p:cNvSpPr>
            <a:spLocks noGrp="1"/>
          </p:cNvSpPr>
          <p:nvPr>
            <p:ph idx="1"/>
          </p:nvPr>
        </p:nvSpPr>
        <p:spPr/>
        <p:txBody>
          <a:bodyPr>
            <a:normAutofit fontScale="77500" lnSpcReduction="20000"/>
          </a:bodyPr>
          <a:lstStyle/>
          <a:p>
            <a:pPr algn="just"/>
            <a:r>
              <a:rPr lang="tr-TR" dirty="0"/>
              <a:t>Türkiye’de bu programlar anne baba eğitimleri üzerinden </a:t>
            </a:r>
            <a:r>
              <a:rPr lang="tr-TR" dirty="0" smtClean="0"/>
              <a:t>başlamıştır</a:t>
            </a:r>
            <a:r>
              <a:rPr lang="tr-TR" dirty="0"/>
              <a:t>. Bunlar arasında Anne Çocuk Eğitimi Programı (AÇEP), Baba Destek Programı (BADEP), Aile Çocuk Eğitimi Programı, Milli Eğitim Bakanlığı Hayat Boyu Öğrenme Genel Müdürlüğü Anne Baba Çocuk Eğitimi Programı, Aile ve Sosyal Politikalar Bakanlığı Aile Eğitimi Programı (AEP), Güneydoğu Anadolu Bölgesi’nde Bir Modeli: “Yaz Anaokulu Pilot Uygulaması” aile merkezli başlangıç yapılan ev tabanlı erken müdahale programları açısından </a:t>
            </a:r>
            <a:r>
              <a:rPr lang="tr-TR" dirty="0" smtClean="0"/>
              <a:t>örneklendirilebilir</a:t>
            </a:r>
            <a:r>
              <a:rPr lang="tr-TR" dirty="0"/>
              <a:t>. Bu programlar direk aile eğitim programı olmamakla birlikte aileleri eğiterek ev tabanlı erken müdahalenin uygulanmasını destekler </a:t>
            </a:r>
            <a:r>
              <a:rPr lang="tr-TR" dirty="0" smtClean="0"/>
              <a:t>niteliktedir (Yıldız </a:t>
            </a:r>
            <a:r>
              <a:rPr lang="tr-TR" dirty="0"/>
              <a:t>Bıçakçı, </a:t>
            </a:r>
            <a:r>
              <a:rPr lang="tr-TR" dirty="0" smtClean="0"/>
              <a:t>Dursun ve </a:t>
            </a:r>
            <a:r>
              <a:rPr lang="tr-TR" dirty="0"/>
              <a:t>Emre Bolatbaş, </a:t>
            </a:r>
            <a:r>
              <a:rPr lang="tr-TR" dirty="0" smtClean="0"/>
              <a:t>2018</a:t>
            </a:r>
            <a:r>
              <a:rPr lang="tr-TR" dirty="0"/>
              <a:t>).</a:t>
            </a:r>
            <a:endParaRPr lang="tr-TR" dirty="0"/>
          </a:p>
        </p:txBody>
      </p:sp>
    </p:spTree>
    <p:extLst>
      <p:ext uri="{BB962C8B-B14F-4D97-AF65-F5344CB8AC3E}">
        <p14:creationId xmlns:p14="http://schemas.microsoft.com/office/powerpoint/2010/main" val="2894656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a:t>Kurum Tabanlı </a:t>
            </a:r>
            <a:r>
              <a:rPr lang="tr-TR" dirty="0" smtClean="0"/>
              <a:t>Programlar</a:t>
            </a:r>
            <a:endParaRPr lang="tr-TR" dirty="0"/>
          </a:p>
        </p:txBody>
      </p:sp>
      <p:sp>
        <p:nvSpPr>
          <p:cNvPr id="3" name="İçerik Yer Tutucusu 2"/>
          <p:cNvSpPr>
            <a:spLocks noGrp="1"/>
          </p:cNvSpPr>
          <p:nvPr>
            <p:ph idx="1"/>
          </p:nvPr>
        </p:nvSpPr>
        <p:spPr/>
        <p:txBody>
          <a:bodyPr>
            <a:normAutofit fontScale="92500" lnSpcReduction="20000"/>
          </a:bodyPr>
          <a:lstStyle/>
          <a:p>
            <a:pPr algn="just"/>
            <a:r>
              <a:rPr lang="tr-TR" dirty="0"/>
              <a:t>Kurum tabanlı erken müdahale programlarında çocuklara direk eğitim merkezlerinde hizmet verilmektedir. Bu hizmetler programın niteliğine ve hedefledikleri çocuk kitlesine göre değişebilmektedir. Türkiye’de okul öncesi eğitim ve özel eğitim kurumları kurum tabanlı erken müdahale </a:t>
            </a:r>
            <a:r>
              <a:rPr lang="tr-TR" dirty="0" smtClean="0"/>
              <a:t>açısından </a:t>
            </a:r>
            <a:r>
              <a:rPr lang="tr-TR" dirty="0"/>
              <a:t>önemli rol oynamaktadır. Aileye verilen erken müdahale hizmetleri de Türkiye’de genellikle kurum tabanlı </a:t>
            </a:r>
            <a:r>
              <a:rPr lang="tr-TR" dirty="0" smtClean="0"/>
              <a:t>yürütülmektedir </a:t>
            </a:r>
            <a:r>
              <a:rPr lang="tr-TR" dirty="0"/>
              <a:t>(Yıldız Bıçakçı, Dursun ve Emre Bolatbaş, 2018</a:t>
            </a:r>
            <a:r>
              <a:rPr lang="tr-TR" dirty="0" smtClean="0"/>
              <a:t>).</a:t>
            </a:r>
            <a:endParaRPr lang="tr-TR" dirty="0"/>
          </a:p>
        </p:txBody>
      </p:sp>
    </p:spTree>
    <p:extLst>
      <p:ext uri="{BB962C8B-B14F-4D97-AF65-F5344CB8AC3E}">
        <p14:creationId xmlns:p14="http://schemas.microsoft.com/office/powerpoint/2010/main" val="15428965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a:t>Birleştirilmiş Ev ve Kurum Tabanlı </a:t>
            </a:r>
            <a:r>
              <a:rPr lang="tr-TR" dirty="0" smtClean="0"/>
              <a:t>Programlar</a:t>
            </a:r>
            <a:endParaRPr lang="tr-TR" dirty="0"/>
          </a:p>
        </p:txBody>
      </p:sp>
      <p:sp>
        <p:nvSpPr>
          <p:cNvPr id="3" name="İçerik Yer Tutucusu 2"/>
          <p:cNvSpPr>
            <a:spLocks noGrp="1"/>
          </p:cNvSpPr>
          <p:nvPr>
            <p:ph idx="1"/>
          </p:nvPr>
        </p:nvSpPr>
        <p:spPr/>
        <p:txBody>
          <a:bodyPr>
            <a:normAutofit fontScale="92500" lnSpcReduction="20000"/>
          </a:bodyPr>
          <a:lstStyle/>
          <a:p>
            <a:pPr algn="just"/>
            <a:r>
              <a:rPr lang="tr-TR" dirty="0"/>
              <a:t>Türkiye’de uygulanan birleştirilmiş ev ve kurum tabanlı </a:t>
            </a:r>
            <a:r>
              <a:rPr lang="tr-TR" dirty="0" smtClean="0"/>
              <a:t>erken </a:t>
            </a:r>
            <a:r>
              <a:rPr lang="tr-TR" dirty="0"/>
              <a:t>müdahale programlarına Küçük Adımlar Erken Eğitim Programı, </a:t>
            </a:r>
            <a:r>
              <a:rPr lang="tr-TR" dirty="0" smtClean="0"/>
              <a:t>Küçükçekmece Belediyesi </a:t>
            </a:r>
            <a:r>
              <a:rPr lang="tr-TR" dirty="0"/>
              <a:t>Çok Amaçlı Okul Öncesi Eğitim Merkezi, Gezici Anaokulu Projesi, Erken Çocukluk Bakım ve Eğitim Hizmetlerini Dar Gelirli Bölgelerde Yaygınlaştırmak Üzere Alternatif Bir Yaklaşım: Yerel Kaynakların </a:t>
            </a:r>
            <a:r>
              <a:rPr lang="tr-TR" dirty="0" err="1"/>
              <a:t>Mobilizasyonu</a:t>
            </a:r>
            <a:r>
              <a:rPr lang="tr-TR" dirty="0"/>
              <a:t>, Oyuncak Kütüphaneleri ve Kadınların </a:t>
            </a:r>
            <a:r>
              <a:rPr lang="tr-TR" dirty="0" smtClean="0"/>
              <a:t>Liderliğinde </a:t>
            </a:r>
            <a:r>
              <a:rPr lang="tr-TR" dirty="0"/>
              <a:t>Kadın ve Çocuk Merkezleri örnek olarak </a:t>
            </a:r>
            <a:r>
              <a:rPr lang="tr-TR" dirty="0" smtClean="0"/>
              <a:t>verilebilir </a:t>
            </a:r>
            <a:r>
              <a:rPr lang="tr-TR" dirty="0"/>
              <a:t>(Yıldız Bıçakçı, Dursun ve Emre Bolatbaş, 2018</a:t>
            </a:r>
            <a:r>
              <a:rPr lang="tr-TR" dirty="0" smtClean="0"/>
              <a:t>).</a:t>
            </a:r>
            <a:endParaRPr lang="tr-TR" dirty="0"/>
          </a:p>
        </p:txBody>
      </p:sp>
    </p:spTree>
    <p:extLst>
      <p:ext uri="{BB962C8B-B14F-4D97-AF65-F5344CB8AC3E}">
        <p14:creationId xmlns:p14="http://schemas.microsoft.com/office/powerpoint/2010/main" val="39702831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p:txBody>
          <a:bodyPr/>
          <a:lstStyle/>
          <a:p>
            <a:pPr algn="just"/>
            <a:r>
              <a:rPr lang="tr-TR" dirty="0"/>
              <a:t>Yıldız Bıçakçı, M., Dursun, Ş. S. ve Emre Bolatbaş, E. </a:t>
            </a:r>
            <a:r>
              <a:rPr lang="tr-TR" dirty="0" smtClean="0"/>
              <a:t>(2018). “</a:t>
            </a:r>
            <a:r>
              <a:rPr lang="tr-TR" dirty="0"/>
              <a:t>Erken Müdahale Hizmetleri”, Erken Müdahale, ed. P. Bayhan, 84-102, Hedef Cs Yayınları, </a:t>
            </a:r>
            <a:r>
              <a:rPr lang="tr-TR" dirty="0" smtClean="0"/>
              <a:t>Ankara</a:t>
            </a:r>
            <a:r>
              <a:rPr lang="tr-TR" dirty="0"/>
              <a:t>.</a:t>
            </a:r>
            <a:endParaRPr lang="tr-TR" dirty="0"/>
          </a:p>
        </p:txBody>
      </p:sp>
    </p:spTree>
    <p:extLst>
      <p:ext uri="{BB962C8B-B14F-4D97-AF65-F5344CB8AC3E}">
        <p14:creationId xmlns:p14="http://schemas.microsoft.com/office/powerpoint/2010/main" val="992105342"/>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Raptiye">
  <a:themeElements>
    <a:clrScheme name="Raptiye">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Raptiye">
      <a:majorFont>
        <a:latin typeface="Constantia"/>
        <a:ea typeface=""/>
        <a:cs typeface=""/>
        <a:font script="Jpan" typeface="HGS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aptiye">
      <a:fillStyleLst>
        <a:solidFill>
          <a:schemeClr val="phClr"/>
        </a:solidFill>
        <a:gradFill rotWithShape="1">
          <a:gsLst>
            <a:gs pos="0">
              <a:schemeClr val="phClr">
                <a:tint val="50000"/>
                <a:satMod val="180000"/>
                <a:lumMod val="100000"/>
              </a:schemeClr>
            </a:gs>
            <a:gs pos="40000">
              <a:schemeClr val="phClr">
                <a:tint val="60000"/>
                <a:satMod val="130000"/>
                <a:lumMod val="100000"/>
              </a:schemeClr>
            </a:gs>
            <a:gs pos="100000">
              <a:schemeClr val="phClr">
                <a:tint val="96000"/>
                <a:lumMod val="108000"/>
              </a:schemeClr>
            </a:gs>
          </a:gsLst>
          <a:lin ang="5400000" scaled="0"/>
        </a:gradFill>
        <a:gradFill rotWithShape="1">
          <a:gsLst>
            <a:gs pos="0">
              <a:schemeClr val="phClr"/>
            </a:gs>
            <a:gs pos="100000">
              <a:schemeClr val="phClr">
                <a:shade val="76000"/>
                <a:lumMod val="90000"/>
              </a:schemeClr>
            </a:gs>
          </a:gsLst>
          <a:lin ang="5400000" scaled="0"/>
        </a:gradFill>
      </a:fillStyleLst>
      <a:lnStyleLst>
        <a:ln w="9525" cap="flat" cmpd="sng" algn="ctr">
          <a:solidFill>
            <a:schemeClr val="phClr"/>
          </a:solidFill>
          <a:prstDash val="solid"/>
        </a:ln>
        <a:ln w="15875" cap="flat" cmpd="sng" algn="ctr">
          <a:solidFill>
            <a:schemeClr val="phClr">
              <a:shade val="80000"/>
              <a:lumMod val="90000"/>
            </a:schemeClr>
          </a:solidFill>
          <a:prstDash val="solid"/>
        </a:ln>
        <a:ln w="25400" cap="flat" cmpd="sng" algn="ctr">
          <a:solidFill>
            <a:schemeClr val="phClr"/>
          </a:solidFill>
          <a:prstDash val="solid"/>
        </a:ln>
      </a:lnStyleLst>
      <a:effectStyleLst>
        <a:effectStyle>
          <a:effectLst/>
        </a:effectStyle>
        <a:effectStyle>
          <a:effectLst>
            <a:outerShdw blurRad="38100" dist="38100" dir="4800000" sx="98000" sy="98000" rotWithShape="0">
              <a:srgbClr val="000000">
                <a:alpha val="32000"/>
              </a:srgbClr>
            </a:outerShdw>
          </a:effectLst>
        </a:effectStyle>
        <a:effectStyle>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a:effectStyle>
      </a:effectStyleLst>
      <a:bgFillStyleLst>
        <a:solidFill>
          <a:schemeClr val="phClr">
            <a:tint val="93000"/>
          </a:schemeClr>
        </a:solidFill>
        <a:blipFill rotWithShape="1">
          <a:blip xmlns:r="http://schemas.openxmlformats.org/officeDocument/2006/relationships" r:embed="rId1">
            <a:duotone>
              <a:schemeClr val="phClr">
                <a:shade val="80000"/>
                <a:satMod val="140000"/>
                <a:lumMod val="50000"/>
              </a:schemeClr>
              <a:schemeClr val="phClr">
                <a:tint val="95000"/>
                <a:satMod val="180000"/>
                <a:lumMod val="160000"/>
              </a:schemeClr>
            </a:duotone>
          </a:blip>
          <a:stretch/>
        </a:blipFill>
        <a:blipFill rotWithShape="1">
          <a:blip xmlns:r="http://schemas.openxmlformats.org/officeDocument/2006/relationships" r:embed="rId2">
            <a:duotone>
              <a:schemeClr val="phClr">
                <a:tint val="98000"/>
                <a:shade val="90000"/>
                <a:satMod val="120000"/>
                <a:lumMod val="54000"/>
              </a:schemeClr>
              <a:schemeClr val="phClr">
                <a:tint val="80000"/>
                <a:satMod val="160000"/>
                <a:lumMod val="14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Pushpin</Template>
  <TotalTime>10</TotalTime>
  <Words>367</Words>
  <Application>Microsoft Office PowerPoint</Application>
  <PresentationFormat>Ekran Gösterisi (4:3)</PresentationFormat>
  <Paragraphs>21</Paragraphs>
  <Slides>7</Slides>
  <Notes>0</Notes>
  <HiddenSlides>0</HiddenSlides>
  <MMClips>0</MMClips>
  <ScaleCrop>false</ScaleCrop>
  <HeadingPairs>
    <vt:vector size="4" baseType="variant">
      <vt:variant>
        <vt:lpstr>Tema</vt:lpstr>
      </vt:variant>
      <vt:variant>
        <vt:i4>1</vt:i4>
      </vt:variant>
      <vt:variant>
        <vt:lpstr>Slayt Başlıkları</vt:lpstr>
      </vt:variant>
      <vt:variant>
        <vt:i4>7</vt:i4>
      </vt:variant>
    </vt:vector>
  </HeadingPairs>
  <TitlesOfParts>
    <vt:vector size="8" baseType="lpstr">
      <vt:lpstr>Raptiye</vt:lpstr>
      <vt:lpstr>ERKEN MÜDAHALE UYGULANAN PROGRAMLAR</vt:lpstr>
      <vt:lpstr>PowerPoint Sunusu</vt:lpstr>
      <vt:lpstr>Hastane Tabanlı Programlar </vt:lpstr>
      <vt:lpstr>Ev Tabanlı Programlar </vt:lpstr>
      <vt:lpstr>Kurum Tabanlı Programlar</vt:lpstr>
      <vt:lpstr>Birleştirilmiş Ev ve Kurum Tabanlı Programlar</vt:lpstr>
      <vt:lpstr>Kaynaklar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Erken müdahale ile ilgili tanım ve kavramlar</dc:title>
  <dc:creator>AYÇA</dc:creator>
  <cp:lastModifiedBy>Ayçin Köycekaş</cp:lastModifiedBy>
  <cp:revision>7</cp:revision>
  <dcterms:created xsi:type="dcterms:W3CDTF">2021-04-10T13:29:01Z</dcterms:created>
  <dcterms:modified xsi:type="dcterms:W3CDTF">2021-04-15T04:17:45Z</dcterms:modified>
</cp:coreProperties>
</file>