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 snapToObjects="1">
      <p:cViewPr>
        <p:scale>
          <a:sx n="100" d="100"/>
          <a:sy n="100" d="100"/>
        </p:scale>
        <p:origin x="10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55006-3A50-7F40-9E84-492A2A792167}" type="datetimeFigureOut">
              <a:rPr kumimoji="1" lang="zh-CN" altLang="en-US" smtClean="0"/>
              <a:t>2020/4/2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9B77D-57F7-8341-B959-60A0C801C3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242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9B77D-57F7-8341-B959-60A0C801C37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210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8E8CBC-D494-D945-BCEE-9ED8C2E3E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AB6D27D-78F8-9E4C-B532-B35DAFC2B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66003B-D284-F043-8959-1A1130BC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62311C-298C-A943-AE00-DED3E43E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0CE334-5FBB-004C-BE52-B0B7FEB2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159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A2B8B4-DDDD-494D-AF8F-B7289884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5AADE2-E4AA-7D41-8488-65CAE1B61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047DAA-8073-5649-AB39-06CB5DAC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7895CE-6150-A24E-B268-446DF473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AA3D7E-1CC3-2C48-BD7C-BA4CA995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665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5DA0AA-54DB-974E-B87D-6BBB2F9C8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6068A0-A3A8-4E41-BF6F-65960AD17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2C27FF-EB65-0143-B6FA-A86EA5DB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FF91C4-6042-F740-AF36-006AFCD4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E0ACE-5EFF-3542-A199-FDE12561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4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EEB14-72C2-1C49-9B13-3BA684EC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53334C-964D-5145-997F-C04E509F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C486EF-61CE-9046-AAF5-8C6514D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2C879-FD86-D842-905E-CF831F38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BECE18-881C-044B-83E0-8D477704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130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33354-768D-E04B-942F-BCB82D02D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3C471F-566D-2C48-B58B-CACCAE8F2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C49F6F-EABD-BC42-A8DD-2A9C1C63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F080BF-FCC9-9849-8528-433C922F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5CDEC-E648-984A-A9A8-35F0602B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28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A7563-C69F-1D4C-9A88-5DDB7A1E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F6574D-7DF1-B846-84D0-59B722846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02FA88-919C-834B-93F0-E5C2E54B7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52092C-3753-4E41-A0B1-48F9253E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6F7B7B-0ADF-9343-A82F-97656926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BE5A1-4D94-C943-AF80-7302989C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64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D9C72F-6BD8-6C41-AC58-4914D68E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366C06-29FB-2B42-9521-4A6820CD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C3E1E3-C26A-1648-B7BE-1C6ADAD72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54BBC8-64AC-5347-8E8A-32E88D6B1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7F655A7-847A-5342-BEFF-E1A689E5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7755FC-61F9-8E45-B535-0C91F5484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D7F1A75-2462-8C45-AB5B-1336D2EF1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1ABEF3-A8F9-D741-8623-4E26D918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661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56755F-350E-CF42-BCA9-A948C81D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3BD8D6-E290-A44D-A755-3984C489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CCA5203-B7B0-3D41-BB59-A66A5841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0AE79F0-F512-E24B-90D4-67FE513A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184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D2BD57-F070-9444-9D73-31B07CD0B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1FB323-441B-B145-BB48-DD989516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973AA7-1DB0-9A45-B8C0-223D7BA9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706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D113C-CFBB-0D4E-80AF-4EEC820B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1450DB-0F16-8C4D-8567-B9C2DB27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9068B7-006F-B042-B337-E45EF2353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79B157-B8E1-054F-86D8-1F46FD7D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82B596-0EB4-704F-BE9F-FDF83422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898E45-7BD1-2F4E-83CD-10500890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58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2ED307-4E9B-CB44-B923-73E8BDFD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147C61-994E-1A45-97C9-95586EA9E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FC4466-EE33-F243-8481-83BB89F72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D4B0C4-7926-C34B-9FC7-E2565B23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FF2EF5-4D4C-BC4F-9483-3FB91F7F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5DEA31-2F5E-984F-8049-89F8274C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612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AB56D-C0F5-B24C-8444-6F0DD159D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70A556-6E24-F048-AB7B-65C89AF01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9221BF-932D-3047-9BD7-589965B2D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F9FC-3DBF-3744-811E-66D121544AC2}" type="datetimeFigureOut">
              <a:rPr kumimoji="1" lang="zh-CN" altLang="en-US" smtClean="0"/>
              <a:t>2020/3/31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8BFDCC-9F07-EC4B-A8F1-1ED6860D6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A3DB73-0CD3-A64E-B817-2E09C089F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2FE1-87EC-874A-B153-0A14D4BCA97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08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dao.com/w/commemorate/#keyfrom=E2Ctransla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06E98F-7258-F54E-BA3A-56E33AD7F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FFFFFF"/>
                </a:solidFill>
              </a:rPr>
              <a:t>第二十八课</a:t>
            </a:r>
            <a:br>
              <a:rPr kumimoji="1" lang="en-US" altLang="zh-CN">
                <a:solidFill>
                  <a:srgbClr val="FFFFFF"/>
                </a:solidFill>
              </a:rPr>
            </a:br>
            <a:r>
              <a:rPr kumimoji="1" lang="zh-CN" altLang="en-US">
                <a:solidFill>
                  <a:srgbClr val="FFFFFF"/>
                </a:solidFill>
              </a:rPr>
              <a:t>礼轻情意重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35316A-0C12-AD48-9FE9-10A6646B2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kumimoji="1"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FD734-99C0-CF44-BEE1-F03ED144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235EDFCE-7EA1-914F-9E8E-0253FC6D7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923" y="228600"/>
            <a:ext cx="7691968" cy="4381501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4657E2-3857-0F4C-B111-4EAC0EFA55AC}"/>
              </a:ext>
            </a:extLst>
          </p:cNvPr>
          <p:cNvSpPr txBox="1"/>
          <p:nvPr/>
        </p:nvSpPr>
        <p:spPr>
          <a:xfrm>
            <a:off x="8712200" y="1229023"/>
            <a:ext cx="3195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小意思：</a:t>
            </a:r>
            <a:r>
              <a:rPr lang="zh-CN" altLang="en-US" dirty="0"/>
              <a:t>这是我的一点小意思， 送给你做生日礼物。</a:t>
            </a:r>
            <a:endParaRPr lang="en-US" altLang="zh-CN" dirty="0"/>
          </a:p>
          <a:p>
            <a:endParaRPr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261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D002D-CBA7-104B-A57D-72DC0AD29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片包含 游戏机, 文字&#10;&#10;描述已自动生成">
            <a:extLst>
              <a:ext uri="{FF2B5EF4-FFF2-40B4-BE49-F238E27FC236}">
                <a16:creationId xmlns:a16="http://schemas.microsoft.com/office/drawing/2014/main" id="{EB6C1409-B1F3-2D40-B521-64B7F457C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02493"/>
            <a:ext cx="8833899" cy="5374470"/>
          </a:xfrm>
        </p:spPr>
      </p:pic>
    </p:spTree>
    <p:extLst>
      <p:ext uri="{BB962C8B-B14F-4D97-AF65-F5344CB8AC3E}">
        <p14:creationId xmlns:p14="http://schemas.microsoft.com/office/powerpoint/2010/main" val="202912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C1924-928E-444E-A942-BDE5FBF1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有 </a:t>
            </a:r>
            <a:r>
              <a:rPr kumimoji="1" lang="tr-TR" altLang="zh-CN" dirty="0"/>
              <a:t>/</a:t>
            </a:r>
            <a:r>
              <a:rPr kumimoji="1" lang="zh-CN" altLang="en-US" dirty="0"/>
              <a:t>没有 表示比较</a:t>
            </a:r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6F44D220-E028-314B-BF09-18E5E3FC7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999" y="1929122"/>
            <a:ext cx="7337519" cy="4591689"/>
          </a:xfrm>
        </p:spPr>
      </p:pic>
    </p:spTree>
    <p:extLst>
      <p:ext uri="{BB962C8B-B14F-4D97-AF65-F5344CB8AC3E}">
        <p14:creationId xmlns:p14="http://schemas.microsoft.com/office/powerpoint/2010/main" val="97253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5E74C-BF66-3F4C-BFDA-4A83F5B7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482600"/>
            <a:ext cx="9715500" cy="1042988"/>
          </a:xfrm>
        </p:spPr>
        <p:txBody>
          <a:bodyPr>
            <a:noAutofit/>
          </a:bodyPr>
          <a:lstStyle/>
          <a:p>
            <a:r>
              <a:rPr kumimoji="1" lang="zh-CN" altLang="en-US" sz="2000" dirty="0"/>
              <a:t>反问句：</a:t>
            </a:r>
            <a:r>
              <a:rPr lang="zh-CN" altLang="en-US" sz="2000" dirty="0"/>
              <a:t>就是用疑问的句式，表达肯定的观点。 反问句表面看来是疑问的形式，但实际上表达的是肯定的意思，答案就在问句之中。 反问的形式比一般的陈述句语气更加强烈，更能引起人们的深思与反思</a:t>
            </a:r>
            <a:endParaRPr kumimoji="1" lang="zh-CN" altLang="en-US" sz="2000" dirty="0"/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86E5CFC1-2F48-8A4A-B4A6-4C1147406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1" y="1972267"/>
            <a:ext cx="6137198" cy="406023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A41A8E8-2CEA-E649-9E22-9119448CB34E}"/>
              </a:ext>
            </a:extLst>
          </p:cNvPr>
          <p:cNvSpPr txBox="1"/>
          <p:nvPr/>
        </p:nvSpPr>
        <p:spPr>
          <a:xfrm>
            <a:off x="7416800" y="30226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学习好，就一定能成功吗？</a:t>
            </a:r>
            <a:endParaRPr lang="en-US" altLang="zh-CN" dirty="0"/>
          </a:p>
          <a:p>
            <a:r>
              <a:rPr lang="zh-CN" altLang="en-US" dirty="0"/>
              <a:t>难道你觉得自己对吗？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62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0472F9-90A2-364C-8EC8-597FA76DF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16FF1693-804D-7F47-9D2B-8E469BB54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272" y="1901139"/>
            <a:ext cx="7371455" cy="4812848"/>
          </a:xfrm>
        </p:spPr>
      </p:pic>
    </p:spTree>
    <p:extLst>
      <p:ext uri="{BB962C8B-B14F-4D97-AF65-F5344CB8AC3E}">
        <p14:creationId xmlns:p14="http://schemas.microsoft.com/office/powerpoint/2010/main" val="268392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38B0C-2378-CC45-927E-D5725167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2800" dirty="0"/>
              <a:t>连动句：</a:t>
            </a:r>
            <a:r>
              <a:rPr lang="zh-CN" altLang="en-US" sz="2800" dirty="0"/>
              <a:t>连动句的特点是，主语只有一个，但是动词和宾语有一个以上。两个动词共用一个主语</a:t>
            </a:r>
            <a:endParaRPr kumimoji="1" lang="zh-CN" altLang="en-US" sz="2800" dirty="0"/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8731697A-0222-8648-872E-EBB6DE47E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900" y="1830257"/>
            <a:ext cx="7450139" cy="4346706"/>
          </a:xfrm>
        </p:spPr>
      </p:pic>
    </p:spTree>
    <p:extLst>
      <p:ext uri="{BB962C8B-B14F-4D97-AF65-F5344CB8AC3E}">
        <p14:creationId xmlns:p14="http://schemas.microsoft.com/office/powerpoint/2010/main" val="365688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39AD5-3599-7948-8855-7CA9B4E3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结果补语：放在动词后面作结果补语、表示动词的结果。</a:t>
            </a:r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6C4C8D77-3E0D-2F46-BABB-E0DD8CFC1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045" y="2045013"/>
            <a:ext cx="7741309" cy="4812987"/>
          </a:xfrm>
        </p:spPr>
      </p:pic>
    </p:spTree>
    <p:extLst>
      <p:ext uri="{BB962C8B-B14F-4D97-AF65-F5344CB8AC3E}">
        <p14:creationId xmlns:p14="http://schemas.microsoft.com/office/powerpoint/2010/main" val="191842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F9780-2699-A547-99C2-C59EFE80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作业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738AAB-917B-A546-8ACB-4D30C0FE0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生词一 </a:t>
            </a:r>
            <a:endParaRPr kumimoji="1" lang="en-US" altLang="zh-CN" dirty="0"/>
          </a:p>
          <a:p>
            <a:r>
              <a:rPr kumimoji="1" lang="zh-CN" altLang="en-US" dirty="0"/>
              <a:t>造句</a:t>
            </a:r>
            <a:endParaRPr kumimoji="1" lang="en-US" altLang="zh-CN" dirty="0"/>
          </a:p>
          <a:p>
            <a:pPr marL="514350" indent="-514350">
              <a:buFont typeface="+mj-ea"/>
              <a:buAutoNum type="circleNumDbPlain"/>
            </a:pPr>
            <a:r>
              <a:rPr kumimoji="1" lang="zh-CN" altLang="en-US" dirty="0"/>
              <a:t> </a:t>
            </a:r>
            <a:r>
              <a:rPr kumimoji="1" lang="tr-TR" altLang="zh-CN" dirty="0"/>
              <a:t>A+</a:t>
            </a:r>
            <a:r>
              <a:rPr kumimoji="1" lang="zh-CN" altLang="tr-TR" dirty="0"/>
              <a:t>有</a:t>
            </a:r>
            <a:r>
              <a:rPr kumimoji="1" lang="tr-TR" altLang="zh-CN" dirty="0"/>
              <a:t>/</a:t>
            </a:r>
            <a:r>
              <a:rPr kumimoji="1" lang="zh-CN" altLang="en-US" dirty="0"/>
              <a:t>没有</a:t>
            </a:r>
            <a:r>
              <a:rPr kumimoji="1" lang="tr-TR" altLang="zh-CN" dirty="0"/>
              <a:t>/</a:t>
            </a:r>
            <a:r>
              <a:rPr kumimoji="1" lang="zh-CN" altLang="en-US" dirty="0"/>
              <a:t>有没有</a:t>
            </a:r>
            <a:r>
              <a:rPr kumimoji="1" lang="tr-TR" altLang="zh-CN" dirty="0"/>
              <a:t>+B+</a:t>
            </a:r>
            <a:r>
              <a:rPr kumimoji="1" lang="zh-CN" altLang="tr-TR" dirty="0"/>
              <a:t>那么</a:t>
            </a:r>
            <a:r>
              <a:rPr kumimoji="1" lang="tr-TR" altLang="zh-CN" dirty="0"/>
              <a:t>/</a:t>
            </a:r>
            <a:r>
              <a:rPr kumimoji="1" lang="zh-CN" altLang="en-US" dirty="0"/>
              <a:t>这么</a:t>
            </a:r>
            <a:r>
              <a:rPr kumimoji="1" lang="tr-TR" altLang="zh-CN" dirty="0"/>
              <a:t>+</a:t>
            </a:r>
            <a:r>
              <a:rPr kumimoji="1" lang="tr-TR" altLang="zh-CN" dirty="0" err="1"/>
              <a:t>adj</a:t>
            </a:r>
            <a:endParaRPr kumimoji="1" lang="tr-TR" altLang="zh-CN" dirty="0"/>
          </a:p>
          <a:p>
            <a:pPr marL="514350" indent="-514350">
              <a:buFont typeface="+mj-ea"/>
              <a:buAutoNum type="circleNumDbPlain"/>
            </a:pPr>
            <a:r>
              <a:rPr kumimoji="1" lang="zh-CN" altLang="tr-TR" dirty="0"/>
              <a:t>反问句</a:t>
            </a:r>
            <a:r>
              <a:rPr kumimoji="1" lang="en-US" altLang="zh-CN" dirty="0"/>
              <a:t>2</a:t>
            </a:r>
            <a:r>
              <a:rPr kumimoji="1" lang="zh-CN" altLang="en-US" dirty="0"/>
              <a:t>个句子 （。。。不是。。。吗？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。。。哪儿是。。？）</a:t>
            </a:r>
            <a:endParaRPr kumimoji="1" lang="en-US" altLang="zh-CN" dirty="0"/>
          </a:p>
          <a:p>
            <a:pPr marL="514350" indent="-514350">
              <a:buFont typeface="+mj-ea"/>
              <a:buAutoNum type="circleNumDbPlain"/>
            </a:pPr>
            <a:r>
              <a:rPr kumimoji="1" lang="zh-CN" altLang="en-US" dirty="0"/>
              <a:t> 连动句。 </a:t>
            </a:r>
            <a:r>
              <a:rPr kumimoji="1" lang="tr-TR" altLang="zh-CN" dirty="0"/>
              <a:t>S +</a:t>
            </a:r>
            <a:r>
              <a:rPr kumimoji="1" lang="zh-CN" altLang="tr-TR" dirty="0"/>
              <a:t>有</a:t>
            </a:r>
            <a:r>
              <a:rPr kumimoji="1" lang="tr-TR" altLang="zh-CN" dirty="0"/>
              <a:t>/</a:t>
            </a:r>
            <a:r>
              <a:rPr kumimoji="1" lang="zh-CN" altLang="tr-TR" dirty="0"/>
              <a:t>没有</a:t>
            </a:r>
            <a:r>
              <a:rPr kumimoji="1" lang="tr-TR" altLang="zh-CN" dirty="0"/>
              <a:t>/</a:t>
            </a:r>
            <a:r>
              <a:rPr kumimoji="1" lang="zh-CN" altLang="tr-TR" dirty="0"/>
              <a:t>有没有</a:t>
            </a:r>
            <a:r>
              <a:rPr kumimoji="1" lang="en-US" altLang="zh-CN" dirty="0"/>
              <a:t>+O+V.. </a:t>
            </a:r>
            <a:r>
              <a:rPr kumimoji="1" lang="zh-CN" altLang="en-US" dirty="0"/>
              <a:t> 造</a:t>
            </a:r>
            <a:r>
              <a:rPr kumimoji="1" lang="en-US" altLang="zh-CN" dirty="0"/>
              <a:t>2</a:t>
            </a:r>
            <a:r>
              <a:rPr kumimoji="1" lang="zh-CN" altLang="en-US" dirty="0"/>
              <a:t>个句子。</a:t>
            </a:r>
            <a:endParaRPr kumimoji="1" lang="en-US" altLang="zh-CN" dirty="0"/>
          </a:p>
          <a:p>
            <a:pPr marL="514350" indent="-514350">
              <a:buFont typeface="+mj-ea"/>
              <a:buAutoNum type="circleNumDbPlain"/>
            </a:pPr>
            <a:r>
              <a:rPr kumimoji="1" lang="zh-CN" altLang="en-US" dirty="0"/>
              <a:t>结果补语 上 造</a:t>
            </a:r>
            <a:r>
              <a:rPr kumimoji="1" lang="en-US" altLang="zh-CN" dirty="0"/>
              <a:t>2</a:t>
            </a:r>
            <a:r>
              <a:rPr kumimoji="1" lang="zh-CN" altLang="en-US" dirty="0"/>
              <a:t>个句子</a:t>
            </a:r>
            <a:endParaRPr kumimoji="1" lang="en-US" altLang="zh-CN" dirty="0"/>
          </a:p>
          <a:p>
            <a:pPr marL="514350" indent="-514350">
              <a:buFont typeface="+mj-ea"/>
              <a:buAutoNum type="circleNumDbPlain"/>
            </a:pPr>
            <a:endParaRPr kumimoji="1" lang="en-US" altLang="zh-CN" dirty="0"/>
          </a:p>
          <a:p>
            <a:pPr marL="514350" indent="-514350">
              <a:buFont typeface="+mj-ea"/>
              <a:buAutoNum type="circleNumDbPlain"/>
            </a:pPr>
            <a:endParaRPr kumimoji="1" lang="tr-TR" altLang="zh-CN" dirty="0"/>
          </a:p>
          <a:p>
            <a:pPr marL="514350" indent="-514350">
              <a:buFont typeface="+mj-ea"/>
              <a:buAutoNum type="circleNumDbPlain"/>
            </a:pPr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789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F142D-F772-8649-92DB-B5111B7C3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13" name="内容占位符 12" descr="一些文字和图片的手机截图&#10;&#10;描述已自动生成">
            <a:extLst>
              <a:ext uri="{FF2B5EF4-FFF2-40B4-BE49-F238E27FC236}">
                <a16:creationId xmlns:a16="http://schemas.microsoft.com/office/drawing/2014/main" id="{22BEED70-5E86-A44B-B8D0-B95F40814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222" y="365125"/>
            <a:ext cx="8101401" cy="5224792"/>
          </a:xfr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E09434D-5F06-244E-A89B-921272E60D1A}"/>
              </a:ext>
            </a:extLst>
          </p:cNvPr>
          <p:cNvSpPr txBox="1"/>
          <p:nvPr/>
        </p:nvSpPr>
        <p:spPr>
          <a:xfrm>
            <a:off x="8574658" y="767358"/>
            <a:ext cx="30405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礼轻情意重：</a:t>
            </a:r>
            <a:r>
              <a:rPr lang="zh-CN" altLang="en-US" dirty="0">
                <a:effectLst/>
              </a:rPr>
              <a:t>礼物虽然很轻，但情意却很深厚。</a:t>
            </a:r>
            <a:endParaRPr lang="en-US" altLang="zh-CN" dirty="0">
              <a:effectLst/>
            </a:endParaRPr>
          </a:p>
          <a:p>
            <a:r>
              <a:rPr lang="zh-CN" altLang="en-US" dirty="0"/>
              <a:t>轻：</a:t>
            </a:r>
            <a:r>
              <a:rPr lang="en-US" altLang="zh-CN" dirty="0"/>
              <a:t>easy, simple; gentle; light</a:t>
            </a:r>
            <a:r>
              <a:rPr lang="zh-CN" altLang="en-US" dirty="0"/>
              <a:t>。 重</a:t>
            </a:r>
            <a:endParaRPr lang="en-US" altLang="zh-CN" dirty="0"/>
          </a:p>
          <a:p>
            <a:r>
              <a:rPr lang="zh-CN" altLang="en-US" dirty="0"/>
              <a:t>情意：</a:t>
            </a:r>
            <a:r>
              <a:rPr lang="en-US" altLang="zh-CN" dirty="0"/>
              <a:t>friendly regard; affection</a:t>
            </a:r>
          </a:p>
          <a:p>
            <a:r>
              <a:rPr lang="zh-CN" altLang="en-US" dirty="0"/>
              <a:t>深厚的情意 </a:t>
            </a:r>
            <a:r>
              <a:rPr lang="en-US" altLang="zh-CN" dirty="0"/>
              <a:t>deep affection</a:t>
            </a:r>
          </a:p>
          <a:p>
            <a:r>
              <a:rPr lang="zh-CN" altLang="en-US" dirty="0"/>
              <a:t>节目、妇女节、教师节、愚人节、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>
              <a:effectLst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789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54020B-3D8C-D242-879B-D4C1DCC7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8" name="内容占位符 7" descr="一些文字和图片的手机截图&#10;&#10;描述已自动生成">
            <a:extLst>
              <a:ext uri="{FF2B5EF4-FFF2-40B4-BE49-F238E27FC236}">
                <a16:creationId xmlns:a16="http://schemas.microsoft.com/office/drawing/2014/main" id="{F0338F51-FD57-7545-A26E-8A469258F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0" y="365125"/>
            <a:ext cx="8009634" cy="5403761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FA95A6D-7BA2-7641-9BBA-1D2CA6DD5E80}"/>
              </a:ext>
            </a:extLst>
          </p:cNvPr>
          <p:cNvSpPr txBox="1"/>
          <p:nvPr/>
        </p:nvSpPr>
        <p:spPr>
          <a:xfrm>
            <a:off x="9055100" y="1435100"/>
            <a:ext cx="294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准备： 事先安排。</a:t>
            </a:r>
            <a:r>
              <a:rPr lang="en-US" altLang="zh-CN" dirty="0"/>
              <a:t>prepare; get ready:</a:t>
            </a:r>
          </a:p>
          <a:p>
            <a:r>
              <a:rPr lang="zh-CN" altLang="en-US" dirty="0"/>
              <a:t>你准备好了吗 ？</a:t>
            </a:r>
            <a:endParaRPr lang="en-US" altLang="zh-CN" dirty="0"/>
          </a:p>
          <a:p>
            <a:r>
              <a:rPr lang="zh-CN" altLang="en-US" dirty="0"/>
              <a:t>一切都准备好了， 咱们走吧</a:t>
            </a:r>
            <a:r>
              <a:rPr lang="en-US" altLang="zh-CN" dirty="0"/>
              <a:t>!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474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15A96-E883-4340-8EB3-E37F806B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片包含 游戏机, 文字&#10;&#10;描述已自动生成">
            <a:extLst>
              <a:ext uri="{FF2B5EF4-FFF2-40B4-BE49-F238E27FC236}">
                <a16:creationId xmlns:a16="http://schemas.microsoft.com/office/drawing/2014/main" id="{3E95E093-EE51-6946-96EF-8C7568B38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676" y="745872"/>
            <a:ext cx="8385526" cy="5431091"/>
          </a:xfrm>
        </p:spPr>
      </p:pic>
    </p:spTree>
    <p:extLst>
      <p:ext uri="{BB962C8B-B14F-4D97-AF65-F5344CB8AC3E}">
        <p14:creationId xmlns:p14="http://schemas.microsoft.com/office/powerpoint/2010/main" val="358309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F96480DB-B897-984C-BC2F-10ADE0C2C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31" b="8560"/>
          <a:stretch/>
        </p:blipFill>
        <p:spPr>
          <a:xfrm>
            <a:off x="266700" y="316072"/>
            <a:ext cx="8040226" cy="45226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B6E9B31-9B91-D444-B967-C3B77191061E}"/>
              </a:ext>
            </a:extLst>
          </p:cNvPr>
          <p:cNvSpPr txBox="1"/>
          <p:nvPr/>
        </p:nvSpPr>
        <p:spPr>
          <a:xfrm>
            <a:off x="8902700" y="711200"/>
            <a:ext cx="34612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赏：</a:t>
            </a:r>
            <a:r>
              <a:rPr lang="en-US" altLang="zh-CN" dirty="0"/>
              <a:t>admire; enjoy; appreciate:</a:t>
            </a:r>
          </a:p>
          <a:p>
            <a:r>
              <a:rPr kumimoji="1" lang="zh-CN" altLang="en-US" dirty="0"/>
              <a:t>欣赏</a:t>
            </a:r>
            <a:endParaRPr kumimoji="1" lang="en-US" altLang="zh-CN" dirty="0"/>
          </a:p>
          <a:p>
            <a:r>
              <a:rPr kumimoji="1" lang="zh-CN" altLang="en-US" dirty="0"/>
              <a:t>纪念品：</a:t>
            </a:r>
            <a:r>
              <a:rPr lang="en-US" altLang="zh-CN" dirty="0"/>
              <a:t>souvenir</a:t>
            </a:r>
          </a:p>
          <a:p>
            <a:r>
              <a:rPr kumimoji="1" lang="zh-CN" altLang="en-US" dirty="0"/>
              <a:t>纪念：表示怀念 </a:t>
            </a:r>
            <a:r>
              <a:rPr lang="en-US" altLang="zh-CN" dirty="0"/>
              <a:t> </a:t>
            </a:r>
            <a:r>
              <a:rPr lang="en-US" altLang="zh-CN" b="1" dirty="0">
                <a:hlinkClick r:id="rId3"/>
              </a:rPr>
              <a:t>commemorate</a:t>
            </a:r>
            <a:endParaRPr lang="en-US" altLang="zh-CN" b="1" dirty="0"/>
          </a:p>
          <a:p>
            <a:r>
              <a:rPr lang="zh-CN" altLang="en-US" dirty="0"/>
              <a:t>纪念活动、纪念碑 </a:t>
            </a:r>
            <a:r>
              <a:rPr lang="en-US" altLang="zh-CN" dirty="0"/>
              <a:t>monument</a:t>
            </a:r>
            <a:endParaRPr kumimoji="1" lang="en-US" altLang="zh-CN" dirty="0"/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9754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6B0B3-0B0F-E242-9086-FDF63483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一些文字和图片的手机截图&#10;&#10;描述已自动生成">
            <a:extLst>
              <a:ext uri="{FF2B5EF4-FFF2-40B4-BE49-F238E27FC236}">
                <a16:creationId xmlns:a16="http://schemas.microsoft.com/office/drawing/2014/main" id="{515BE9A8-4C5C-9949-B056-0DF394EE6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49" y="724619"/>
            <a:ext cx="7860761" cy="4698281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225650-AAEF-B346-BF86-311ED788CC88}"/>
              </a:ext>
            </a:extLst>
          </p:cNvPr>
          <p:cNvSpPr txBox="1"/>
          <p:nvPr/>
        </p:nvSpPr>
        <p:spPr>
          <a:xfrm>
            <a:off x="8939507" y="1227099"/>
            <a:ext cx="32524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希望：</a:t>
            </a:r>
            <a:r>
              <a:rPr kumimoji="1" lang="en-US" altLang="zh-CN" dirty="0"/>
              <a:t>hope</a:t>
            </a:r>
            <a:r>
              <a:rPr kumimoji="1" lang="zh-CN" altLang="en-US" dirty="0"/>
              <a:t>、</a:t>
            </a:r>
            <a:r>
              <a:rPr kumimoji="1" lang="en-US" altLang="zh-CN" dirty="0"/>
              <a:t>wish</a:t>
            </a:r>
            <a:r>
              <a:rPr kumimoji="1" lang="zh-CN" altLang="en-US" dirty="0"/>
              <a:t>、</a:t>
            </a:r>
            <a:r>
              <a:rPr kumimoji="1" lang="en-US" altLang="zh-CN" dirty="0"/>
              <a:t>expect</a:t>
            </a:r>
            <a:r>
              <a:rPr kumimoji="1" lang="zh-CN" altLang="en-US" dirty="0"/>
              <a:t>、</a:t>
            </a:r>
            <a:r>
              <a:rPr kumimoji="1" lang="en-US" altLang="zh-CN" dirty="0"/>
              <a:t>want</a:t>
            </a:r>
          </a:p>
          <a:p>
            <a:r>
              <a:rPr lang="zh-CN" altLang="en-US" dirty="0"/>
              <a:t>有成功的希望</a:t>
            </a:r>
          </a:p>
          <a:p>
            <a:r>
              <a:rPr lang="en-US" altLang="zh-CN" dirty="0"/>
              <a:t>without any hope</a:t>
            </a:r>
            <a:r>
              <a:rPr lang="zh-CN" altLang="en-US" dirty="0"/>
              <a:t> 毫无希望</a:t>
            </a:r>
            <a:endParaRPr lang="en-US" altLang="zh-CN" dirty="0"/>
          </a:p>
          <a:p>
            <a:r>
              <a:rPr lang="zh-CN" altLang="en-US" dirty="0"/>
              <a:t>他从小就～做一名医生。</a:t>
            </a:r>
            <a:endParaRPr lang="en-US" altLang="zh-CN" dirty="0"/>
          </a:p>
          <a:p>
            <a:r>
              <a:rPr lang="zh-CN" altLang="en-US" dirty="0"/>
              <a:t>他放弃一切希望。</a:t>
            </a:r>
            <a:endParaRPr lang="en-US" altLang="zh-CN" dirty="0"/>
          </a:p>
          <a:p>
            <a:r>
              <a:rPr lang="zh-CN" altLang="en-US" dirty="0"/>
              <a:t>文房四宝：</a:t>
            </a:r>
            <a:r>
              <a:rPr lang="zh-CN" altLang="en-US" dirty="0">
                <a:effectLst/>
              </a:rPr>
              <a:t>指笔、墨、纸、砚，是书房中常备的四种文具。</a:t>
            </a:r>
          </a:p>
          <a:p>
            <a:endParaRPr lang="en-US" altLang="zh-CN" dirty="0"/>
          </a:p>
          <a:p>
            <a:br>
              <a:rPr lang="en-US" altLang="zh-CN" dirty="0"/>
            </a:br>
            <a:endParaRPr lang="en-US" altLang="zh-CN" dirty="0"/>
          </a:p>
          <a:p>
            <a:endParaRPr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539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709D9-F934-4843-B73C-20EFCE7B5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片包含 游戏机, 文字&#10;&#10;描述已自动生成">
            <a:extLst>
              <a:ext uri="{FF2B5EF4-FFF2-40B4-BE49-F238E27FC236}">
                <a16:creationId xmlns:a16="http://schemas.microsoft.com/office/drawing/2014/main" id="{85149644-3AFB-904E-A27F-F5EE1260B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67" y="90337"/>
            <a:ext cx="8073780" cy="502776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F68BD68-540E-8749-B418-98A7742E30F5}"/>
              </a:ext>
            </a:extLst>
          </p:cNvPr>
          <p:cNvSpPr txBox="1"/>
          <p:nvPr/>
        </p:nvSpPr>
        <p:spPr>
          <a:xfrm>
            <a:off x="8491946" y="1027906"/>
            <a:ext cx="3166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之一：</a:t>
            </a:r>
            <a:r>
              <a:rPr lang="zh-CN" altLang="en-US" dirty="0"/>
              <a:t>我们认为她的表演是我们见过的最佳表演之一。</a:t>
            </a:r>
            <a:endParaRPr lang="en-US" altLang="zh-CN" dirty="0"/>
          </a:p>
          <a:p>
            <a:r>
              <a:rPr lang="en-US" altLang="zh-CN" dirty="0"/>
              <a:t>We rate her performance one of the best we've ever seen. </a:t>
            </a:r>
          </a:p>
          <a:p>
            <a:r>
              <a:rPr kumimoji="1" lang="zh-CN" altLang="en-US" dirty="0"/>
              <a:t>可乐是我喜欢的饮料之一。</a:t>
            </a:r>
            <a:endParaRPr kumimoji="1" lang="en-US" altLang="zh-CN" dirty="0"/>
          </a:p>
          <a:p>
            <a:r>
              <a:rPr kumimoji="1" lang="zh-CN" altLang="en-US" dirty="0"/>
              <a:t>学习最好的学生之一、中国名牌之一、</a:t>
            </a:r>
            <a:endParaRPr kumimoji="1" lang="en-US" altLang="zh-CN" dirty="0"/>
          </a:p>
          <a:p>
            <a:r>
              <a:rPr kumimoji="1" lang="zh-CN" altLang="en-US" dirty="0"/>
              <a:t>名牌：出名的牌子。</a:t>
            </a:r>
            <a:r>
              <a:rPr lang="en-US" altLang="zh-CN" dirty="0"/>
              <a:t> famous brand</a:t>
            </a:r>
            <a:r>
              <a:rPr lang="zh-CN" altLang="en-US" dirty="0"/>
              <a:t>，</a:t>
            </a:r>
            <a:endParaRPr lang="en-US" altLang="zh-CN" dirty="0"/>
          </a:p>
          <a:p>
            <a:r>
              <a:rPr kumimoji="1" lang="zh-CN" altLang="en-US" dirty="0"/>
              <a:t>名牌手表、名牌大学、名牌汽车</a:t>
            </a:r>
          </a:p>
        </p:txBody>
      </p:sp>
    </p:spTree>
    <p:extLst>
      <p:ext uri="{BB962C8B-B14F-4D97-AF65-F5344CB8AC3E}">
        <p14:creationId xmlns:p14="http://schemas.microsoft.com/office/powerpoint/2010/main" val="395688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027A74-4E9E-FF49-B25C-2216334D7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9F15F9B8-78F6-0244-B863-161E81C66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38" y="274129"/>
            <a:ext cx="7982354" cy="3967672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331FFFC-E9C7-9045-A7FE-1E75A8151CA8}"/>
              </a:ext>
            </a:extLst>
          </p:cNvPr>
          <p:cNvSpPr txBox="1"/>
          <p:nvPr/>
        </p:nvSpPr>
        <p:spPr>
          <a:xfrm>
            <a:off x="8202392" y="2578100"/>
            <a:ext cx="3989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书法大赛、书法练习</a:t>
            </a:r>
            <a:endParaRPr kumimoji="1" lang="en-US" altLang="zh-CN" dirty="0"/>
          </a:p>
          <a:p>
            <a:r>
              <a:rPr kumimoji="1" lang="zh-CN" altLang="en-US" dirty="0"/>
              <a:t>一条围巾</a:t>
            </a:r>
            <a:endParaRPr kumimoji="1" lang="en-US" altLang="zh-CN" dirty="0"/>
          </a:p>
          <a:p>
            <a:r>
              <a:rPr kumimoji="1" lang="zh-CN" altLang="en-US" dirty="0"/>
              <a:t>戴围巾、戴眼镜、戴手套、戴帽子</a:t>
            </a:r>
            <a:endParaRPr kumimoji="1" lang="en-US" altLang="zh-CN" dirty="0"/>
          </a:p>
          <a:p>
            <a:r>
              <a:rPr lang="zh-CN" altLang="en-US" dirty="0"/>
              <a:t>她头上戴了一朵红花。</a:t>
            </a:r>
            <a:endParaRPr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713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38B04D-19F6-474A-BC32-7A3D86A6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一些文字和图片的手机截图&#10;&#10;描述已自动生成">
            <a:extLst>
              <a:ext uri="{FF2B5EF4-FFF2-40B4-BE49-F238E27FC236}">
                <a16:creationId xmlns:a16="http://schemas.microsoft.com/office/drawing/2014/main" id="{4B9CADF0-B0DC-6948-BB8A-A304F43BB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396" y="603849"/>
            <a:ext cx="7720804" cy="4673589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41B5962-47E6-5B41-BB2F-4F72B41638FD}"/>
              </a:ext>
            </a:extLst>
          </p:cNvPr>
          <p:cNvSpPr txBox="1"/>
          <p:nvPr/>
        </p:nvSpPr>
        <p:spPr>
          <a:xfrm>
            <a:off x="8204200" y="1143000"/>
            <a:ext cx="3504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那么：</a:t>
            </a: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指示性质、状态、方式和程度等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、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way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r>
              <a:rPr kumimoji="1" lang="zh-CN" altLang="en-US" dirty="0"/>
              <a:t>你不该那么做。</a:t>
            </a: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放在数量词前， 表示估计 </a:t>
            </a:r>
            <a:r>
              <a:rPr lang="en-US" altLang="zh-CN" dirty="0"/>
              <a:t>about; or so:</a:t>
            </a:r>
            <a:r>
              <a:rPr lang="zh-CN" altLang="en-US" dirty="0"/>
              <a:t> 我只见过他那吗一两次。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then; in that case; such being the case</a:t>
            </a:r>
          </a:p>
          <a:p>
            <a:r>
              <a:rPr lang="zh-CN" altLang="en-US" dirty="0"/>
              <a:t>这样做既然不行，～你打算怎么办呢</a:t>
            </a:r>
            <a:r>
              <a:rPr lang="en-US" altLang="zh-CN" dirty="0"/>
              <a:t>?</a:t>
            </a:r>
          </a:p>
          <a:p>
            <a:r>
              <a:rPr kumimoji="1" lang="zh-CN" altLang="en-US" dirty="0"/>
              <a:t>收：接受 </a:t>
            </a:r>
            <a:r>
              <a:rPr lang="en-US" altLang="zh-CN" dirty="0"/>
              <a:t> to accept; to receive; </a:t>
            </a:r>
          </a:p>
          <a:p>
            <a:r>
              <a:rPr kumimoji="1" lang="zh-CN" altLang="en-US" dirty="0"/>
              <a:t>收入 </a:t>
            </a:r>
            <a:r>
              <a:rPr lang="en-US" altLang="zh-CN" dirty="0"/>
              <a:t>income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7001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2834</TotalTime>
  <Words>553</Words>
  <Application>Microsoft Macintosh PowerPoint</Application>
  <PresentationFormat>宽屏</PresentationFormat>
  <Paragraphs>60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1" baseType="lpstr">
      <vt:lpstr>等线</vt:lpstr>
      <vt:lpstr>等线 Light</vt:lpstr>
      <vt:lpstr>Arial</vt:lpstr>
      <vt:lpstr>Office 主题​​</vt:lpstr>
      <vt:lpstr>第二十八课 礼轻情意重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有 /没有 表示比较</vt:lpstr>
      <vt:lpstr>反问句：就是用疑问的句式，表达肯定的观点。 反问句表面看来是疑问的形式，但实际上表达的是肯定的意思，答案就在问句之中。 反问的形式比一般的陈述句语气更加强烈，更能引起人们的深思与反思</vt:lpstr>
      <vt:lpstr>PowerPoint 演示文稿</vt:lpstr>
      <vt:lpstr>连动句：连动句的特点是，主语只有一个，但是动词和宾语有一个以上。两个动词共用一个主语</vt:lpstr>
      <vt:lpstr>结果补语：放在动词后面作结果补语、表示动词的结果。</vt:lpstr>
      <vt:lpstr>作业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第二十八课 礼轻情意重</dc:title>
  <dc:creator>vbo</dc:creator>
  <cp:lastModifiedBy>vbo</cp:lastModifiedBy>
  <cp:revision>13</cp:revision>
  <dcterms:created xsi:type="dcterms:W3CDTF">2020-03-31T17:17:02Z</dcterms:created>
  <dcterms:modified xsi:type="dcterms:W3CDTF">2020-04-02T19:13:08Z</dcterms:modified>
</cp:coreProperties>
</file>