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88" r:id="rId5"/>
    <p:sldId id="717" r:id="rId6"/>
    <p:sldId id="718" r:id="rId7"/>
    <p:sldId id="719" r:id="rId8"/>
    <p:sldId id="715" r:id="rId9"/>
    <p:sldId id="716" r:id="rId10"/>
    <p:sldId id="720" r:id="rId11"/>
    <p:sldId id="712" r:id="rId12"/>
    <p:sldId id="713" r:id="rId13"/>
    <p:sldId id="714"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Ulusal düzeyde planlama sistemine sahip pek çok ülkede, kentsel yapılı çevrenin üretimi ve biçimlendirilmesi planlama sistemine bağlı olarak yürütülmekte ve denetlenmektedir. </a:t>
            </a:r>
            <a:endParaRPr lang="tr-TR" dirty="0" smtClean="0"/>
          </a:p>
          <a:p>
            <a:pPr algn="just">
              <a:lnSpc>
                <a:spcPct val="100000"/>
              </a:lnSpc>
            </a:pPr>
            <a:r>
              <a:rPr lang="tr-TR" dirty="0" smtClean="0"/>
              <a:t>Planlama </a:t>
            </a:r>
            <a:r>
              <a:rPr lang="tr-TR" dirty="0"/>
              <a:t>sisteminin omurgasını belirli bir kademelenmede düzenlenmiş kent planları </a:t>
            </a:r>
            <a:r>
              <a:rPr lang="tr-TR" dirty="0" smtClean="0"/>
              <a:t>oluşturmaktadır.</a:t>
            </a:r>
          </a:p>
          <a:p>
            <a:pPr algn="just">
              <a:lnSpc>
                <a:spcPct val="100000"/>
              </a:lnSpc>
            </a:pPr>
            <a:r>
              <a:rPr lang="tr-TR" dirty="0"/>
              <a:t>Buna göre, kent planları farklı ölçeklerde, bir kentteki ve yakın çevresindeki tüm yapılaşma faaliyetlerinin yönlendirilmesi ve denetlenmesi için bir çerçeve sunmaktadır. Bu çerçeve, Planlama sisteminin bir bileşeni olan ‘yasal alanı’ oluşturmaktadır </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Kimi ülkelerde ve dönemlerde kent planlaması dar anlamda araziden yararlanma planlama karşılığı olarak kullanılmış, kısacası arazi kullanımının planlamasına indirgenmiştir. </a:t>
            </a:r>
            <a:endParaRPr lang="tr-TR" dirty="0" smtClean="0"/>
          </a:p>
          <a:p>
            <a:pPr algn="just">
              <a:lnSpc>
                <a:spcPct val="100000"/>
              </a:lnSpc>
            </a:pPr>
            <a:r>
              <a:rPr lang="tr-TR" dirty="0" smtClean="0"/>
              <a:t>Son </a:t>
            </a:r>
            <a:r>
              <a:rPr lang="tr-TR" dirty="0"/>
              <a:t>yıllarda ise kent planlaması, yüzyılın gelişmeleri karşısında, büyük kentsel alanları ve hatta kırsal alanları da kapsayacak biçimde kapsam değişikliğine uğramıştır. </a:t>
            </a:r>
            <a:endParaRPr lang="tr-TR" dirty="0" smtClean="0"/>
          </a:p>
          <a:p>
            <a:pPr algn="just">
              <a:lnSpc>
                <a:spcPct val="100000"/>
              </a:lnSpc>
            </a:pPr>
            <a:r>
              <a:rPr lang="tr-TR" dirty="0" smtClean="0"/>
              <a:t>Bu </a:t>
            </a:r>
            <a:r>
              <a:rPr lang="tr-TR" dirty="0"/>
              <a:t>gelişmenin sonucunda da kent planlaması kavramına kaçınılmaz olarak, kent ve bölge planlaması (City &amp; </a:t>
            </a:r>
            <a:r>
              <a:rPr lang="tr-TR" dirty="0" err="1"/>
              <a:t>Regional</a:t>
            </a:r>
            <a:r>
              <a:rPr lang="tr-TR" dirty="0"/>
              <a:t> Planning) ya da kent ve ülke planlaması (</a:t>
            </a:r>
            <a:r>
              <a:rPr lang="tr-TR" dirty="0" err="1"/>
              <a:t>Town&amp;Country</a:t>
            </a:r>
            <a:r>
              <a:rPr lang="tr-TR" dirty="0"/>
              <a:t> Planning) gibi kavramlar eklenmiştir.</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057296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1960’lı yıllardan sonra rasyonel planlama, gelişmenin ve özellikle serbest piyasaya dayalı ekonomik büyümenin önünde bir engel olarak görülmeye başlanmıştır. </a:t>
            </a:r>
            <a:endParaRPr lang="tr-TR" dirty="0" smtClean="0"/>
          </a:p>
          <a:p>
            <a:pPr algn="just">
              <a:lnSpc>
                <a:spcPct val="100000"/>
              </a:lnSpc>
            </a:pPr>
            <a:r>
              <a:rPr lang="tr-TR" dirty="0" smtClean="0"/>
              <a:t>1970’lerde </a:t>
            </a:r>
            <a:r>
              <a:rPr lang="tr-TR" dirty="0"/>
              <a:t>dünya ekonomisinin içine girdiği kiriz, neo-liberal politikaların artan hâkimiyeti planlamanın yeni bir çerçevede tanımlanmasını beraberinde getirmiştir. </a:t>
            </a:r>
            <a:endParaRPr lang="tr-TR" dirty="0" smtClean="0"/>
          </a:p>
          <a:p>
            <a:pPr algn="just">
              <a:lnSpc>
                <a:spcPct val="100000"/>
              </a:lnSpc>
            </a:pPr>
            <a:r>
              <a:rPr lang="tr-TR" dirty="0" smtClean="0"/>
              <a:t>1980’li </a:t>
            </a:r>
            <a:r>
              <a:rPr lang="tr-TR" dirty="0"/>
              <a:t>yıllarda birçok ülkede rasyonel planlama yaklaşımı terk edilmiş, yerine esnek, kısa vadeli, parçacı, piyasa ve politik baskılara kolayca adapte olabilen, proje-temelli bir yaklaşım hâkim olmuştur. </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26499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smtClean="0"/>
              <a:t>1990’lı </a:t>
            </a:r>
            <a:r>
              <a:rPr lang="tr-TR" dirty="0"/>
              <a:t>yıllarda proje temelli yaklaşımlar yerini kent yönetiminde kurumsal kapasiteyi güçlendirmek [aktör çeşitliliği ve işbirliği], planlamanın yalnızca fiziksel değil, aynı zamanda ekonomik ve sosyal boyutlarını da göz önüne alan katılımcı karar alma ve uygulamaya olanak veren stratejik planlamanın eylem odaklı ve belli bir vizyon çerçevesinde hareket eden </a:t>
            </a:r>
            <a:r>
              <a:rPr lang="tr-TR" dirty="0" err="1" smtClean="0"/>
              <a:t>nlayışına</a:t>
            </a:r>
            <a:r>
              <a:rPr lang="tr-TR" dirty="0" smtClean="0"/>
              <a:t> </a:t>
            </a:r>
            <a:r>
              <a:rPr lang="tr-TR" dirty="0"/>
              <a:t>bırakmıştır [Tekel, 2007]. </a:t>
            </a:r>
            <a:r>
              <a:rPr lang="tr-TR" dirty="0" smtClean="0"/>
              <a:t>.</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972357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Ülkemizde </a:t>
            </a:r>
            <a:r>
              <a:rPr lang="tr-TR" dirty="0" smtClean="0"/>
              <a:t>yapılı çevrenin oluşum sürecinin sadece </a:t>
            </a:r>
            <a:r>
              <a:rPr lang="tr-TR" dirty="0"/>
              <a:t>teknik bir şekilde işlemesi, süreçte yer alan aktörlerin birbirinden bağımsız ve kopuk bir şekilde davranması sonucunu da beraberinde getirmektedir. Kentsel yapılı çevrede değişikliklerle ilgili bir öneri, plancılar ya da mimarlar tarafından ilgili yönetime sunulmakta, öneri, yönetimde çalışan meslek adamları tarafından değerlendirilmekte, belediye meclislerinde tartışılmakta, değerlendirme sonrası kabul edilen öneri askıya çıkarılmakta ve halkın bilgisine sunulmaktadır. </a:t>
            </a:r>
            <a:endParaRPr lang="tr-TR" dirty="0" smtClean="0"/>
          </a:p>
          <a:p>
            <a:pPr algn="just">
              <a:lnSpc>
                <a:spcPct val="100000"/>
              </a:lnSpc>
            </a:pPr>
            <a:r>
              <a:rPr lang="tr-TR" dirty="0" smtClean="0"/>
              <a:t>Tüm </a:t>
            </a:r>
            <a:r>
              <a:rPr lang="tr-TR" dirty="0"/>
              <a:t>bunların sonucunda, öneri kabul edilmekte ya da reddedilmektedir. Bu süreçte, tüm aktörler birbirinden bağımsız ve ayrı bir şekilde kendilerine tanınmış sınırlar içinde davranmaktadırlar. Sürecin işleyişi, aktörlerin bireysel olarak davranış geliştirmelerini özendirmekte, sonuçta kentsel yapılı çevre bireysel eylemler ile biçimlendirilmektedir [Ünlü, 2006].</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891609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Son yıllarda gelişmiş ülkelerde uygulanmaya konulan plan hazırlama sürecinde çok özenli ve dikkatlice hazırlanan katılım programlarıyla farklı teknikler kullanılarak halkın sivil toplum örgütlerinin ve giderek tüm paydaşların katılımlarının sağlandığı görüşlerinin alındığı toplantılar forumlar ve anketlerden yararlanılarak uygulamalar yapıldığı izlenmektedir. </a:t>
            </a:r>
            <a:endParaRPr lang="tr-TR" dirty="0" smtClean="0"/>
          </a:p>
          <a:p>
            <a:pPr algn="just">
              <a:lnSpc>
                <a:spcPct val="100000"/>
              </a:lnSpc>
            </a:pPr>
            <a:r>
              <a:rPr lang="tr-TR" dirty="0" smtClean="0"/>
              <a:t>Böyle </a:t>
            </a:r>
            <a:r>
              <a:rPr lang="tr-TR" dirty="0"/>
              <a:t>bir anlayışla yaşama geçirilecek plan artık tüm paydaşların çıkarlarının ifadesini bulduğu meşruluğu tartışılmaz bir ortak belge haline gelmiş olmaktadır. Toplumun çok büyük bölümünün onayını alan böylesi bir kapsayıcı süreçle hazırlanan planların yaşama geçirilme şansları artan planlar bir dizi amir hüküm ya da istekler listesi olmaktan çıkarak ortak bir uzlaşı belgesi olmaktadır </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230309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r>
              <a:rPr lang="tr-TR" dirty="0"/>
              <a:t>Son yıllarda gelişmiş ülkelerde uygulanmaya konulan plan hazırlama sürecinde çok özenli ve dikkatlice hazırlanan katılım programlarıyla farklı teknikler kullanılarak halkın sivil toplum örgütlerinin ve giderek tüm paydaşların katılımlarının sağlandığı görüşlerinin alındığı toplantılar forumlar ve anketlerden yararlanılarak uygulamalar yapıldığı izlenmektedir. </a:t>
            </a:r>
            <a:endParaRPr lang="tr-TR" dirty="0" smtClean="0"/>
          </a:p>
          <a:p>
            <a:pPr algn="just">
              <a:lnSpc>
                <a:spcPct val="100000"/>
              </a:lnSpc>
            </a:pPr>
            <a:r>
              <a:rPr lang="tr-TR" dirty="0" smtClean="0"/>
              <a:t>Böyle </a:t>
            </a:r>
            <a:r>
              <a:rPr lang="tr-TR" dirty="0"/>
              <a:t>bir anlayışla yaşama geçirilecek plan artık tüm paydaşların çıkarlarının ifadesini bulduğu meşruluğu tartışılmaz bir ortak belge haline gelmiş olmaktadır. Toplumun çok büyük bölümünün onayını alan böylesi bir kapsayıcı süreçle hazırlanan planların yaşama geçirilme şansları artan planlar bir dizi amir hüküm ya da istekler listesi olmaktan çıkarak ortak bir uzlaşı belgesi olmaktadır </a:t>
            </a:r>
            <a:endParaRPr lang="tr-TR" dirty="0"/>
          </a:p>
        </p:txBody>
      </p:sp>
      <p:sp>
        <p:nvSpPr>
          <p:cNvPr id="6" name="Dikdörtgen 5"/>
          <p:cNvSpPr/>
          <p:nvPr/>
        </p:nvSpPr>
        <p:spPr>
          <a:xfrm>
            <a:off x="313079" y="33089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Dünyada ve Türkiye’de Yapılı Çevre Örneklerinin Değerlendirilmesi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389882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17172</TotalTime>
  <Words>990</Words>
  <Application>Microsoft Office PowerPoint</Application>
  <PresentationFormat>Ekran Gösterisi (4:3)</PresentationFormat>
  <Paragraphs>55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882</cp:revision>
  <cp:lastPrinted>2016-10-24T07:53:35Z</cp:lastPrinted>
  <dcterms:created xsi:type="dcterms:W3CDTF">2016-09-18T09:35:24Z</dcterms:created>
  <dcterms:modified xsi:type="dcterms:W3CDTF">2020-03-02T13:09:06Z</dcterms:modified>
</cp:coreProperties>
</file>