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ASİTLER VE BAZLAR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123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Fizyolojik Tampon Sistemleri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1-Bikarbonat /Karbonik Asit Tampon Sistemi</a:t>
            </a:r>
          </a:p>
          <a:p>
            <a:r>
              <a:rPr lang="tr-TR" dirty="0" smtClean="0"/>
              <a:t>2-Hemoglobin Tampon Sistemi</a:t>
            </a:r>
          </a:p>
          <a:p>
            <a:r>
              <a:rPr lang="tr-TR" dirty="0" smtClean="0"/>
              <a:t>3-Fosfat </a:t>
            </a:r>
            <a:r>
              <a:rPr lang="tr-TR" dirty="0"/>
              <a:t>Tampon </a:t>
            </a:r>
            <a:r>
              <a:rPr lang="tr-TR" dirty="0" smtClean="0"/>
              <a:t>Sistemi</a:t>
            </a:r>
          </a:p>
          <a:p>
            <a:r>
              <a:rPr lang="tr-TR" dirty="0" smtClean="0"/>
              <a:t>4-Protein </a:t>
            </a:r>
            <a:r>
              <a:rPr lang="tr-TR" dirty="0"/>
              <a:t>Tampon Sistemi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97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pH</a:t>
            </a:r>
            <a:r>
              <a:rPr lang="tr-TR" dirty="0" smtClean="0"/>
              <a:t> zayıf asit ile onun </a:t>
            </a:r>
            <a:r>
              <a:rPr lang="tr-TR" dirty="0" err="1" smtClean="0"/>
              <a:t>konjuge</a:t>
            </a:r>
            <a:r>
              <a:rPr lang="tr-TR" dirty="0" smtClean="0"/>
              <a:t> bazının karışımının </a:t>
            </a:r>
            <a:r>
              <a:rPr lang="tr-TR" dirty="0" err="1" smtClean="0"/>
              <a:t>tamponlama</a:t>
            </a:r>
            <a:r>
              <a:rPr lang="tr-TR" dirty="0" smtClean="0"/>
              <a:t> etkisi ve zayıf asidin </a:t>
            </a:r>
            <a:r>
              <a:rPr lang="tr-TR" dirty="0" err="1" smtClean="0"/>
              <a:t>pKa</a:t>
            </a:r>
            <a:r>
              <a:rPr lang="tr-TR" dirty="0" smtClean="0"/>
              <a:t> değeri arasındaki kantitatif ilişki </a:t>
            </a:r>
            <a:r>
              <a:rPr lang="tr-TR" dirty="0" err="1" smtClean="0"/>
              <a:t>Henderson</a:t>
            </a:r>
            <a:r>
              <a:rPr lang="tr-TR" dirty="0" smtClean="0"/>
              <a:t>- </a:t>
            </a:r>
            <a:r>
              <a:rPr lang="tr-TR" dirty="0" err="1" smtClean="0"/>
              <a:t>Hasselbalch</a:t>
            </a:r>
            <a:r>
              <a:rPr lang="tr-TR" dirty="0" smtClean="0"/>
              <a:t>  denklemi ile ifade edilir.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3952873"/>
            <a:ext cx="5010150" cy="1181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76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Bir su molekülü, çok az sayıda bile olsa komşu su molekülüne bir proton verebilir ve böylece bir </a:t>
            </a:r>
            <a:r>
              <a:rPr lang="tr-TR" altLang="tr-TR" dirty="0" err="1">
                <a:latin typeface="Times New Roman" panose="02020603050405020304" pitchFamily="18" charset="0"/>
              </a:rPr>
              <a:t>hidronyum</a:t>
            </a:r>
            <a:r>
              <a:rPr lang="tr-TR" altLang="tr-TR" dirty="0">
                <a:latin typeface="Times New Roman" panose="02020603050405020304" pitchFamily="18" charset="0"/>
              </a:rPr>
              <a:t> iyonu (H</a:t>
            </a:r>
            <a:r>
              <a:rPr lang="tr-TR" altLang="tr-TR" baseline="-25000" dirty="0">
                <a:latin typeface="Times New Roman" panose="02020603050405020304" pitchFamily="18" charset="0"/>
              </a:rPr>
              <a:t>3</a:t>
            </a:r>
            <a:r>
              <a:rPr lang="tr-TR" altLang="tr-TR" dirty="0">
                <a:latin typeface="Times New Roman" panose="02020603050405020304" pitchFamily="18" charset="0"/>
              </a:rPr>
              <a:t>O</a:t>
            </a:r>
            <a:r>
              <a:rPr lang="tr-TR" altLang="tr-TR" baseline="30000" dirty="0">
                <a:latin typeface="Times New Roman" panose="02020603050405020304" pitchFamily="18" charset="0"/>
              </a:rPr>
              <a:t>+</a:t>
            </a:r>
            <a:r>
              <a:rPr lang="tr-TR" altLang="tr-TR" dirty="0">
                <a:latin typeface="Times New Roman" panose="02020603050405020304" pitchFamily="18" charset="0"/>
              </a:rPr>
              <a:t>) oluşturabilir.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507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Sulu çözeltilerde, saf suda olduğu gibi H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OH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iyon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konsantrasyonları eşit olduğunda, çözeltinin </a:t>
            </a:r>
            <a:r>
              <a:rPr lang="tr-TR" alt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nötral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da olduğu ifade edilir</a:t>
            </a:r>
            <a:r>
              <a:rPr lang="tr-TR" altLang="tr-TR" dirty="0">
                <a:latin typeface="Times New Roman" panose="02020603050405020304" pitchFamily="18" charset="0"/>
              </a:rPr>
              <a:t>. </a:t>
            </a:r>
            <a:r>
              <a:rPr lang="tr-TR" altLang="tr-TR" dirty="0" err="1">
                <a:latin typeface="Times New Roman" panose="02020603050405020304" pitchFamily="18" charset="0"/>
              </a:rPr>
              <a:t>Nötral</a:t>
            </a:r>
            <a:r>
              <a:rPr lang="tr-TR" altLang="tr-TR" dirty="0">
                <a:latin typeface="Times New Roman" panose="02020603050405020304" pitchFamily="18" charset="0"/>
              </a:rPr>
              <a:t> </a:t>
            </a:r>
            <a:r>
              <a:rPr lang="tr-TR" altLang="tr-TR" dirty="0" err="1">
                <a:latin typeface="Times New Roman" panose="02020603050405020304" pitchFamily="18" charset="0"/>
              </a:rPr>
              <a:t>pH</a:t>
            </a:r>
            <a:r>
              <a:rPr lang="tr-TR" altLang="tr-TR" dirty="0">
                <a:latin typeface="Times New Roman" panose="02020603050405020304" pitchFamily="18" charset="0"/>
              </a:rPr>
              <a:t> da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OH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konsantrasyonu</a:t>
            </a:r>
            <a:r>
              <a:rPr lang="tr-TR" altLang="tr-TR" dirty="0">
                <a:latin typeface="Times New Roman" panose="02020603050405020304" pitchFamily="18" charset="0"/>
              </a:rPr>
              <a:t> birbirine eşit ve 10</a:t>
            </a:r>
            <a:r>
              <a:rPr lang="tr-TR" altLang="tr-TR" baseline="30000" dirty="0">
                <a:latin typeface="Times New Roman" panose="02020603050405020304" pitchFamily="18" charset="0"/>
              </a:rPr>
              <a:t>-7</a:t>
            </a:r>
            <a:r>
              <a:rPr lang="tr-TR" altLang="tr-TR" dirty="0">
                <a:latin typeface="Times New Roman" panose="02020603050405020304" pitchFamily="18" charset="0"/>
              </a:rPr>
              <a:t>M’dır.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dirty="0">
              <a:latin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350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Bir çözeltideki H</a:t>
            </a:r>
            <a:r>
              <a:rPr lang="tr-TR" altLang="tr-TR" baseline="30000" dirty="0"/>
              <a:t>+</a:t>
            </a:r>
            <a:r>
              <a:rPr lang="tr-TR" altLang="tr-TR" dirty="0"/>
              <a:t> iyonları konsantrasyonunun  eksi logaritması çözeltinin </a:t>
            </a:r>
            <a:r>
              <a:rPr lang="tr-TR" altLang="tr-TR" dirty="0" err="1"/>
              <a:t>pH’ı</a:t>
            </a:r>
            <a:r>
              <a:rPr lang="tr-TR" altLang="tr-TR" dirty="0"/>
              <a:t> olarak ifade edilir. </a:t>
            </a:r>
          </a:p>
          <a:p>
            <a:endParaRPr lang="tr-TR" dirty="0"/>
          </a:p>
        </p:txBody>
      </p:sp>
      <p:pic>
        <p:nvPicPr>
          <p:cNvPr id="4" name="Picture 6" descr="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9275" y="3568700"/>
            <a:ext cx="4905374" cy="825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7959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tr-TR" altLang="tr-TR" dirty="0"/>
              <a:t>25</a:t>
            </a:r>
            <a:r>
              <a:rPr lang="tr-TR" altLang="tr-TR" baseline="30000" dirty="0"/>
              <a:t>o</a:t>
            </a:r>
            <a:r>
              <a:rPr lang="tr-TR" altLang="tr-TR" dirty="0"/>
              <a:t>C’de </a:t>
            </a:r>
            <a:r>
              <a:rPr lang="tr-TR" altLang="tr-TR" dirty="0" err="1"/>
              <a:t>nötral</a:t>
            </a:r>
            <a:r>
              <a:rPr lang="tr-TR" altLang="tr-TR" dirty="0"/>
              <a:t> bir çözeltinin </a:t>
            </a:r>
            <a:r>
              <a:rPr lang="tr-TR" altLang="tr-TR" dirty="0" err="1"/>
              <a:t>pH’ı</a:t>
            </a:r>
            <a:r>
              <a:rPr lang="tr-TR" altLang="tr-TR" dirty="0"/>
              <a:t> 7’dir. </a:t>
            </a:r>
          </a:p>
          <a:p>
            <a:pPr>
              <a:spcBef>
                <a:spcPct val="50000"/>
              </a:spcBef>
            </a:pPr>
            <a:r>
              <a:rPr lang="tr-TR" altLang="tr-TR" dirty="0"/>
              <a:t>Bir çözeltinin </a:t>
            </a:r>
            <a:r>
              <a:rPr lang="tr-TR" altLang="tr-TR" dirty="0" err="1"/>
              <a:t>pH’ı</a:t>
            </a:r>
            <a:r>
              <a:rPr lang="tr-TR" altLang="tr-TR" dirty="0"/>
              <a:t> 7’den küçükse (H</a:t>
            </a:r>
            <a:r>
              <a:rPr lang="tr-TR" altLang="tr-TR" baseline="30000" dirty="0"/>
              <a:t>+</a:t>
            </a:r>
            <a:r>
              <a:rPr lang="tr-TR" altLang="tr-TR" dirty="0"/>
              <a:t> iyonu konsantrasyonu daha yüksek), çözelti asidiktir. </a:t>
            </a:r>
          </a:p>
          <a:p>
            <a:pPr>
              <a:spcBef>
                <a:spcPct val="50000"/>
              </a:spcBef>
            </a:pPr>
            <a:r>
              <a:rPr lang="tr-TR" altLang="tr-TR" dirty="0"/>
              <a:t>Bir çözeltinin </a:t>
            </a:r>
            <a:r>
              <a:rPr lang="tr-TR" altLang="tr-TR" dirty="0" err="1"/>
              <a:t>pH’ı</a:t>
            </a:r>
            <a:r>
              <a:rPr lang="tr-TR" altLang="tr-TR" dirty="0"/>
              <a:t> 7’den büyükse (H</a:t>
            </a:r>
            <a:r>
              <a:rPr lang="tr-TR" altLang="tr-TR" baseline="30000" dirty="0"/>
              <a:t>+</a:t>
            </a:r>
            <a:r>
              <a:rPr lang="tr-TR" altLang="tr-TR" dirty="0"/>
              <a:t> iyonu konsantrasyonu daha düşük), çözelti alkali veya baziktir. 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04779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Asitler proton vericisi (</a:t>
            </a:r>
            <a:r>
              <a:rPr lang="tr-TR" altLang="tr-TR" dirty="0" err="1"/>
              <a:t>donör</a:t>
            </a:r>
            <a:r>
              <a:rPr lang="tr-TR" altLang="tr-TR" dirty="0"/>
              <a:t>), bazlar proton alıcısıdırlar (</a:t>
            </a:r>
            <a:r>
              <a:rPr lang="tr-TR" altLang="tr-TR" dirty="0" err="1"/>
              <a:t>akseptör</a:t>
            </a:r>
            <a:r>
              <a:rPr lang="tr-TR" altLang="tr-TR" dirty="0"/>
              <a:t>). </a:t>
            </a:r>
          </a:p>
          <a:p>
            <a:pPr>
              <a:spcBef>
                <a:spcPct val="50000"/>
              </a:spcBef>
            </a:pPr>
            <a:r>
              <a:rPr lang="tr-TR" altLang="tr-TR" dirty="0"/>
              <a:t>Asitler, yüksek konsantrasyonda H</a:t>
            </a:r>
            <a:r>
              <a:rPr lang="tr-TR" altLang="tr-TR" baseline="30000" dirty="0"/>
              <a:t>+</a:t>
            </a:r>
            <a:r>
              <a:rPr lang="tr-TR" altLang="tr-TR" dirty="0"/>
              <a:t> iyonu (proton) içeren sulu çözeltilerdir.</a:t>
            </a:r>
          </a:p>
          <a:p>
            <a:pPr>
              <a:spcBef>
                <a:spcPct val="50000"/>
              </a:spcBef>
            </a:pPr>
            <a:r>
              <a:rPr lang="tr-TR" altLang="tr-TR" dirty="0"/>
              <a:t>Bazlar, yüksek konsantrasyonda OH</a:t>
            </a:r>
            <a:r>
              <a:rPr lang="en-US" altLang="tr-TR" baseline="30000" dirty="0">
                <a:cs typeface="Arial" panose="020B0604020202020204" pitchFamily="34" charset="0"/>
              </a:rPr>
              <a:t>¯</a:t>
            </a:r>
            <a:r>
              <a:rPr lang="tr-TR" altLang="tr-TR" dirty="0">
                <a:cs typeface="Arial" panose="020B0604020202020204" pitchFamily="34" charset="0"/>
              </a:rPr>
              <a:t> iyonu içeren sulu çözeltilerdir.</a:t>
            </a:r>
            <a:endParaRPr lang="en-US" altLang="tr-TR" dirty="0"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903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Hem proton vericisi (</a:t>
            </a:r>
            <a:r>
              <a:rPr lang="tr-TR" altLang="tr-TR" dirty="0" err="1"/>
              <a:t>donör</a:t>
            </a:r>
            <a:r>
              <a:rPr lang="tr-TR" altLang="tr-TR" dirty="0"/>
              <a:t>), hem proton alıcısı (</a:t>
            </a:r>
            <a:r>
              <a:rPr lang="tr-TR" altLang="tr-TR" dirty="0" err="1"/>
              <a:t>akseptör</a:t>
            </a:r>
            <a:r>
              <a:rPr lang="tr-TR" altLang="tr-TR" dirty="0"/>
              <a:t>) olan maddelere </a:t>
            </a:r>
            <a:r>
              <a:rPr lang="tr-TR" altLang="tr-TR" b="1" i="1" dirty="0" err="1"/>
              <a:t>amfoter</a:t>
            </a:r>
            <a:r>
              <a:rPr lang="tr-TR" altLang="tr-TR" b="1" i="1" dirty="0"/>
              <a:t> maddeler </a:t>
            </a:r>
            <a:r>
              <a:rPr lang="tr-TR" altLang="tr-TR" dirty="0"/>
              <a:t>denir. </a:t>
            </a:r>
          </a:p>
          <a:p>
            <a:endParaRPr lang="tr-T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3724275"/>
            <a:ext cx="4524375" cy="1762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525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Asit ve bazların suda çözündüklerinde iyonize oluşları faklıdır. Buna göre zayıf asit – kuvvetli asit veya zayıf baz – kuvvetli baz tanımı yapılır.</a:t>
            </a:r>
          </a:p>
          <a:p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1" t="20978" r="32666" b="63786"/>
          <a:stretch>
            <a:fillRect/>
          </a:stretch>
        </p:blipFill>
        <p:spPr bwMode="auto">
          <a:xfrm>
            <a:off x="5715000" y="4181474"/>
            <a:ext cx="50006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90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Tampon Sistemler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Z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ayıf bir asit (proton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donörü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onun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konjuge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bazını (proton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akseptörü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altLang="tr-TR" dirty="0">
                <a:latin typeface="Times New Roman" panose="02020603050405020304" pitchFamily="18" charset="0"/>
              </a:rPr>
              <a:t>eşit miktarlarda içeren karışımlar </a:t>
            </a:r>
            <a:r>
              <a:rPr lang="tr-TR" altLang="tr-TR" b="1" dirty="0">
                <a:latin typeface="Times New Roman" panose="02020603050405020304" pitchFamily="18" charset="0"/>
              </a:rPr>
              <a:t>tampon sistemi</a:t>
            </a:r>
            <a:r>
              <a:rPr lang="tr-TR" altLang="tr-TR" dirty="0">
                <a:latin typeface="Times New Roman" panose="02020603050405020304" pitchFamily="18" charset="0"/>
              </a:rPr>
              <a:t> olarak bilinirler.</a:t>
            </a:r>
          </a:p>
          <a:p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Tamponlar,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küçük miktarlarda asit (H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veya baz (OH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eklendiğinde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değişikliklerine karşı koyma eğiliminde olan sulu sistemlerdir</a:t>
            </a:r>
            <a:r>
              <a:rPr lang="tr-TR" altLang="tr-TR" dirty="0">
                <a:latin typeface="Times New Roman" panose="02020603050405020304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446535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21</TotalTime>
  <Words>300</Words>
  <Application>Microsoft Office PowerPoint</Application>
  <PresentationFormat>Geniş ekran</PresentationFormat>
  <Paragraphs>23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 Light</vt:lpstr>
      <vt:lpstr>Rockwell</vt:lpstr>
      <vt:lpstr>Symbol</vt:lpstr>
      <vt:lpstr>Times New Roman</vt:lpstr>
      <vt:lpstr>Wingdings</vt:lpstr>
      <vt:lpstr>Atlas</vt:lpstr>
      <vt:lpstr>ASİTLER VE BAZLAR</vt:lpstr>
      <vt:lpstr>pH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Tampon Sistemler</vt:lpstr>
      <vt:lpstr>Fizyolojik Tampon Sistemleri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ASİTLER VE BAZLAR</dc:title>
  <dc:creator>Berrin Salmanoglu</dc:creator>
  <cp:lastModifiedBy>Berrin Salmanoglu</cp:lastModifiedBy>
  <cp:revision>3</cp:revision>
  <dcterms:created xsi:type="dcterms:W3CDTF">2019-12-04T11:07:47Z</dcterms:created>
  <dcterms:modified xsi:type="dcterms:W3CDTF">2019-12-04T11:28:51Z</dcterms:modified>
</cp:coreProperties>
</file>