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 snapToGrid="0">
      <p:cViewPr varScale="1">
        <p:scale>
          <a:sx n="72" d="100"/>
          <a:sy n="72" d="100"/>
        </p:scale>
        <p:origin x="-43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A22F8-72FB-4BF6-B1BB-84AA6C1B765A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343D6-E9D9-4997-92B7-80A9A68E184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493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343D6-E9D9-4997-92B7-80A9A68E184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7562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051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3014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6344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68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8683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04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5451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570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8202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687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1399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243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9166972"/>
              </p:ext>
            </p:extLst>
          </p:nvPr>
        </p:nvGraphicFramePr>
        <p:xfrm>
          <a:off x="248575" y="255986"/>
          <a:ext cx="7754471" cy="14312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3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41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3350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 432 –KAUÇUK </a:t>
                      </a: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KİMYASI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Hafta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6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a typeface="Times New Roman" panose="02020603050405020304" pitchFamily="18" charset="0"/>
                        </a:rPr>
                        <a:t>KAUÇUK HAMURUNUN HAZIRLANMASI-2</a:t>
                      </a:r>
                      <a:endParaRPr lang="tr-TR" sz="2000" dirty="0"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1" name="Dikdörtgen 10"/>
          <p:cNvSpPr/>
          <p:nvPr/>
        </p:nvSpPr>
        <p:spPr>
          <a:xfrm>
            <a:off x="235323" y="2014330"/>
            <a:ext cx="117389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 smtClean="0">
                <a:ea typeface="Times New Roman" panose="02020603050405020304" pitchFamily="18" charset="0"/>
              </a:rPr>
              <a:t>Kimyasal</a:t>
            </a:r>
            <a:r>
              <a:rPr lang="en-US" sz="2400" b="1" dirty="0" smtClean="0"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a typeface="Times New Roman" panose="02020603050405020304" pitchFamily="18" charset="0"/>
              </a:rPr>
              <a:t>Yumuşatıcılar</a:t>
            </a:r>
            <a:endParaRPr lang="tr-TR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</a:rPr>
              <a:t> </a:t>
            </a: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Doğal kauçuk oldukça </a:t>
            </a:r>
            <a:r>
              <a:rPr lang="tr-TR" sz="2400" dirty="0">
                <a:ea typeface="Times New Roman" panose="02020603050405020304" pitchFamily="18" charset="0"/>
              </a:rPr>
              <a:t>zor </a:t>
            </a:r>
            <a:r>
              <a:rPr lang="tr-TR" sz="2400" dirty="0" smtClean="0">
                <a:ea typeface="Times New Roman" panose="02020603050405020304" pitchFamily="18" charset="0"/>
              </a:rPr>
              <a:t>işlenen bir yapıya sahiptir. </a:t>
            </a: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Doğal kauçuğun </a:t>
            </a:r>
            <a:r>
              <a:rPr lang="tr-TR" sz="2400" dirty="0" err="1" smtClean="0">
                <a:ea typeface="Times New Roman" panose="02020603050405020304" pitchFamily="18" charset="0"/>
              </a:rPr>
              <a:t>mastikasyon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>
                <a:ea typeface="Times New Roman" panose="02020603050405020304" pitchFamily="18" charset="0"/>
              </a:rPr>
              <a:t>işlemi esnasında kütle halindeki kauçuk bir taraftan parçalanırken, </a:t>
            </a:r>
            <a:r>
              <a:rPr lang="tr-TR" sz="2400" dirty="0" smtClean="0">
                <a:ea typeface="Times New Roman" panose="02020603050405020304" pitchFamily="18" charset="0"/>
              </a:rPr>
              <a:t>yeniden birleşme </a:t>
            </a:r>
            <a:r>
              <a:rPr lang="tr-TR" sz="2400" dirty="0" smtClean="0">
                <a:ea typeface="Times New Roman" panose="02020603050405020304" pitchFamily="18" charset="0"/>
              </a:rPr>
              <a:t>eğiliminde oldukları için </a:t>
            </a:r>
            <a:r>
              <a:rPr lang="tr-TR" sz="2400" dirty="0" smtClean="0">
                <a:ea typeface="Times New Roman" panose="02020603050405020304" pitchFamily="18" charset="0"/>
              </a:rPr>
              <a:t>birbirine </a:t>
            </a:r>
            <a:r>
              <a:rPr lang="tr-TR" sz="2400" dirty="0">
                <a:ea typeface="Times New Roman" panose="02020603050405020304" pitchFamily="18" charset="0"/>
              </a:rPr>
              <a:t>yapışır. </a:t>
            </a:r>
            <a:r>
              <a:rPr lang="tr-TR" sz="2400" dirty="0" smtClean="0">
                <a:ea typeface="Times New Roman" panose="02020603050405020304" pitchFamily="18" charset="0"/>
              </a:rPr>
              <a:t>parçalar. </a:t>
            </a:r>
            <a:r>
              <a:rPr lang="tr-TR" sz="2400" dirty="0" smtClean="0">
                <a:ea typeface="Times New Roman" panose="02020603050405020304" pitchFamily="18" charset="0"/>
              </a:rPr>
              <a:t>Kauçuğun </a:t>
            </a:r>
            <a:r>
              <a:rPr lang="tr-TR" sz="2400" dirty="0">
                <a:ea typeface="Times New Roman" panose="02020603050405020304" pitchFamily="18" charset="0"/>
              </a:rPr>
              <a:t>kimyasal yolla </a:t>
            </a:r>
            <a:r>
              <a:rPr lang="tr-TR" sz="2400" dirty="0" smtClean="0">
                <a:ea typeface="Times New Roman" panose="02020603050405020304" pitchFamily="18" charset="0"/>
              </a:rPr>
              <a:t>yumuşatılması için katkı maddesi olarak </a:t>
            </a:r>
            <a:r>
              <a:rPr lang="tr-TR" sz="2400" dirty="0" err="1" smtClean="0">
                <a:ea typeface="Times New Roman" panose="02020603050405020304" pitchFamily="18" charset="0"/>
              </a:rPr>
              <a:t>peptizer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>
                <a:ea typeface="Times New Roman" panose="02020603050405020304" pitchFamily="18" charset="0"/>
              </a:rPr>
              <a:t>adı </a:t>
            </a:r>
            <a:r>
              <a:rPr lang="tr-TR" sz="2400" dirty="0" smtClean="0">
                <a:ea typeface="Times New Roman" panose="02020603050405020304" pitchFamily="18" charset="0"/>
              </a:rPr>
              <a:t>verilen kimyasallar katılmaktadır. </a:t>
            </a:r>
            <a:endParaRPr lang="tr-TR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368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56116" y="0"/>
            <a:ext cx="116641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ea typeface="Times New Roman" panose="02020603050405020304" pitchFamily="18" charset="0"/>
              </a:rPr>
              <a:t>Peptizer</a:t>
            </a:r>
            <a:r>
              <a:rPr lang="en-US" sz="2400" b="1" dirty="0"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ea typeface="Times New Roman" panose="02020603050405020304" pitchFamily="18" charset="0"/>
              </a:rPr>
              <a:t>Maddeler</a:t>
            </a:r>
            <a:endParaRPr lang="tr-TR" sz="2400" b="1" dirty="0" smtClean="0"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tr-TR" sz="2400" dirty="0"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</a:rPr>
              <a:t> </a:t>
            </a:r>
            <a:r>
              <a:rPr lang="tr-TR" sz="2400" dirty="0" err="1" smtClean="0">
                <a:ea typeface="Times New Roman" panose="02020603050405020304" pitchFamily="18" charset="0"/>
              </a:rPr>
              <a:t>Peptizer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>
                <a:ea typeface="Times New Roman" panose="02020603050405020304" pitchFamily="18" charset="0"/>
              </a:rPr>
              <a:t>olarak kullanılan </a:t>
            </a:r>
            <a:r>
              <a:rPr lang="tr-TR" sz="2400" dirty="0" smtClean="0">
                <a:ea typeface="Times New Roman" panose="02020603050405020304" pitchFamily="18" charset="0"/>
              </a:rPr>
              <a:t>maddeler kauçuğun viskozitesinin düşürülmesine neden olur ve karıştırılması kolaylaşır. Böylece,</a:t>
            </a:r>
            <a:endParaRPr lang="tr-TR" sz="2400" dirty="0"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>
                <a:ea typeface="Times New Roman" panose="02020603050405020304" pitchFamily="18" charset="0"/>
              </a:rPr>
              <a:t>Kimyasalların dağılımı homojen bir şekilde olur.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>
                <a:ea typeface="Times New Roman" panose="02020603050405020304" pitchFamily="18" charset="0"/>
              </a:rPr>
              <a:t>Proses sıcaklığı düşer.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56116" y="3502617"/>
            <a:ext cx="116641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>
                <a:ea typeface="Times New Roman" panose="02020603050405020304" pitchFamily="18" charset="0"/>
              </a:rPr>
              <a:t>2.Fiziksel </a:t>
            </a:r>
            <a:r>
              <a:rPr lang="en-US" sz="2400" b="1" dirty="0" err="1">
                <a:ea typeface="Times New Roman" panose="02020603050405020304" pitchFamily="18" charset="0"/>
              </a:rPr>
              <a:t>Yumuşatıcılar</a:t>
            </a: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Fiziksel </a:t>
            </a:r>
            <a:r>
              <a:rPr lang="tr-TR" sz="2400" dirty="0">
                <a:ea typeface="Times New Roman" panose="02020603050405020304" pitchFamily="18" charset="0"/>
              </a:rPr>
              <a:t>yumuşatıcılar üç sınıfa ayrılır. </a:t>
            </a:r>
            <a:endParaRPr lang="tr-TR" sz="2400" dirty="0" smtClean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 </a:t>
            </a:r>
            <a:r>
              <a:rPr lang="tr-TR" sz="2400" b="1" dirty="0" smtClean="0">
                <a:ea typeface="Times New Roman" panose="02020603050405020304" pitchFamily="18" charset="0"/>
              </a:rPr>
              <a:t>Mineral </a:t>
            </a:r>
            <a:r>
              <a:rPr lang="tr-TR" sz="2400" b="1" dirty="0">
                <a:ea typeface="Times New Roman" panose="02020603050405020304" pitchFamily="18" charset="0"/>
              </a:rPr>
              <a:t>Yağlar</a:t>
            </a: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Yumuşatıcılar </a:t>
            </a:r>
            <a:r>
              <a:rPr lang="tr-TR" sz="2400" dirty="0">
                <a:ea typeface="Times New Roman" panose="02020603050405020304" pitchFamily="18" charset="0"/>
              </a:rPr>
              <a:t>arasında en çok kullanılanlar mineral yağlardır.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122653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7269" y="104672"/>
            <a:ext cx="1178683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 smtClean="0">
                <a:ea typeface="Times New Roman" panose="02020603050405020304" pitchFamily="18" charset="0"/>
              </a:rPr>
              <a:t>Mineral </a:t>
            </a:r>
            <a:r>
              <a:rPr lang="tr-TR" sz="2400" b="1" dirty="0">
                <a:ea typeface="Times New Roman" panose="02020603050405020304" pitchFamily="18" charset="0"/>
              </a:rPr>
              <a:t>yağlarda kendi aralarında üç sınıfa ayrılır</a:t>
            </a:r>
            <a:r>
              <a:rPr lang="tr-TR" sz="2400" dirty="0">
                <a:ea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 err="1">
                <a:ea typeface="Times New Roman" panose="02020603050405020304" pitchFamily="18" charset="0"/>
              </a:rPr>
              <a:t>Parafinik</a:t>
            </a:r>
            <a:r>
              <a:rPr lang="tr-TR" sz="2400" b="1" dirty="0">
                <a:ea typeface="Times New Roman" panose="02020603050405020304" pitchFamily="18" charset="0"/>
              </a:rPr>
              <a:t> yağlar:</a:t>
            </a:r>
            <a:r>
              <a:rPr lang="tr-TR" sz="2400" dirty="0">
                <a:ea typeface="Times New Roman" panose="02020603050405020304" pitchFamily="18" charset="0"/>
              </a:rPr>
              <a:t> Uzun, düz karbon zincirinden oluşmuş doymuş hidrokarbonlardır. Oldukça etkin yumuşatıcılardır. </a:t>
            </a:r>
            <a:r>
              <a:rPr lang="tr-TR" sz="2400" dirty="0" smtClean="0">
                <a:ea typeface="Times New Roman" panose="02020603050405020304" pitchFamily="18" charset="0"/>
              </a:rPr>
              <a:t>Açık renkli oldukları için açık </a:t>
            </a:r>
            <a:r>
              <a:rPr lang="tr-TR" sz="2400" dirty="0">
                <a:ea typeface="Times New Roman" panose="02020603050405020304" pitchFamily="18" charset="0"/>
              </a:rPr>
              <a:t>renkli karışımlarda </a:t>
            </a:r>
            <a:r>
              <a:rPr lang="tr-TR" sz="2400" dirty="0" smtClean="0">
                <a:ea typeface="Times New Roman" panose="02020603050405020304" pitchFamily="18" charset="0"/>
              </a:rPr>
              <a:t>kullanılırlar.</a:t>
            </a:r>
            <a:endParaRPr lang="tr-TR" sz="2400" dirty="0"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 err="1">
                <a:ea typeface="Times New Roman" panose="02020603050405020304" pitchFamily="18" charset="0"/>
              </a:rPr>
              <a:t>Naftenik</a:t>
            </a:r>
            <a:r>
              <a:rPr lang="tr-TR" sz="2400" b="1" dirty="0">
                <a:ea typeface="Times New Roman" panose="02020603050405020304" pitchFamily="18" charset="0"/>
              </a:rPr>
              <a:t> yağlar</a:t>
            </a:r>
            <a:r>
              <a:rPr lang="tr-TR" sz="2400" dirty="0">
                <a:ea typeface="Times New Roman" panose="02020603050405020304" pitchFamily="18" charset="0"/>
              </a:rPr>
              <a:t>: </a:t>
            </a:r>
            <a:r>
              <a:rPr lang="tr-TR" sz="2400" dirty="0" smtClean="0">
                <a:ea typeface="Times New Roman" panose="02020603050405020304" pitchFamily="18" charset="0"/>
              </a:rPr>
              <a:t>Bu yapıda yağlarda </a:t>
            </a:r>
            <a:r>
              <a:rPr lang="tr-TR" sz="2400" dirty="0">
                <a:ea typeface="Times New Roman" panose="02020603050405020304" pitchFamily="18" charset="0"/>
              </a:rPr>
              <a:t>karbon atomları bir halka şeklinde </a:t>
            </a:r>
            <a:r>
              <a:rPr lang="tr-TR" sz="2400" dirty="0" smtClean="0">
                <a:ea typeface="Times New Roman" panose="02020603050405020304" pitchFamily="18" charset="0"/>
              </a:rPr>
              <a:t>bağlanmışlardır. </a:t>
            </a:r>
            <a:r>
              <a:rPr lang="tr-TR" sz="2400" dirty="0" err="1" smtClean="0">
                <a:ea typeface="Times New Roman" panose="02020603050405020304" pitchFamily="18" charset="0"/>
              </a:rPr>
              <a:t>Parafinik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>
                <a:ea typeface="Times New Roman" panose="02020603050405020304" pitchFamily="18" charset="0"/>
              </a:rPr>
              <a:t>yağlar ile benzer özelliklere </a:t>
            </a:r>
            <a:r>
              <a:rPr lang="tr-TR" sz="2400" dirty="0" smtClean="0">
                <a:ea typeface="Times New Roman" panose="02020603050405020304" pitchFamily="18" charset="0"/>
              </a:rPr>
              <a:t>sahiptirler. </a:t>
            </a:r>
            <a:endParaRPr lang="tr-TR" sz="2400" dirty="0">
              <a:ea typeface="Times New Roman" panose="02020603050405020304" pitchFamily="18" charset="0"/>
            </a:endParaRPr>
          </a:p>
        </p:txBody>
      </p:sp>
      <p:sp>
        <p:nvSpPr>
          <p:cNvPr id="3" name="Dikdörtgen 1"/>
          <p:cNvSpPr/>
          <p:nvPr/>
        </p:nvSpPr>
        <p:spPr>
          <a:xfrm>
            <a:off x="147229" y="3841752"/>
            <a:ext cx="119652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>
                <a:ea typeface="Times New Roman" panose="02020603050405020304" pitchFamily="18" charset="0"/>
              </a:rPr>
              <a:t>Aromatik yağlar</a:t>
            </a:r>
            <a:r>
              <a:rPr lang="tr-TR" sz="2400" dirty="0">
                <a:ea typeface="Times New Roman" panose="02020603050405020304" pitchFamily="18" charset="0"/>
              </a:rPr>
              <a:t>: Aromatik </a:t>
            </a:r>
            <a:r>
              <a:rPr lang="tr-TR" sz="2400" dirty="0" smtClean="0">
                <a:ea typeface="Times New Roman" panose="02020603050405020304" pitchFamily="18" charset="0"/>
              </a:rPr>
              <a:t>yağlar </a:t>
            </a:r>
            <a:r>
              <a:rPr lang="tr-TR" sz="2400" dirty="0">
                <a:ea typeface="Times New Roman" panose="02020603050405020304" pitchFamily="18" charset="0"/>
              </a:rPr>
              <a:t>bir benzen halkası ve buna bağlı bir fonksiyonel grup </a:t>
            </a:r>
            <a:r>
              <a:rPr lang="tr-TR" sz="2400" dirty="0" smtClean="0">
                <a:ea typeface="Times New Roman" panose="02020603050405020304" pitchFamily="18" charset="0"/>
              </a:rPr>
              <a:t>bulundururlar</a:t>
            </a:r>
            <a:r>
              <a:rPr lang="tr-TR" sz="2400" dirty="0" smtClean="0">
                <a:ea typeface="Times New Roman" panose="02020603050405020304" pitchFamily="18" charset="0"/>
              </a:rPr>
              <a:t>. </a:t>
            </a:r>
            <a:r>
              <a:rPr lang="tr-TR" sz="2400" dirty="0">
                <a:ea typeface="Times New Roman" panose="02020603050405020304" pitchFamily="18" charset="0"/>
              </a:rPr>
              <a:t>Kauçuk karışımları için </a:t>
            </a:r>
            <a:r>
              <a:rPr lang="tr-TR" sz="2400" dirty="0" smtClean="0">
                <a:ea typeface="Times New Roman" panose="02020603050405020304" pitchFamily="18" charset="0"/>
              </a:rPr>
              <a:t>maliyet açısından da uygundurlar. Koyu renkli oldukları için renk </a:t>
            </a:r>
            <a:r>
              <a:rPr lang="tr-TR" sz="2400" dirty="0">
                <a:ea typeface="Times New Roman" panose="02020603050405020304" pitchFamily="18" charset="0"/>
              </a:rPr>
              <a:t>bozma özelliğine sahiptir. Aromatik yapılı </a:t>
            </a:r>
            <a:r>
              <a:rPr lang="tr-TR" sz="2400" dirty="0" smtClean="0">
                <a:ea typeface="Times New Roman" panose="02020603050405020304" pitchFamily="18" charset="0"/>
              </a:rPr>
              <a:t>oldukları için kokuludur</a:t>
            </a:r>
            <a:r>
              <a:rPr lang="tr-TR" sz="2400" dirty="0"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4836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90866" y="224198"/>
            <a:ext cx="1175338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>
                <a:ea typeface="Times New Roman" panose="02020603050405020304" pitchFamily="18" charset="0"/>
              </a:rPr>
              <a:t>Sentetik </a:t>
            </a:r>
            <a:r>
              <a:rPr lang="tr-TR" sz="2400" b="1" dirty="0" smtClean="0">
                <a:ea typeface="Times New Roman" panose="02020603050405020304" pitchFamily="18" charset="0"/>
              </a:rPr>
              <a:t>Yağlar</a:t>
            </a:r>
          </a:p>
          <a:p>
            <a:pPr algn="just">
              <a:spcAft>
                <a:spcPts val="0"/>
              </a:spcAft>
            </a:pP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b="1" dirty="0" smtClean="0">
                <a:ea typeface="Times New Roman" panose="02020603050405020304" pitchFamily="18" charset="0"/>
              </a:rPr>
              <a:t>Kimyasal </a:t>
            </a:r>
            <a:r>
              <a:rPr lang="tr-TR" sz="2400" b="1" dirty="0">
                <a:ea typeface="Times New Roman" panose="02020603050405020304" pitchFamily="18" charset="0"/>
              </a:rPr>
              <a:t>sentez yöntemleri ile elde edilir. Sentetik yağlar, mineral yağlara oranla daha yüksek ve daha düşük sıcaklıklar ile yüksek basınca karşı dayanıklıdır. </a:t>
            </a:r>
            <a:r>
              <a:rPr lang="tr-TR" sz="2400" dirty="0" smtClean="0">
                <a:ea typeface="Times New Roman" panose="02020603050405020304" pitchFamily="18" charset="0"/>
              </a:rPr>
              <a:t>M</a:t>
            </a:r>
            <a:r>
              <a:rPr lang="tr-TR" sz="2400" dirty="0" smtClean="0">
                <a:ea typeface="Times New Roman" panose="02020603050405020304" pitchFamily="18" charset="0"/>
              </a:rPr>
              <a:t>aliyet açısından  </a:t>
            </a:r>
            <a:r>
              <a:rPr lang="tr-TR" sz="2400" dirty="0">
                <a:ea typeface="Times New Roman" panose="02020603050405020304" pitchFamily="18" charset="0"/>
              </a:rPr>
              <a:t>mineral yağlara göre daha pahalıdır. </a:t>
            </a:r>
            <a:r>
              <a:rPr lang="tr-TR" sz="2400" dirty="0" smtClean="0">
                <a:ea typeface="Times New Roman" panose="02020603050405020304" pitchFamily="18" charset="0"/>
              </a:rPr>
              <a:t>Hem </a:t>
            </a:r>
            <a:r>
              <a:rPr lang="tr-TR" sz="2400" dirty="0">
                <a:ea typeface="Times New Roman" panose="02020603050405020304" pitchFamily="18" charset="0"/>
              </a:rPr>
              <a:t>karışımın fiziksel özelliklerine hem de işlenebilme özelliklerine </a:t>
            </a:r>
            <a:r>
              <a:rPr lang="tr-TR" sz="2400" dirty="0" smtClean="0">
                <a:ea typeface="Times New Roman" panose="02020603050405020304" pitchFamily="18" charset="0"/>
              </a:rPr>
              <a:t>önemli etkiler </a:t>
            </a:r>
            <a:r>
              <a:rPr lang="tr-TR" sz="2400" dirty="0">
                <a:ea typeface="Times New Roman" panose="02020603050405020304" pitchFamily="18" charset="0"/>
              </a:rPr>
              <a:t>yapar</a:t>
            </a:r>
            <a:r>
              <a:rPr lang="tr-TR" sz="2400" dirty="0" smtClean="0">
                <a:ea typeface="Times New Roman" panose="02020603050405020304" pitchFamily="18" charset="0"/>
              </a:rPr>
              <a:t>.</a:t>
            </a:r>
            <a:endParaRPr lang="tr-TR" sz="2400" dirty="0">
              <a:ea typeface="Times New Roman" panose="02020603050405020304" pitchFamily="18" charset="0"/>
            </a:endParaRPr>
          </a:p>
        </p:txBody>
      </p:sp>
      <p:sp>
        <p:nvSpPr>
          <p:cNvPr id="4" name="Dikdörtgen 2"/>
          <p:cNvSpPr/>
          <p:nvPr/>
        </p:nvSpPr>
        <p:spPr>
          <a:xfrm>
            <a:off x="195067" y="3672080"/>
            <a:ext cx="5423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>
                <a:ea typeface="Times New Roman" panose="02020603050405020304" pitchFamily="18" charset="0"/>
              </a:rPr>
              <a:t>Sertliği azaltır.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ea typeface="Times New Roman" panose="02020603050405020304" pitchFamily="18" charset="0"/>
              </a:rPr>
              <a:t>Elastikiyet </a:t>
            </a:r>
            <a:r>
              <a:rPr lang="tr-TR" sz="2400" dirty="0">
                <a:ea typeface="Times New Roman" panose="02020603050405020304" pitchFamily="18" charset="0"/>
              </a:rPr>
              <a:t>sağlar.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>
                <a:ea typeface="Times New Roman" panose="02020603050405020304" pitchFamily="18" charset="0"/>
              </a:rPr>
              <a:t>Düşük sıcaklıklara karşı daha iyi dayanıklılık sağlar.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>
                <a:ea typeface="Times New Roman" panose="02020603050405020304" pitchFamily="18" charset="0"/>
              </a:rPr>
              <a:t>Aleve dayanıklılık sağlar</a:t>
            </a:r>
            <a:r>
              <a:rPr lang="tr-TR" sz="2400" dirty="0" smtClean="0"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tr-TR" sz="2400" dirty="0">
              <a:ea typeface="Times New Roman" panose="02020603050405020304" pitchFamily="18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5751443" y="363382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smtClean="0">
                <a:ea typeface="Times New Roman" panose="02020603050405020304" pitchFamily="18" charset="0"/>
              </a:rPr>
              <a:t>Prosese etkileri ise şu şekilde sıralanabilir: 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ea typeface="Times New Roman" panose="02020603050405020304" pitchFamily="18" charset="0"/>
              </a:rPr>
              <a:t>Viskoziteyi azaltır.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ea typeface="Times New Roman" panose="02020603050405020304" pitchFamily="18" charset="0"/>
              </a:rPr>
              <a:t>Karışma işlemini hızlandırır.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ea typeface="Times New Roman" panose="02020603050405020304" pitchFamily="18" charset="0"/>
              </a:rPr>
              <a:t>İyi dağılım olmasını sağlar.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ea typeface="Times New Roman" panose="02020603050405020304" pitchFamily="18" charset="0"/>
              </a:rPr>
              <a:t>Yapışma </a:t>
            </a:r>
            <a:r>
              <a:rPr lang="tr-TR" sz="2400" dirty="0" smtClean="0">
                <a:ea typeface="Times New Roman" panose="02020603050405020304" pitchFamily="18" charset="0"/>
              </a:rPr>
              <a:t>özelliklerini artırır.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616827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142</Words>
  <Application>Microsoft Office PowerPoint</Application>
  <PresentationFormat>Özel</PresentationFormat>
  <Paragraphs>39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Office Teması</vt:lpstr>
      <vt:lpstr>Slayt 1</vt:lpstr>
      <vt:lpstr>Slayt 2</vt:lpstr>
      <vt:lpstr>Slayt 3</vt:lpstr>
      <vt:lpstr>Slayt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polimer_lab</dc:creator>
  <cp:lastModifiedBy>acer</cp:lastModifiedBy>
  <cp:revision>19</cp:revision>
  <dcterms:created xsi:type="dcterms:W3CDTF">2018-03-28T10:21:01Z</dcterms:created>
  <dcterms:modified xsi:type="dcterms:W3CDTF">2018-03-31T20:08:15Z</dcterms:modified>
</cp:coreProperties>
</file>