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26"/>
  </p:notesMasterIdLst>
  <p:sldIdLst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59" r:id="rId18"/>
    <p:sldId id="260" r:id="rId19"/>
    <p:sldId id="261" r:id="rId20"/>
    <p:sldId id="262" r:id="rId21"/>
    <p:sldId id="263" r:id="rId22"/>
    <p:sldId id="264" r:id="rId23"/>
    <p:sldId id="265" r:id="rId24"/>
    <p:sldId id="266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2BA65-45C8-4272-B0F3-520A3F5BA4BD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2DD84-38C2-40CC-8497-EABC251741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8716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2A6499D-166A-492C-8299-2A1BFF28ED85}" type="slidenum">
              <a:rPr lang="en-GB" altLang="tr-TR" smtClean="0">
                <a:solidFill>
                  <a:srgbClr val="FFFFFF"/>
                </a:solidFill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GB" altLang="tr-TR" smtClean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4099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defTabSz="449263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8BB1F2EE-EFEC-4577-8E2B-46DA2395E857}" type="slidenum">
              <a:rPr lang="en-GB" altLang="tr-TR">
                <a:solidFill>
                  <a:srgbClr val="FFFFFF"/>
                </a:solidFill>
                <a:latin typeface="Comic Sans MS" panose="030F0702030302020204" pitchFamily="66" charset="0"/>
              </a:rPr>
              <a:pPr algn="r" defTabSz="449263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1</a:t>
            </a:fld>
            <a:endParaRPr lang="en-GB" altLang="tr-TR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410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1" name="Rectangle 3"/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8995554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895872E-EB54-446C-B47D-B07492E5AA17}" type="slidenum">
              <a:rPr lang="en-GB" altLang="tr-TR" smtClean="0">
                <a:solidFill>
                  <a:srgbClr val="FFFFFF"/>
                </a:solidFill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GB" altLang="tr-TR" smtClean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6144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4" name="Rectangle 2"/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6666832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F6F538-10DA-4BFD-AAE0-2E2EBA0DA325}" type="slidenum">
              <a:rPr lang="en-GB" altLang="tr-TR" smtClean="0">
                <a:solidFill>
                  <a:srgbClr val="FFFFFF"/>
                </a:solidFill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GB" altLang="tr-TR" smtClean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6349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3492" name="Rectangle 2"/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7414696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3C97EBA-97B1-47CF-95A6-A2773F1FD2A0}" type="slidenum">
              <a:rPr lang="en-GB" altLang="tr-TR" smtClean="0">
                <a:solidFill>
                  <a:srgbClr val="FFFFFF"/>
                </a:solidFill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GB" altLang="tr-TR" smtClean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65539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defTabSz="449263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B8A5EDB9-1741-4707-BCCF-D6488535BB86}" type="slidenum">
              <a:rPr lang="en-GB" altLang="tr-TR">
                <a:solidFill>
                  <a:srgbClr val="FFFFFF"/>
                </a:solidFill>
                <a:latin typeface="Comic Sans MS" panose="030F0702030302020204" pitchFamily="66" charset="0"/>
              </a:rPr>
              <a:pPr algn="r" defTabSz="449263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12</a:t>
            </a:fld>
            <a:endParaRPr lang="en-GB" altLang="tr-TR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6554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5541" name="Rectangle 3"/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5238666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21F4DF7-17E4-416B-84C4-B47DFB2C9CB2}" type="slidenum">
              <a:rPr lang="en-GB" altLang="tr-TR" smtClean="0">
                <a:solidFill>
                  <a:srgbClr val="FFFFFF"/>
                </a:solidFill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GB" altLang="tr-TR" smtClean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defTabSz="449263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4819F622-C11F-40DD-A022-EDCD9D0A7648}" type="slidenum">
              <a:rPr lang="en-GB" altLang="tr-TR">
                <a:solidFill>
                  <a:srgbClr val="FFFFFF"/>
                </a:solidFill>
                <a:latin typeface="Comic Sans MS" panose="030F0702030302020204" pitchFamily="66" charset="0"/>
              </a:rPr>
              <a:pPr algn="r" defTabSz="449263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13</a:t>
            </a:fld>
            <a:endParaRPr lang="en-GB" altLang="tr-TR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6758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7589" name="Rectangle 3"/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003564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B871DB2-CED7-4F97-B7F3-AC6EE9F726B8}" type="slidenum">
              <a:rPr lang="en-GB" altLang="tr-TR" smtClean="0">
                <a:solidFill>
                  <a:srgbClr val="FFFFFF"/>
                </a:solidFill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GB" altLang="tr-TR" smtClean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6963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9636" name="Rectangle 2"/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912857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11269FE-4E62-4E7D-B988-6F53BC70CCEF}" type="slidenum">
              <a:rPr lang="en-GB" altLang="tr-TR" smtClean="0">
                <a:solidFill>
                  <a:srgbClr val="FFFFFF"/>
                </a:solidFill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GB" altLang="tr-TR" smtClean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4505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60" name="Rectangle 2"/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550391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210C664-E130-4214-B710-86D586F0C15A}" type="slidenum">
              <a:rPr lang="en-GB" altLang="tr-TR" smtClean="0">
                <a:solidFill>
                  <a:srgbClr val="FFFFFF"/>
                </a:solidFill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GB" altLang="tr-TR" smtClean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defTabSz="449263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876835B6-3629-48AC-8F83-39D07496FADC}" type="slidenum">
              <a:rPr lang="en-GB" altLang="tr-TR">
                <a:solidFill>
                  <a:srgbClr val="FFFFFF"/>
                </a:solidFill>
                <a:latin typeface="Comic Sans MS" panose="030F0702030302020204" pitchFamily="66" charset="0"/>
              </a:rPr>
              <a:pPr algn="r" defTabSz="449263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3</a:t>
            </a:fld>
            <a:endParaRPr lang="en-GB" altLang="tr-TR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4710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9" name="Rectangle 3"/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9348456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49729B0-0BD1-4266-976C-B4A19350D568}" type="slidenum">
              <a:rPr lang="en-GB" altLang="tr-TR" smtClean="0">
                <a:solidFill>
                  <a:srgbClr val="FFFFFF"/>
                </a:solidFill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GB" altLang="tr-TR" smtClean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4915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6" name="Rectangle 2"/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7660769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FF13051-E794-4D8F-9561-5E010DE3B86A}" type="slidenum">
              <a:rPr lang="en-GB" altLang="tr-TR" smtClean="0">
                <a:solidFill>
                  <a:srgbClr val="FFFFFF"/>
                </a:solidFill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GB" altLang="tr-TR" smtClean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51203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defTabSz="449263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C940ADD6-DAEC-4DE1-8266-2F9FF07BB357}" type="slidenum">
              <a:rPr lang="en-GB" altLang="tr-TR">
                <a:solidFill>
                  <a:srgbClr val="FFFFFF"/>
                </a:solidFill>
                <a:latin typeface="Comic Sans MS" panose="030F0702030302020204" pitchFamily="66" charset="0"/>
              </a:rPr>
              <a:pPr algn="r" defTabSz="449263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5</a:t>
            </a:fld>
            <a:endParaRPr lang="en-GB" altLang="tr-TR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5120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5" name="Rectangle 3"/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122296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433C2D4-5449-4ABE-9BC6-44AD181C6B35}" type="slidenum">
              <a:rPr lang="en-GB" altLang="tr-TR" smtClean="0">
                <a:solidFill>
                  <a:srgbClr val="FFFFFF"/>
                </a:solidFill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GB" altLang="tr-TR" smtClean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5325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2" name="Rectangle 2"/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13385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D2552C2-CBAD-4002-BF3D-231279E1EDF9}" type="slidenum">
              <a:rPr lang="en-GB" altLang="tr-TR" smtClean="0">
                <a:solidFill>
                  <a:srgbClr val="FFFFFF"/>
                </a:solidFill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GB" altLang="tr-TR" smtClean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5529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300" name="Rectangle 2"/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83212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E7DDBDA-6E28-42FD-9F0D-F87238E32A0E}" type="slidenum">
              <a:rPr lang="en-GB" altLang="tr-TR" smtClean="0">
                <a:solidFill>
                  <a:srgbClr val="FFFFFF"/>
                </a:solidFill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GB" altLang="tr-TR" smtClean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5734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48" name="Rectangle 2"/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3589254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F88F8D8-A065-4975-9392-893F36C7922C}" type="slidenum">
              <a:rPr lang="en-GB" altLang="tr-TR" smtClean="0">
                <a:solidFill>
                  <a:srgbClr val="FFFFFF"/>
                </a:solidFill>
                <a:latin typeface="Comic Sans MS" panose="030F0702030302020204" pitchFamily="66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GB" altLang="tr-TR" smtClean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5939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9396" name="Rectangle 2"/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411922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693C-CC35-4422-9BBD-664F48F660CE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A5E23-F7C8-462C-9153-0518EA0583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49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693C-CC35-4422-9BBD-664F48F660CE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A5E23-F7C8-462C-9153-0518EA0583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0630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693C-CC35-4422-9BBD-664F48F660CE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A5E23-F7C8-462C-9153-0518EA0583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9089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EC3D0-6202-4952-A7B2-6A8C278FA7C4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6803457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91FAB-ECFF-4495-BE69-B835DB5F8444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3358123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1E508-0C90-46EB-91F9-F2AFEDCF76AF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9580397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3CF64-46AC-4853-AB13-78FDF9FD5953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32868678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EC7127-19D4-4BD0-9D11-2AC0E0E613C8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5227034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E5533-0E48-4BAD-A362-0DB59E44E868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7077781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4236D-900B-4E57-B592-58852305EFD7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29344410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BCB092-2BCE-4955-A575-E0CEE8756C06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2229630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693C-CC35-4422-9BBD-664F48F660CE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A5E23-F7C8-462C-9153-0518EA0583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31862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7AE4F-AAB8-40B6-A78F-EA470061DB26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33875989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8EC815-A997-4D3A-9DB0-E622735F2810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23174842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686801" y="609601"/>
            <a:ext cx="2588684" cy="548481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914400" y="609601"/>
            <a:ext cx="7569200" cy="548481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E9EB9-DBF5-489B-9C8F-F56EF1D0037C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38415369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EC3D0-6202-4952-A7B2-6A8C278FA7C4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7704871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91FAB-ECFF-4495-BE69-B835DB5F8444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10510981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1E508-0C90-46EB-91F9-F2AFEDCF76AF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12193547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3CF64-46AC-4853-AB13-78FDF9FD5953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10303586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EC7127-19D4-4BD0-9D11-2AC0E0E613C8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40631929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E5533-0E48-4BAD-A362-0DB59E44E868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5047876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4236D-900B-4E57-B592-58852305EFD7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1445112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693C-CC35-4422-9BBD-664F48F660CE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A5E23-F7C8-462C-9153-0518EA0583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93968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BCB092-2BCE-4955-A575-E0CEE8756C06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32000323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7AE4F-AAB8-40B6-A78F-EA470061DB26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42537526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8EC815-A997-4D3A-9DB0-E622735F2810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20031353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686801" y="609601"/>
            <a:ext cx="2588684" cy="548481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914400" y="609601"/>
            <a:ext cx="7569200" cy="548481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E9EB9-DBF5-489B-9C8F-F56EF1D0037C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2647002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693C-CC35-4422-9BBD-664F48F660CE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A5E23-F7C8-462C-9153-0518EA0583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6210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693C-CC35-4422-9BBD-664F48F660CE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A5E23-F7C8-462C-9153-0518EA0583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1009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693C-CC35-4422-9BBD-664F48F660CE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A5E23-F7C8-462C-9153-0518EA0583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14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693C-CC35-4422-9BBD-664F48F660CE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A5E23-F7C8-462C-9153-0518EA0583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8362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693C-CC35-4422-9BBD-664F48F660CE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A5E23-F7C8-462C-9153-0518EA0583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17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693C-CC35-4422-9BBD-664F48F660CE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A5E23-F7C8-462C-9153-0518EA0583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3270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A693C-CC35-4422-9BBD-664F48F660CE}" type="datetimeFigureOut">
              <a:rPr lang="tr-TR" smtClean="0"/>
              <a:t>30.7.2021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A5E23-F7C8-462C-9153-0518EA0583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749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333399"/>
            </a:gs>
            <a:gs pos="100000">
              <a:srgbClr val="181847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09601"/>
            <a:ext cx="10361084" cy="1141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tr-TR" smtClean="0"/>
              <a:t>Ana başlık metnini düzenlemek için tıklayın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tr-TR" smtClean="0"/>
              <a:t>Anahat metninin biçimini düzenlemek için tıklayın</a:t>
            </a:r>
          </a:p>
          <a:p>
            <a:pPr lvl="1"/>
            <a:r>
              <a:rPr lang="en-GB" altLang="tr-TR" smtClean="0"/>
              <a:t>İkinci Anahat Düzeyi</a:t>
            </a:r>
          </a:p>
          <a:p>
            <a:pPr lvl="2"/>
            <a:r>
              <a:rPr lang="en-GB" altLang="tr-TR" smtClean="0"/>
              <a:t>Üçüncü Anahat Düzeyi</a:t>
            </a:r>
          </a:p>
          <a:p>
            <a:pPr lvl="3"/>
            <a:r>
              <a:rPr lang="en-GB" altLang="tr-TR" smtClean="0"/>
              <a:t>Dördüncü Anahat Düzeyi</a:t>
            </a:r>
          </a:p>
          <a:p>
            <a:pPr lvl="4"/>
            <a:r>
              <a:rPr lang="en-GB" altLang="tr-TR" smtClean="0"/>
              <a:t>Beşinci Anahat Düzeyi</a:t>
            </a:r>
          </a:p>
          <a:p>
            <a:pPr lvl="4"/>
            <a:r>
              <a:rPr lang="en-GB" altLang="tr-TR" smtClean="0"/>
              <a:t>Altıncı Anahat Düzeyi</a:t>
            </a:r>
          </a:p>
          <a:p>
            <a:pPr lvl="4"/>
            <a:r>
              <a:rPr lang="en-GB" altLang="tr-TR" smtClean="0"/>
              <a:t>Yedinci Anahat Düzeyi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8737601" y="6248401"/>
            <a:ext cx="2537884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defRPr>
            </a:lvl1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D0DE83A-5E86-4646-98DA-E5691BABA2BB}" type="slidenum">
              <a:rPr lang="en-GB" altLang="tr-TR" smtClean="0"/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419199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333399"/>
            </a:gs>
            <a:gs pos="100000">
              <a:srgbClr val="181847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09601"/>
            <a:ext cx="10361084" cy="1141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tr-TR" smtClean="0"/>
              <a:t>Ana başlık metnini düzenlemek için tıklayın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tr-TR" smtClean="0"/>
              <a:t>Anahat metninin biçimini düzenlemek için tıklayın</a:t>
            </a:r>
          </a:p>
          <a:p>
            <a:pPr lvl="1"/>
            <a:r>
              <a:rPr lang="en-GB" altLang="tr-TR" smtClean="0"/>
              <a:t>İkinci Anahat Düzeyi</a:t>
            </a:r>
          </a:p>
          <a:p>
            <a:pPr lvl="2"/>
            <a:r>
              <a:rPr lang="en-GB" altLang="tr-TR" smtClean="0"/>
              <a:t>Üçüncü Anahat Düzeyi</a:t>
            </a:r>
          </a:p>
          <a:p>
            <a:pPr lvl="3"/>
            <a:r>
              <a:rPr lang="en-GB" altLang="tr-TR" smtClean="0"/>
              <a:t>Dördüncü Anahat Düzeyi</a:t>
            </a:r>
          </a:p>
          <a:p>
            <a:pPr lvl="4"/>
            <a:r>
              <a:rPr lang="en-GB" altLang="tr-TR" smtClean="0"/>
              <a:t>Beşinci Anahat Düzeyi</a:t>
            </a:r>
          </a:p>
          <a:p>
            <a:pPr lvl="4"/>
            <a:r>
              <a:rPr lang="en-GB" altLang="tr-TR" smtClean="0"/>
              <a:t>Altıncı Anahat Düzeyi</a:t>
            </a:r>
          </a:p>
          <a:p>
            <a:pPr lvl="4"/>
            <a:r>
              <a:rPr lang="en-GB" altLang="tr-TR" smtClean="0"/>
              <a:t>Yedinci Anahat Düzeyi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8737601" y="6248401"/>
            <a:ext cx="2537884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defRPr>
            </a:lvl1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D0DE83A-5E86-4646-98DA-E5691BABA2BB}" type="slidenum">
              <a:rPr lang="en-GB" altLang="tr-TR" smtClean="0"/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3510782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1"/>
          <p:cNvSpPr>
            <a:spLocks noChangeArrowheads="1" noChangeShapeType="1" noTextEdit="1"/>
          </p:cNvSpPr>
          <p:nvPr/>
        </p:nvSpPr>
        <p:spPr bwMode="auto">
          <a:xfrm>
            <a:off x="2351088" y="2205038"/>
            <a:ext cx="68326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kern="10">
              <a:ln w="12600" cap="sq">
                <a:solidFill>
                  <a:srgbClr val="3333CC"/>
                </a:solidFill>
                <a:miter lim="800000"/>
                <a:headEnd/>
                <a:tailEnd/>
              </a:ln>
              <a:solidFill>
                <a:srgbClr val="CCEEDF">
                  <a:alpha val="50195"/>
                </a:srgbClr>
              </a:solidFill>
              <a:effectLst>
                <a:outerShdw dist="40186" dir="1096358" algn="ctr" rotWithShape="0">
                  <a:srgbClr val="9999FF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075" name="Dikdörtgen 2"/>
          <p:cNvSpPr>
            <a:spLocks noChangeArrowheads="1"/>
          </p:cNvSpPr>
          <p:nvPr/>
        </p:nvSpPr>
        <p:spPr bwMode="auto">
          <a:xfrm>
            <a:off x="3143251" y="2852738"/>
            <a:ext cx="620086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tr-TR" altLang="tr-TR" sz="4800" dirty="0" err="1">
                <a:solidFill>
                  <a:srgbClr val="FFFFFF"/>
                </a:solidFill>
                <a:latin typeface="Arial" panose="020B0604020202020204" pitchFamily="34" charset="0"/>
              </a:rPr>
              <a:t>Crystal</a:t>
            </a:r>
            <a:r>
              <a:rPr lang="tr-TR" altLang="tr-TR" sz="4800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tr-TR" altLang="tr-TR" sz="4800" dirty="0" err="1">
                <a:solidFill>
                  <a:srgbClr val="FFFFFF"/>
                </a:solidFill>
                <a:latin typeface="Arial" panose="020B0604020202020204" pitchFamily="34" charset="0"/>
              </a:rPr>
              <a:t>Field</a:t>
            </a:r>
            <a:r>
              <a:rPr lang="tr-TR" altLang="tr-TR" sz="4800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tr-TR" altLang="tr-TR" sz="4800" dirty="0" err="1" smtClean="0">
                <a:solidFill>
                  <a:srgbClr val="FFFFFF"/>
                </a:solidFill>
                <a:latin typeface="Arial" panose="020B0604020202020204" pitchFamily="34" charset="0"/>
              </a:rPr>
              <a:t>Theory</a:t>
            </a:r>
            <a:r>
              <a:rPr lang="tr-TR" altLang="tr-TR" sz="4800" dirty="0" smtClean="0">
                <a:solidFill>
                  <a:srgbClr val="FFFFFF"/>
                </a:solidFill>
                <a:latin typeface="Arial" panose="020B0604020202020204" pitchFamily="34" charset="0"/>
              </a:rPr>
              <a:t> 3</a:t>
            </a:r>
            <a:endParaRPr lang="tr-TR" altLang="tr-TR" sz="48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7949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188914"/>
            <a:ext cx="8353425" cy="6300787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0419" name="Text Box 2"/>
          <p:cNvSpPr txBox="1">
            <a:spLocks noChangeArrowheads="1"/>
          </p:cNvSpPr>
          <p:nvPr/>
        </p:nvSpPr>
        <p:spPr bwMode="auto">
          <a:xfrm>
            <a:off x="1889125" y="3284538"/>
            <a:ext cx="8116888" cy="31115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                                                                                                                           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0420" name="Text Box 3"/>
          <p:cNvSpPr txBox="1">
            <a:spLocks noChangeArrowheads="1"/>
          </p:cNvSpPr>
          <p:nvPr/>
        </p:nvSpPr>
        <p:spPr bwMode="auto">
          <a:xfrm>
            <a:off x="1919288" y="260350"/>
            <a:ext cx="8064500" cy="642938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                                               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378731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1"/>
          <p:cNvSpPr txBox="1">
            <a:spLocks noChangeArrowheads="1"/>
          </p:cNvSpPr>
          <p:nvPr/>
        </p:nvSpPr>
        <p:spPr bwMode="auto">
          <a:xfrm>
            <a:off x="1919288" y="1268414"/>
            <a:ext cx="7632700" cy="392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ts val="600"/>
              </a:spcAft>
              <a:buClrTx/>
            </a:pPr>
            <a:r>
              <a:rPr lang="en-GB" altLang="tr-TR" sz="1600" b="1">
                <a:solidFill>
                  <a:srgbClr val="FFFFFF"/>
                </a:solidFill>
                <a:latin typeface="Arial" panose="020B0604020202020204" pitchFamily="34" charset="0"/>
              </a:rPr>
              <a:t>	</a:t>
            </a:r>
          </a:p>
          <a:p>
            <a:pPr defTabSz="449263" eaLnBrk="0" fontAlgn="base" hangingPunct="0">
              <a:spcBef>
                <a:spcPct val="0"/>
              </a:spcBef>
              <a:spcAft>
                <a:spcPts val="600"/>
              </a:spcAft>
              <a:buClrTx/>
            </a:pP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	 </a:t>
            </a:r>
            <a:r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t>Color depends on the following conditions</a:t>
            </a: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ts val="60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ts val="600"/>
              </a:spcAft>
              <a:buClrTx/>
            </a:pP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	</a:t>
            </a:r>
            <a:r>
              <a:rPr lang="tr-TR" altLang="tr-TR" sz="1800">
                <a:solidFill>
                  <a:srgbClr val="CCCC00"/>
                </a:solidFill>
                <a:latin typeface="Arial" panose="020B0604020202020204" pitchFamily="34" charset="0"/>
              </a:rPr>
              <a:t>1.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tr-TR" altLang="tr-TR" sz="1800">
                <a:solidFill>
                  <a:srgbClr val="FFC000"/>
                </a:solidFill>
                <a:latin typeface="Arial" panose="020B0604020202020204" pitchFamily="34" charset="0"/>
              </a:rPr>
              <a:t>Kinds of </a:t>
            </a:r>
            <a:r>
              <a:rPr lang="tr-TR" altLang="tr-TR" sz="1800">
                <a:solidFill>
                  <a:srgbClr val="FFDE07"/>
                </a:solidFill>
                <a:latin typeface="Arial" panose="020B0604020202020204" pitchFamily="34" charset="0"/>
              </a:rPr>
              <a:t>Transition metal </a:t>
            </a:r>
          </a:p>
          <a:p>
            <a:pPr defTabSz="449263" eaLnBrk="0" fontAlgn="base" hangingPunct="0">
              <a:spcBef>
                <a:spcPct val="0"/>
              </a:spcBef>
              <a:spcAft>
                <a:spcPts val="600"/>
              </a:spcAft>
              <a:buClrTx/>
            </a:pPr>
            <a:r>
              <a:rPr lang="en-GB" altLang="tr-TR" sz="1800">
                <a:solidFill>
                  <a:srgbClr val="FFDE07"/>
                </a:solidFill>
                <a:latin typeface="Arial" panose="020B0604020202020204" pitchFamily="34" charset="0"/>
              </a:rPr>
              <a:t>	</a:t>
            </a:r>
            <a:r>
              <a:rPr lang="tr-TR" altLang="tr-TR" sz="1800">
                <a:solidFill>
                  <a:srgbClr val="FFDE07"/>
                </a:solidFill>
                <a:latin typeface="Arial" panose="020B0604020202020204" pitchFamily="34" charset="0"/>
              </a:rPr>
              <a:t>2. </a:t>
            </a:r>
            <a:r>
              <a:rPr lang="en-US" altLang="tr-TR" sz="1800">
                <a:solidFill>
                  <a:srgbClr val="FFDE07"/>
                </a:solidFill>
                <a:latin typeface="Arial" panose="020B0604020202020204" pitchFamily="34" charset="0"/>
              </a:rPr>
              <a:t>The oxidation number of the metal</a:t>
            </a:r>
            <a:endParaRPr lang="tr-TR" altLang="tr-TR" sz="1800">
              <a:solidFill>
                <a:srgbClr val="FFDE07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ts val="200"/>
              </a:spcAft>
              <a:buClrTx/>
            </a:pPr>
            <a:r>
              <a:rPr lang="en-GB" altLang="tr-TR" sz="1800">
                <a:solidFill>
                  <a:srgbClr val="FFDE07"/>
                </a:solidFill>
                <a:latin typeface="Arial" panose="020B0604020202020204" pitchFamily="34" charset="0"/>
              </a:rPr>
              <a:t>	</a:t>
            </a:r>
            <a:r>
              <a:rPr lang="tr-TR" altLang="tr-TR" sz="1800">
                <a:solidFill>
                  <a:srgbClr val="FFDE07"/>
                </a:solidFill>
                <a:latin typeface="Arial" panose="020B0604020202020204" pitchFamily="34" charset="0"/>
              </a:rPr>
              <a:t>3. Type of ligand</a:t>
            </a:r>
          </a:p>
          <a:p>
            <a:pPr defTabSz="449263" eaLnBrk="0" fontAlgn="base" hangingPunct="0">
              <a:spcBef>
                <a:spcPct val="0"/>
              </a:spcBef>
              <a:spcAft>
                <a:spcPts val="200"/>
              </a:spcAft>
              <a:buClrTx/>
            </a:pPr>
            <a:r>
              <a:rPr lang="en-GB" altLang="tr-TR" sz="1800">
                <a:solidFill>
                  <a:srgbClr val="FFDE07"/>
                </a:solidFill>
                <a:latin typeface="Arial" panose="020B0604020202020204" pitchFamily="34" charset="0"/>
              </a:rPr>
              <a:t>	</a:t>
            </a:r>
            <a:r>
              <a:rPr lang="tr-TR" altLang="tr-TR" sz="1800">
                <a:solidFill>
                  <a:srgbClr val="FFDE07"/>
                </a:solidFill>
                <a:latin typeface="Arial" panose="020B0604020202020204" pitchFamily="34" charset="0"/>
              </a:rPr>
              <a:t>4. </a:t>
            </a:r>
            <a:r>
              <a:rPr lang="en-US" altLang="tr-TR" sz="1800">
                <a:solidFill>
                  <a:srgbClr val="FFDE07"/>
                </a:solidFill>
                <a:latin typeface="Arial" panose="020B0604020202020204" pitchFamily="34" charset="0"/>
              </a:rPr>
              <a:t>Coordination number of the complex</a:t>
            </a:r>
            <a:endParaRPr lang="tr-TR" altLang="tr-TR" sz="1800">
              <a:solidFill>
                <a:srgbClr val="FFDE07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ts val="200"/>
              </a:spcAft>
              <a:buClrTx/>
            </a:pPr>
            <a:endParaRPr lang="en-GB" altLang="tr-TR" sz="1800">
              <a:solidFill>
                <a:srgbClr val="FFDE07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ts val="200"/>
              </a:spcAft>
              <a:buClrTx/>
            </a:pP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d</a:t>
            </a:r>
            <a:r>
              <a:rPr lang="en-GB" altLang="tr-TR" sz="1800" baseline="30000">
                <a:solidFill>
                  <a:srgbClr val="FFFFFF"/>
                </a:solidFill>
                <a:latin typeface="Arial" panose="020B0604020202020204" pitchFamily="34" charset="0"/>
              </a:rPr>
              <a:t>10</a:t>
            </a: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filled</a:t>
            </a: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)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 </a:t>
            </a: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Cu</a:t>
            </a:r>
            <a:r>
              <a:rPr lang="en-GB" altLang="tr-TR" sz="1800" baseline="30000">
                <a:solidFill>
                  <a:srgbClr val="FFFFFF"/>
                </a:solidFill>
                <a:latin typeface="Arial" panose="020B0604020202020204" pitchFamily="34" charset="0"/>
              </a:rPr>
              <a:t>+</a:t>
            </a: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,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Ag</a:t>
            </a:r>
            <a:r>
              <a:rPr lang="en-GB" altLang="tr-TR" sz="1800" baseline="30000">
                <a:solidFill>
                  <a:srgbClr val="FFFFFF"/>
                </a:solidFill>
                <a:latin typeface="Arial" panose="020B0604020202020204" pitchFamily="34" charset="0"/>
              </a:rPr>
              <a:t>+</a:t>
            </a: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Zn</a:t>
            </a:r>
            <a:r>
              <a:rPr lang="en-GB" altLang="tr-TR" sz="1800" baseline="30000">
                <a:solidFill>
                  <a:srgbClr val="FFFFFF"/>
                </a:solidFill>
                <a:latin typeface="Arial" panose="020B0604020202020204" pitchFamily="34" charset="0"/>
              </a:rPr>
              <a:t>2+</a:t>
            </a:r>
            <a:r>
              <a:rPr lang="tr-TR" altLang="tr-TR" sz="1800" baseline="30000">
                <a:solidFill>
                  <a:srgbClr val="FFFFFF"/>
                </a:solidFill>
                <a:latin typeface="Arial" panose="020B0604020202020204" pitchFamily="34" charset="0"/>
              </a:rPr>
              <a:t>  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colorless </a:t>
            </a:r>
          </a:p>
          <a:p>
            <a:pPr defTabSz="449263" eaLnBrk="0" fontAlgn="base" hangingPunct="0">
              <a:spcBef>
                <a:spcPct val="0"/>
              </a:spcBef>
              <a:spcAft>
                <a:spcPts val="200"/>
              </a:spcAft>
              <a:buClrTx/>
            </a:pP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 </a:t>
            </a:r>
          </a:p>
          <a:p>
            <a:pPr defTabSz="449263" eaLnBrk="0" fontAlgn="base" hangingPunct="0">
              <a:spcBef>
                <a:spcPct val="0"/>
              </a:spcBef>
              <a:spcAft>
                <a:spcPts val="200"/>
              </a:spcAft>
              <a:buClrTx/>
            </a:pP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d</a:t>
            </a:r>
            <a:r>
              <a:rPr lang="en-GB" altLang="tr-TR" sz="1800" baseline="30000">
                <a:solidFill>
                  <a:srgbClr val="FFFFFF"/>
                </a:solidFill>
                <a:latin typeface="Arial" panose="020B0604020202020204" pitchFamily="34" charset="0"/>
              </a:rPr>
              <a:t>0</a:t>
            </a: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empty</a:t>
            </a: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) 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    </a:t>
            </a: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Sc</a:t>
            </a:r>
            <a:r>
              <a:rPr lang="en-GB" altLang="tr-TR" sz="1800" baseline="30000">
                <a:solidFill>
                  <a:srgbClr val="FFFFFF"/>
                </a:solidFill>
                <a:latin typeface="Arial" panose="020B0604020202020204" pitchFamily="34" charset="0"/>
              </a:rPr>
              <a:t>3+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, Ti</a:t>
            </a:r>
            <a:r>
              <a:rPr lang="tr-TR" altLang="tr-TR" sz="1800" baseline="30000">
                <a:solidFill>
                  <a:srgbClr val="FFFFFF"/>
                </a:solidFill>
                <a:latin typeface="Arial" panose="020B0604020202020204" pitchFamily="34" charset="0"/>
              </a:rPr>
              <a:t>4+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(TiO</a:t>
            </a:r>
            <a:r>
              <a:rPr lang="tr-TR" altLang="tr-TR" sz="1800" baseline="-2500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, white)                       </a:t>
            </a:r>
          </a:p>
          <a:p>
            <a:pPr defTabSz="449263" eaLnBrk="0" fontAlgn="base" hangingPunct="0">
              <a:spcBef>
                <a:spcPct val="0"/>
              </a:spcBef>
              <a:spcAft>
                <a:spcPts val="200"/>
              </a:spcAft>
              <a:buClrTx/>
            </a:pPr>
            <a:r>
              <a:rPr lang="en-GB" altLang="tr-TR" sz="1800">
                <a:latin typeface="Arial" panose="020B0604020202020204" pitchFamily="34" charset="0"/>
              </a:rPr>
              <a:t>	</a:t>
            </a:r>
          </a:p>
        </p:txBody>
      </p:sp>
      <p:sp>
        <p:nvSpPr>
          <p:cNvPr id="62467" name="Text Box 2"/>
          <p:cNvSpPr txBox="1">
            <a:spLocks noChangeArrowheads="1"/>
          </p:cNvSpPr>
          <p:nvPr/>
        </p:nvSpPr>
        <p:spPr bwMode="auto">
          <a:xfrm>
            <a:off x="1847850" y="692150"/>
            <a:ext cx="6624638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algn="ctr" defTabSz="449263" eaLnBrk="0" fontAlgn="base" hangingPunct="0">
              <a:spcBef>
                <a:spcPct val="0"/>
              </a:spcBef>
              <a:spcAft>
                <a:spcPts val="200"/>
              </a:spcAft>
              <a:buClrTx/>
            </a:pPr>
            <a:r>
              <a:rPr lang="en-US" altLang="tr-TR" sz="1800">
                <a:solidFill>
                  <a:srgbClr val="FFDE07"/>
                </a:solidFill>
                <a:latin typeface="Arial" panose="020B0604020202020204" pitchFamily="34" charset="0"/>
              </a:rPr>
              <a:t>Transition metals often form colored compounds</a:t>
            </a:r>
            <a:endParaRPr lang="tr-TR" altLang="tr-TR" sz="1800">
              <a:solidFill>
                <a:srgbClr val="FFDE07"/>
              </a:solidFill>
              <a:latin typeface="Arial" panose="020B0604020202020204" pitchFamily="34" charset="0"/>
            </a:endParaRPr>
          </a:p>
        </p:txBody>
      </p:sp>
      <p:sp>
        <p:nvSpPr>
          <p:cNvPr id="62468" name="Text Box 3"/>
          <p:cNvSpPr txBox="1">
            <a:spLocks noChangeArrowheads="1"/>
          </p:cNvSpPr>
          <p:nvPr/>
        </p:nvSpPr>
        <p:spPr bwMode="auto">
          <a:xfrm>
            <a:off x="6096000" y="4149726"/>
            <a:ext cx="424815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ts val="200"/>
              </a:spcAft>
              <a:buClrTx/>
            </a:pP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There is no charge transitions</a:t>
            </a:r>
          </a:p>
        </p:txBody>
      </p:sp>
      <p:sp>
        <p:nvSpPr>
          <p:cNvPr id="62469" name="AutoShape 4"/>
          <p:cNvSpPr>
            <a:spLocks/>
          </p:cNvSpPr>
          <p:nvPr/>
        </p:nvSpPr>
        <p:spPr bwMode="auto">
          <a:xfrm>
            <a:off x="5808663" y="4005263"/>
            <a:ext cx="76200" cy="762000"/>
          </a:xfrm>
          <a:prstGeom prst="rightBrace">
            <a:avLst>
              <a:gd name="adj1" fmla="val 83333"/>
              <a:gd name="adj2" fmla="val 50000"/>
            </a:avLst>
          </a:prstGeom>
          <a:noFill/>
          <a:ln w="12600" cap="sq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2470" name="Rectangle 5"/>
          <p:cNvSpPr>
            <a:spLocks noChangeArrowheads="1"/>
          </p:cNvSpPr>
          <p:nvPr/>
        </p:nvSpPr>
        <p:spPr bwMode="auto">
          <a:xfrm>
            <a:off x="1919288" y="5192714"/>
            <a:ext cx="31242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d</a:t>
            </a:r>
            <a:r>
              <a:rPr lang="en-GB" altLang="tr-TR" sz="1800" baseline="30000">
                <a:solidFill>
                  <a:srgbClr val="FFFFFF"/>
                </a:solidFill>
                <a:latin typeface="Arial" panose="020B0604020202020204" pitchFamily="34" charset="0"/>
              </a:rPr>
              <a:t>0</a:t>
            </a: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empty</a:t>
            </a: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) 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   MnO</a:t>
            </a:r>
            <a:r>
              <a:rPr lang="tr-TR" altLang="tr-TR" sz="1800" baseline="-25000">
                <a:solidFill>
                  <a:srgbClr val="FFFFFF"/>
                </a:solidFill>
                <a:latin typeface="Arial" panose="020B0604020202020204" pitchFamily="34" charset="0"/>
              </a:rPr>
              <a:t>4</a:t>
            </a:r>
            <a:r>
              <a:rPr lang="tr-TR" altLang="tr-TR" sz="2800" baseline="30000">
                <a:solidFill>
                  <a:srgbClr val="FFFFFF"/>
                </a:solidFill>
                <a:latin typeface="Arial" panose="020B0604020202020204" pitchFamily="34" charset="0"/>
              </a:rPr>
              <a:t>- 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(dark purple)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		</a:t>
            </a:r>
          </a:p>
        </p:txBody>
      </p:sp>
      <p:sp>
        <p:nvSpPr>
          <p:cNvPr id="62471" name="Line 6"/>
          <p:cNvSpPr>
            <a:spLocks noChangeShapeType="1"/>
          </p:cNvSpPr>
          <p:nvPr/>
        </p:nvSpPr>
        <p:spPr bwMode="auto">
          <a:xfrm>
            <a:off x="5427663" y="5441950"/>
            <a:ext cx="762000" cy="1588"/>
          </a:xfrm>
          <a:prstGeom prst="line">
            <a:avLst/>
          </a:prstGeom>
          <a:noFill/>
          <a:ln w="12600" cap="sq">
            <a:solidFill>
              <a:srgbClr val="FFFF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2472" name="Text Box 7"/>
          <p:cNvSpPr txBox="1">
            <a:spLocks noChangeArrowheads="1"/>
          </p:cNvSpPr>
          <p:nvPr/>
        </p:nvSpPr>
        <p:spPr bwMode="auto">
          <a:xfrm>
            <a:off x="6240463" y="5160964"/>
            <a:ext cx="310515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t>There is a 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charge </a:t>
            </a:r>
            <a:r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transition</a:t>
            </a: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8272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"/>
          <p:cNvSpPr>
            <a:spLocks noChangeArrowheads="1"/>
          </p:cNvSpPr>
          <p:nvPr/>
        </p:nvSpPr>
        <p:spPr bwMode="auto">
          <a:xfrm>
            <a:off x="1724025" y="90488"/>
            <a:ext cx="23558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64515" name="Rectangle 2"/>
          <p:cNvSpPr>
            <a:spLocks noChangeArrowheads="1"/>
          </p:cNvSpPr>
          <p:nvPr/>
        </p:nvSpPr>
        <p:spPr bwMode="auto">
          <a:xfrm>
            <a:off x="4800600" y="4171950"/>
            <a:ext cx="394958" cy="510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800">
                <a:solidFill>
                  <a:srgbClr val="FFDE07"/>
                </a:solidFill>
                <a:latin typeface="Arial" panose="020B0604020202020204" pitchFamily="34" charset="0"/>
              </a:rPr>
              <a:t>e</a:t>
            </a:r>
            <a:r>
              <a:rPr lang="en-GB" altLang="tr-TR" sz="1800" baseline="-20000">
                <a:solidFill>
                  <a:srgbClr val="FFDE07"/>
                </a:solidFill>
                <a:latin typeface="Arial" panose="020B0604020202020204" pitchFamily="34" charset="0"/>
              </a:rPr>
              <a:t>g</a:t>
            </a:r>
          </a:p>
        </p:txBody>
      </p:sp>
      <p:grpSp>
        <p:nvGrpSpPr>
          <p:cNvPr id="64516" name="Group 3"/>
          <p:cNvGrpSpPr>
            <a:grpSpLocks/>
          </p:cNvGrpSpPr>
          <p:nvPr/>
        </p:nvGrpSpPr>
        <p:grpSpPr bwMode="auto">
          <a:xfrm>
            <a:off x="4024314" y="4476750"/>
            <a:ext cx="782637" cy="0"/>
            <a:chOff x="1575" y="2820"/>
            <a:chExt cx="493" cy="0"/>
          </a:xfrm>
        </p:grpSpPr>
        <p:sp>
          <p:nvSpPr>
            <p:cNvPr id="64556" name="Line 4"/>
            <p:cNvSpPr>
              <a:spLocks noChangeShapeType="1"/>
            </p:cNvSpPr>
            <p:nvPr/>
          </p:nvSpPr>
          <p:spPr bwMode="auto">
            <a:xfrm>
              <a:off x="1844" y="2820"/>
              <a:ext cx="224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4557" name="Line 5"/>
            <p:cNvSpPr>
              <a:spLocks noChangeShapeType="1"/>
            </p:cNvSpPr>
            <p:nvPr/>
          </p:nvSpPr>
          <p:spPr bwMode="auto">
            <a:xfrm>
              <a:off x="1575" y="2820"/>
              <a:ext cx="224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64517" name="Group 6"/>
          <p:cNvGrpSpPr>
            <a:grpSpLocks/>
          </p:cNvGrpSpPr>
          <p:nvPr/>
        </p:nvGrpSpPr>
        <p:grpSpPr bwMode="auto">
          <a:xfrm>
            <a:off x="3810001" y="5508625"/>
            <a:ext cx="1209675" cy="0"/>
            <a:chOff x="1440" y="3470"/>
            <a:chExt cx="762" cy="0"/>
          </a:xfrm>
        </p:grpSpPr>
        <p:sp>
          <p:nvSpPr>
            <p:cNvPr id="64553" name="Line 7"/>
            <p:cNvSpPr>
              <a:spLocks noChangeShapeType="1"/>
            </p:cNvSpPr>
            <p:nvPr/>
          </p:nvSpPr>
          <p:spPr bwMode="auto">
            <a:xfrm>
              <a:off x="1709" y="3470"/>
              <a:ext cx="223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4554" name="Line 8"/>
            <p:cNvSpPr>
              <a:spLocks noChangeShapeType="1"/>
            </p:cNvSpPr>
            <p:nvPr/>
          </p:nvSpPr>
          <p:spPr bwMode="auto">
            <a:xfrm>
              <a:off x="1440" y="3470"/>
              <a:ext cx="223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4555" name="Line 9"/>
            <p:cNvSpPr>
              <a:spLocks noChangeShapeType="1"/>
            </p:cNvSpPr>
            <p:nvPr/>
          </p:nvSpPr>
          <p:spPr bwMode="auto">
            <a:xfrm>
              <a:off x="1979" y="3470"/>
              <a:ext cx="223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64518" name="Rectangle 10"/>
          <p:cNvSpPr>
            <a:spLocks noChangeArrowheads="1"/>
          </p:cNvSpPr>
          <p:nvPr/>
        </p:nvSpPr>
        <p:spPr bwMode="auto">
          <a:xfrm>
            <a:off x="5100638" y="5157788"/>
            <a:ext cx="415796" cy="510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800">
                <a:solidFill>
                  <a:srgbClr val="FFDE07"/>
                </a:solidFill>
                <a:latin typeface="Arial" panose="020B0604020202020204" pitchFamily="34" charset="0"/>
              </a:rPr>
              <a:t>t</a:t>
            </a:r>
            <a:r>
              <a:rPr lang="en-GB" altLang="tr-TR" sz="1800" baseline="-20000">
                <a:solidFill>
                  <a:srgbClr val="FFDE07"/>
                </a:solidFill>
                <a:latin typeface="Arial" panose="020B0604020202020204" pitchFamily="34" charset="0"/>
              </a:rPr>
              <a:t>2g</a:t>
            </a:r>
          </a:p>
        </p:txBody>
      </p:sp>
      <p:sp>
        <p:nvSpPr>
          <p:cNvPr id="64519" name="Rectangle 11"/>
          <p:cNvSpPr>
            <a:spLocks noChangeArrowheads="1"/>
          </p:cNvSpPr>
          <p:nvPr/>
        </p:nvSpPr>
        <p:spPr bwMode="auto">
          <a:xfrm>
            <a:off x="1809751" y="714375"/>
            <a:ext cx="1338549" cy="510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[Ti(OH</a:t>
            </a:r>
            <a:r>
              <a:rPr lang="en-GB" altLang="tr-TR" sz="1800" baseline="-2500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)</a:t>
            </a:r>
            <a:r>
              <a:rPr lang="en-GB" altLang="tr-TR" sz="1800" baseline="-25000">
                <a:solidFill>
                  <a:srgbClr val="FFFFFF"/>
                </a:solidFill>
                <a:latin typeface="Arial" panose="020B0604020202020204" pitchFamily="34" charset="0"/>
              </a:rPr>
              <a:t>6</a:t>
            </a: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]</a:t>
            </a:r>
            <a:r>
              <a:rPr lang="en-GB" altLang="tr-TR" sz="1800" baseline="30000">
                <a:solidFill>
                  <a:srgbClr val="FFFFFF"/>
                </a:solidFill>
                <a:latin typeface="Arial" panose="020B0604020202020204" pitchFamily="34" charset="0"/>
              </a:rPr>
              <a:t>3+</a:t>
            </a:r>
          </a:p>
        </p:txBody>
      </p:sp>
      <p:pic>
        <p:nvPicPr>
          <p:cNvPr id="64520" name="Picture 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524000"/>
            <a:ext cx="12954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4521" name="Line 13"/>
          <p:cNvSpPr>
            <a:spLocks noChangeShapeType="1"/>
          </p:cNvSpPr>
          <p:nvPr/>
        </p:nvSpPr>
        <p:spPr bwMode="auto">
          <a:xfrm flipV="1">
            <a:off x="3910014" y="5314951"/>
            <a:ext cx="1587" cy="384175"/>
          </a:xfrm>
          <a:prstGeom prst="line">
            <a:avLst/>
          </a:prstGeom>
          <a:noFill/>
          <a:ln w="28440" cap="sq">
            <a:solidFill>
              <a:srgbClr val="FFFF00"/>
            </a:solidFill>
            <a:miter lim="800000"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4522" name="Line 14"/>
          <p:cNvSpPr>
            <a:spLocks noChangeShapeType="1"/>
          </p:cNvSpPr>
          <p:nvPr/>
        </p:nvSpPr>
        <p:spPr bwMode="auto">
          <a:xfrm flipH="1">
            <a:off x="5637214" y="5060950"/>
            <a:ext cx="917575" cy="1588"/>
          </a:xfrm>
          <a:prstGeom prst="line">
            <a:avLst/>
          </a:prstGeom>
          <a:noFill/>
          <a:ln w="19080" cap="sq">
            <a:solidFill>
              <a:srgbClr val="FFFFFF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4523" name="Text Box 15"/>
          <p:cNvSpPr txBox="1">
            <a:spLocks noChangeArrowheads="1"/>
          </p:cNvSpPr>
          <p:nvPr/>
        </p:nvSpPr>
        <p:spPr bwMode="auto">
          <a:xfrm>
            <a:off x="5562600" y="4600576"/>
            <a:ext cx="1066800" cy="39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algn="ctr" defTabSz="449263" eaLnBrk="0" fontAlgn="base" hangingPunct="0">
              <a:spcBef>
                <a:spcPts val="1250"/>
              </a:spcBef>
              <a:spcAft>
                <a:spcPct val="0"/>
              </a:spcAft>
              <a:buClrTx/>
            </a:pPr>
            <a:r>
              <a:rPr lang="en-GB" altLang="tr-TR" sz="2000" i="1">
                <a:solidFill>
                  <a:srgbClr val="FFFFFF"/>
                </a:solidFill>
                <a:latin typeface="Arial" panose="020B0604020202020204" pitchFamily="34" charset="0"/>
              </a:rPr>
              <a:t>h</a:t>
            </a:r>
            <a:r>
              <a:rPr lang="en-GB" altLang="tr-TR" sz="2000" i="1">
                <a:solidFill>
                  <a:srgbClr val="FFFFFF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</a:t>
            </a:r>
          </a:p>
        </p:txBody>
      </p:sp>
      <p:sp>
        <p:nvSpPr>
          <p:cNvPr id="64524" name="Rectangle 16"/>
          <p:cNvSpPr>
            <a:spLocks noChangeArrowheads="1"/>
          </p:cNvSpPr>
          <p:nvPr/>
        </p:nvSpPr>
        <p:spPr bwMode="auto">
          <a:xfrm>
            <a:off x="7924800" y="4200525"/>
            <a:ext cx="394958" cy="510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800">
                <a:solidFill>
                  <a:srgbClr val="FFDE07"/>
                </a:solidFill>
                <a:latin typeface="Arial" panose="020B0604020202020204" pitchFamily="34" charset="0"/>
              </a:rPr>
              <a:t>e</a:t>
            </a:r>
            <a:r>
              <a:rPr lang="en-GB" altLang="tr-TR" sz="1800" baseline="-20000">
                <a:solidFill>
                  <a:srgbClr val="FFDE07"/>
                </a:solidFill>
                <a:latin typeface="Arial" panose="020B0604020202020204" pitchFamily="34" charset="0"/>
              </a:rPr>
              <a:t>g</a:t>
            </a:r>
          </a:p>
        </p:txBody>
      </p:sp>
      <p:grpSp>
        <p:nvGrpSpPr>
          <p:cNvPr id="64525" name="Group 17"/>
          <p:cNvGrpSpPr>
            <a:grpSpLocks/>
          </p:cNvGrpSpPr>
          <p:nvPr/>
        </p:nvGrpSpPr>
        <p:grpSpPr bwMode="auto">
          <a:xfrm>
            <a:off x="7148514" y="4505325"/>
            <a:ext cx="782637" cy="0"/>
            <a:chOff x="3543" y="2838"/>
            <a:chExt cx="493" cy="0"/>
          </a:xfrm>
        </p:grpSpPr>
        <p:sp>
          <p:nvSpPr>
            <p:cNvPr id="64551" name="Line 18"/>
            <p:cNvSpPr>
              <a:spLocks noChangeShapeType="1"/>
            </p:cNvSpPr>
            <p:nvPr/>
          </p:nvSpPr>
          <p:spPr bwMode="auto">
            <a:xfrm>
              <a:off x="3812" y="2838"/>
              <a:ext cx="223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4552" name="Line 19"/>
            <p:cNvSpPr>
              <a:spLocks noChangeShapeType="1"/>
            </p:cNvSpPr>
            <p:nvPr/>
          </p:nvSpPr>
          <p:spPr bwMode="auto">
            <a:xfrm>
              <a:off x="3543" y="2838"/>
              <a:ext cx="223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64526" name="Group 20"/>
          <p:cNvGrpSpPr>
            <a:grpSpLocks/>
          </p:cNvGrpSpPr>
          <p:nvPr/>
        </p:nvGrpSpPr>
        <p:grpSpPr bwMode="auto">
          <a:xfrm>
            <a:off x="6934201" y="5537200"/>
            <a:ext cx="1209675" cy="0"/>
            <a:chOff x="3408" y="3488"/>
            <a:chExt cx="762" cy="0"/>
          </a:xfrm>
        </p:grpSpPr>
        <p:sp>
          <p:nvSpPr>
            <p:cNvPr id="64548" name="Line 21"/>
            <p:cNvSpPr>
              <a:spLocks noChangeShapeType="1"/>
            </p:cNvSpPr>
            <p:nvPr/>
          </p:nvSpPr>
          <p:spPr bwMode="auto">
            <a:xfrm>
              <a:off x="3677" y="3488"/>
              <a:ext cx="223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4549" name="Line 22"/>
            <p:cNvSpPr>
              <a:spLocks noChangeShapeType="1"/>
            </p:cNvSpPr>
            <p:nvPr/>
          </p:nvSpPr>
          <p:spPr bwMode="auto">
            <a:xfrm>
              <a:off x="3408" y="3488"/>
              <a:ext cx="223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4550" name="Line 23"/>
            <p:cNvSpPr>
              <a:spLocks noChangeShapeType="1"/>
            </p:cNvSpPr>
            <p:nvPr/>
          </p:nvSpPr>
          <p:spPr bwMode="auto">
            <a:xfrm>
              <a:off x="3947" y="3488"/>
              <a:ext cx="223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64527" name="Rectangle 24"/>
          <p:cNvSpPr>
            <a:spLocks noChangeArrowheads="1"/>
          </p:cNvSpPr>
          <p:nvPr/>
        </p:nvSpPr>
        <p:spPr bwMode="auto">
          <a:xfrm>
            <a:off x="8269288" y="5229225"/>
            <a:ext cx="415796" cy="510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800">
                <a:solidFill>
                  <a:srgbClr val="FFDE07"/>
                </a:solidFill>
                <a:latin typeface="Arial" panose="020B0604020202020204" pitchFamily="34" charset="0"/>
              </a:rPr>
              <a:t>t</a:t>
            </a:r>
            <a:r>
              <a:rPr lang="en-GB" altLang="tr-TR" sz="1800" baseline="-20000">
                <a:solidFill>
                  <a:srgbClr val="FFDE07"/>
                </a:solidFill>
                <a:latin typeface="Arial" panose="020B0604020202020204" pitchFamily="34" charset="0"/>
              </a:rPr>
              <a:t>2g</a:t>
            </a:r>
          </a:p>
        </p:txBody>
      </p:sp>
      <p:sp>
        <p:nvSpPr>
          <p:cNvPr id="64528" name="Line 25"/>
          <p:cNvSpPr>
            <a:spLocks noChangeShapeType="1"/>
          </p:cNvSpPr>
          <p:nvPr/>
        </p:nvSpPr>
        <p:spPr bwMode="auto">
          <a:xfrm>
            <a:off x="8229600" y="4705350"/>
            <a:ext cx="1588" cy="762000"/>
          </a:xfrm>
          <a:prstGeom prst="line">
            <a:avLst/>
          </a:prstGeom>
          <a:noFill/>
          <a:ln w="19080" cap="sq">
            <a:solidFill>
              <a:srgbClr val="34FD0C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4529" name="Rectangle 26"/>
          <p:cNvSpPr>
            <a:spLocks noChangeArrowheads="1"/>
          </p:cNvSpPr>
          <p:nvPr/>
        </p:nvSpPr>
        <p:spPr bwMode="auto">
          <a:xfrm>
            <a:off x="8313738" y="4902201"/>
            <a:ext cx="382134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600">
                <a:solidFill>
                  <a:srgbClr val="34FD0C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</a:t>
            </a:r>
            <a:r>
              <a:rPr lang="en-GB" altLang="tr-TR" sz="1600" baseline="-20000">
                <a:solidFill>
                  <a:srgbClr val="34FD0C"/>
                </a:solidFill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64530" name="Rectangle 27"/>
          <p:cNvSpPr>
            <a:spLocks noChangeArrowheads="1"/>
          </p:cNvSpPr>
          <p:nvPr/>
        </p:nvSpPr>
        <p:spPr bwMode="auto">
          <a:xfrm>
            <a:off x="3216275" y="3573463"/>
            <a:ext cx="5638800" cy="2286000"/>
          </a:xfrm>
          <a:prstGeom prst="rect">
            <a:avLst/>
          </a:prstGeom>
          <a:noFill/>
          <a:ln w="12600" cap="sq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4531" name="Rectangle 28"/>
          <p:cNvSpPr>
            <a:spLocks noChangeArrowheads="1"/>
          </p:cNvSpPr>
          <p:nvPr/>
        </p:nvSpPr>
        <p:spPr bwMode="auto">
          <a:xfrm>
            <a:off x="3533775" y="5949950"/>
            <a:ext cx="5454650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Absorption spectrum</a:t>
            </a: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:  </a:t>
            </a:r>
            <a:r>
              <a:rPr lang="en-GB" altLang="tr-TR" sz="1800">
                <a:solidFill>
                  <a:srgbClr val="FFFFFF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</a:t>
            </a:r>
            <a:r>
              <a:rPr lang="en-GB" altLang="tr-TR" sz="1800" baseline="-25000">
                <a:solidFill>
                  <a:srgbClr val="FFFFFF"/>
                </a:solidFill>
                <a:latin typeface="Arial" panose="020B0604020202020204" pitchFamily="34" charset="0"/>
              </a:rPr>
              <a:t>max</a:t>
            </a: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= 510 nm = 243 kJ mol</a:t>
            </a:r>
            <a:r>
              <a:rPr lang="en-GB" altLang="tr-TR" sz="1800" baseline="22000">
                <a:solidFill>
                  <a:srgbClr val="FFFFFF"/>
                </a:solidFill>
                <a:latin typeface="Arial" panose="020B0604020202020204" pitchFamily="34" charset="0"/>
              </a:rPr>
              <a:t>-1</a:t>
            </a:r>
          </a:p>
        </p:txBody>
      </p:sp>
      <p:sp>
        <p:nvSpPr>
          <p:cNvPr id="64532" name="Line 29"/>
          <p:cNvSpPr>
            <a:spLocks noChangeShapeType="1"/>
          </p:cNvSpPr>
          <p:nvPr/>
        </p:nvSpPr>
        <p:spPr bwMode="auto">
          <a:xfrm>
            <a:off x="7543800" y="860425"/>
            <a:ext cx="1588" cy="1905000"/>
          </a:xfrm>
          <a:prstGeom prst="line">
            <a:avLst/>
          </a:prstGeom>
          <a:noFill/>
          <a:ln w="9360" cap="sq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4533" name="Line 30"/>
          <p:cNvSpPr>
            <a:spLocks noChangeShapeType="1"/>
          </p:cNvSpPr>
          <p:nvPr/>
        </p:nvSpPr>
        <p:spPr bwMode="auto">
          <a:xfrm flipV="1">
            <a:off x="7542214" y="2763838"/>
            <a:ext cx="2744787" cy="4762"/>
          </a:xfrm>
          <a:prstGeom prst="line">
            <a:avLst/>
          </a:prstGeom>
          <a:noFill/>
          <a:ln w="9360" cap="sq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4534" name="Rectangle 31"/>
          <p:cNvSpPr>
            <a:spLocks noChangeArrowheads="1"/>
          </p:cNvSpPr>
          <p:nvPr/>
        </p:nvSpPr>
        <p:spPr bwMode="auto">
          <a:xfrm>
            <a:off x="7086600" y="804863"/>
            <a:ext cx="301984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400">
                <a:solidFill>
                  <a:srgbClr val="FFFFFF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64535" name="Rectangle 32"/>
          <p:cNvSpPr>
            <a:spLocks noChangeArrowheads="1"/>
          </p:cNvSpPr>
          <p:nvPr/>
        </p:nvSpPr>
        <p:spPr bwMode="auto">
          <a:xfrm>
            <a:off x="9523413" y="2819400"/>
            <a:ext cx="677086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400">
                <a:solidFill>
                  <a:srgbClr val="FFFFFF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</a:t>
            </a:r>
            <a:r>
              <a:rPr lang="en-GB" altLang="tr-TR" sz="1400">
                <a:solidFill>
                  <a:srgbClr val="FFFFFF"/>
                </a:solidFill>
                <a:latin typeface="Arial" panose="020B0604020202020204" pitchFamily="34" charset="0"/>
              </a:rPr>
              <a:t> / nm</a:t>
            </a:r>
          </a:p>
        </p:txBody>
      </p:sp>
      <p:sp>
        <p:nvSpPr>
          <p:cNvPr id="64536" name="Line 33"/>
          <p:cNvSpPr>
            <a:spLocks noChangeShapeType="1"/>
          </p:cNvSpPr>
          <p:nvPr/>
        </p:nvSpPr>
        <p:spPr bwMode="auto">
          <a:xfrm>
            <a:off x="8442325" y="1165225"/>
            <a:ext cx="838200" cy="1588"/>
          </a:xfrm>
          <a:prstGeom prst="line">
            <a:avLst/>
          </a:prstGeom>
          <a:noFill/>
          <a:ln w="9360" cap="sq">
            <a:solidFill>
              <a:srgbClr val="FFFFFF"/>
            </a:solidFill>
            <a:miter lim="800000"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4537" name="Rectangle 34"/>
          <p:cNvSpPr>
            <a:spLocks noChangeArrowheads="1"/>
          </p:cNvSpPr>
          <p:nvPr/>
        </p:nvSpPr>
        <p:spPr bwMode="auto">
          <a:xfrm>
            <a:off x="8302626" y="784225"/>
            <a:ext cx="1135545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400">
                <a:solidFill>
                  <a:srgbClr val="FFFFFF"/>
                </a:solidFill>
                <a:latin typeface="Arial" panose="020B0604020202020204" pitchFamily="34" charset="0"/>
              </a:rPr>
              <a:t>490-580 nm</a:t>
            </a:r>
          </a:p>
        </p:txBody>
      </p:sp>
      <p:sp>
        <p:nvSpPr>
          <p:cNvPr id="64538" name="Line 35"/>
          <p:cNvSpPr>
            <a:spLocks noChangeShapeType="1"/>
          </p:cNvSpPr>
          <p:nvPr/>
        </p:nvSpPr>
        <p:spPr bwMode="auto">
          <a:xfrm flipV="1">
            <a:off x="7391400" y="4341814"/>
            <a:ext cx="1588" cy="384175"/>
          </a:xfrm>
          <a:prstGeom prst="line">
            <a:avLst/>
          </a:prstGeom>
          <a:noFill/>
          <a:ln w="28440" cap="sq">
            <a:solidFill>
              <a:srgbClr val="FFFF00"/>
            </a:solidFill>
            <a:miter lim="800000"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pSp>
        <p:nvGrpSpPr>
          <p:cNvPr id="64539" name="Group 36"/>
          <p:cNvGrpSpPr>
            <a:grpSpLocks/>
          </p:cNvGrpSpPr>
          <p:nvPr/>
        </p:nvGrpSpPr>
        <p:grpSpPr bwMode="auto">
          <a:xfrm>
            <a:off x="3505200" y="1127125"/>
            <a:ext cx="1441450" cy="858838"/>
            <a:chOff x="1248" y="710"/>
            <a:chExt cx="908" cy="541"/>
          </a:xfrm>
        </p:grpSpPr>
        <p:grpSp>
          <p:nvGrpSpPr>
            <p:cNvPr id="64541" name="Group 37"/>
            <p:cNvGrpSpPr>
              <a:grpSpLocks/>
            </p:cNvGrpSpPr>
            <p:nvPr/>
          </p:nvGrpSpPr>
          <p:grpSpPr bwMode="auto">
            <a:xfrm>
              <a:off x="1731" y="908"/>
              <a:ext cx="425" cy="343"/>
              <a:chOff x="1731" y="908"/>
              <a:chExt cx="425" cy="343"/>
            </a:xfrm>
          </p:grpSpPr>
          <p:sp>
            <p:nvSpPr>
              <p:cNvPr id="64543" name="Line 38"/>
              <p:cNvSpPr>
                <a:spLocks noChangeShapeType="1"/>
              </p:cNvSpPr>
              <p:nvPr/>
            </p:nvSpPr>
            <p:spPr bwMode="auto">
              <a:xfrm>
                <a:off x="1731" y="908"/>
                <a:ext cx="141" cy="145"/>
              </a:xfrm>
              <a:prstGeom prst="line">
                <a:avLst/>
              </a:prstGeom>
              <a:noFill/>
              <a:ln w="28440" cap="sq">
                <a:solidFill>
                  <a:srgbClr val="FFEA18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4544" name="Line 39"/>
              <p:cNvSpPr>
                <a:spLocks noChangeShapeType="1"/>
              </p:cNvSpPr>
              <p:nvPr/>
            </p:nvSpPr>
            <p:spPr bwMode="auto">
              <a:xfrm flipV="1">
                <a:off x="1872" y="1006"/>
                <a:ext cx="0" cy="49"/>
              </a:xfrm>
              <a:prstGeom prst="line">
                <a:avLst/>
              </a:prstGeom>
              <a:noFill/>
              <a:ln w="28440" cap="sq">
                <a:solidFill>
                  <a:srgbClr val="FFEA18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4545" name="Line 40"/>
              <p:cNvSpPr>
                <a:spLocks noChangeShapeType="1"/>
              </p:cNvSpPr>
              <p:nvPr/>
            </p:nvSpPr>
            <p:spPr bwMode="auto">
              <a:xfrm>
                <a:off x="1873" y="1007"/>
                <a:ext cx="140" cy="146"/>
              </a:xfrm>
              <a:prstGeom prst="line">
                <a:avLst/>
              </a:prstGeom>
              <a:noFill/>
              <a:ln w="28440" cap="sq">
                <a:solidFill>
                  <a:srgbClr val="FFEA18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4546" name="Line 41"/>
              <p:cNvSpPr>
                <a:spLocks noChangeShapeType="1"/>
              </p:cNvSpPr>
              <p:nvPr/>
            </p:nvSpPr>
            <p:spPr bwMode="auto">
              <a:xfrm flipV="1">
                <a:off x="2014" y="1104"/>
                <a:ext cx="0" cy="49"/>
              </a:xfrm>
              <a:prstGeom prst="line">
                <a:avLst/>
              </a:prstGeom>
              <a:noFill/>
              <a:ln w="28440" cap="sq">
                <a:solidFill>
                  <a:srgbClr val="FFEA18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4547" name="Line 42"/>
              <p:cNvSpPr>
                <a:spLocks noChangeShapeType="1"/>
              </p:cNvSpPr>
              <p:nvPr/>
            </p:nvSpPr>
            <p:spPr bwMode="auto">
              <a:xfrm>
                <a:off x="2015" y="1105"/>
                <a:ext cx="141" cy="145"/>
              </a:xfrm>
              <a:prstGeom prst="line">
                <a:avLst/>
              </a:prstGeom>
              <a:noFill/>
              <a:ln w="28440" cap="sq">
                <a:solidFill>
                  <a:srgbClr val="FFEA18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64542" name="Text Box 43"/>
            <p:cNvSpPr txBox="1">
              <a:spLocks noChangeArrowheads="1"/>
            </p:cNvSpPr>
            <p:nvPr/>
          </p:nvSpPr>
          <p:spPr bwMode="auto">
            <a:xfrm>
              <a:off x="1248" y="710"/>
              <a:ext cx="671" cy="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ts val="8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1pPr>
              <a:lvl2pPr>
                <a:spcBef>
                  <a:spcPts val="7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2pPr>
              <a:lvl3pPr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4pPr>
              <a:lvl5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5pPr>
              <a:lvl6pPr marL="25146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6pPr>
              <a:lvl7pPr marL="29718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7pPr>
              <a:lvl8pPr marL="34290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8pPr>
              <a:lvl9pPr marL="38862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9pPr>
            </a:lstStyle>
            <a:p>
              <a:pPr algn="ctr" defTabSz="449263" eaLnBrk="0" fontAlgn="base" hangingPunct="0">
                <a:spcBef>
                  <a:spcPts val="1250"/>
                </a:spcBef>
                <a:spcAft>
                  <a:spcPct val="0"/>
                </a:spcAft>
                <a:buClrTx/>
              </a:pPr>
              <a:r>
                <a:rPr lang="en-GB" altLang="tr-TR" sz="2000" i="1">
                  <a:solidFill>
                    <a:srgbClr val="FFEA18"/>
                  </a:solidFill>
                  <a:latin typeface="Arial" panose="020B0604020202020204" pitchFamily="34" charset="0"/>
                </a:rPr>
                <a:t>h</a:t>
              </a:r>
              <a:r>
                <a:rPr lang="en-GB" altLang="tr-TR" sz="2000" i="1">
                  <a:solidFill>
                    <a:srgbClr val="FFEA18"/>
                  </a:solidFill>
                  <a:latin typeface="Symbol" panose="05050102010706020507" pitchFamily="18" charset="2"/>
                  <a:ea typeface="Symbol" panose="05050102010706020507" pitchFamily="18" charset="2"/>
                  <a:cs typeface="Symbol" panose="05050102010706020507" pitchFamily="18" charset="2"/>
                </a:rPr>
                <a:t></a:t>
              </a:r>
            </a:p>
          </p:txBody>
        </p:sp>
      </p:grpSp>
      <p:sp>
        <p:nvSpPr>
          <p:cNvPr id="64540" name="Freeform 44"/>
          <p:cNvSpPr>
            <a:spLocks noChangeArrowheads="1"/>
          </p:cNvSpPr>
          <p:nvPr/>
        </p:nvSpPr>
        <p:spPr bwMode="auto">
          <a:xfrm>
            <a:off x="7535864" y="1125538"/>
            <a:ext cx="2663825" cy="1511300"/>
          </a:xfrm>
          <a:custGeom>
            <a:avLst/>
            <a:gdLst>
              <a:gd name="T0" fmla="*/ 0 w 1678"/>
              <a:gd name="T1" fmla="*/ 0 h 952"/>
              <a:gd name="T2" fmla="*/ 2147483646 w 1678"/>
              <a:gd name="T3" fmla="*/ 2147483646 h 952"/>
              <a:gd name="T4" fmla="*/ 2147483646 w 1678"/>
              <a:gd name="T5" fmla="*/ 2147483646 h 952"/>
              <a:gd name="T6" fmla="*/ 2147483646 w 1678"/>
              <a:gd name="T7" fmla="*/ 2147483646 h 952"/>
              <a:gd name="T8" fmla="*/ 2147483646 w 1678"/>
              <a:gd name="T9" fmla="*/ 2147483646 h 952"/>
              <a:gd name="T10" fmla="*/ 2147483646 w 1678"/>
              <a:gd name="T11" fmla="*/ 2147483646 h 95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678" h="952">
                <a:moveTo>
                  <a:pt x="0" y="0"/>
                </a:moveTo>
                <a:cubicBezTo>
                  <a:pt x="109" y="185"/>
                  <a:pt x="219" y="370"/>
                  <a:pt x="363" y="408"/>
                </a:cubicBezTo>
                <a:cubicBezTo>
                  <a:pt x="507" y="446"/>
                  <a:pt x="734" y="211"/>
                  <a:pt x="862" y="226"/>
                </a:cubicBezTo>
                <a:cubicBezTo>
                  <a:pt x="990" y="241"/>
                  <a:pt x="1058" y="392"/>
                  <a:pt x="1134" y="498"/>
                </a:cubicBezTo>
                <a:cubicBezTo>
                  <a:pt x="1210" y="604"/>
                  <a:pt x="1225" y="785"/>
                  <a:pt x="1316" y="861"/>
                </a:cubicBezTo>
                <a:cubicBezTo>
                  <a:pt x="1407" y="937"/>
                  <a:pt x="1542" y="944"/>
                  <a:pt x="1678" y="952"/>
                </a:cubicBezTo>
              </a:path>
            </a:pathLst>
          </a:custGeom>
          <a:noFill/>
          <a:ln w="12600" cap="flat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4883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"/>
          <p:cNvSpPr>
            <a:spLocks noChangeArrowheads="1"/>
          </p:cNvSpPr>
          <p:nvPr/>
        </p:nvSpPr>
        <p:spPr bwMode="auto">
          <a:xfrm>
            <a:off x="1727201" y="74614"/>
            <a:ext cx="298132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Transition metal complexes</a:t>
            </a:r>
          </a:p>
        </p:txBody>
      </p:sp>
      <p:sp>
        <p:nvSpPr>
          <p:cNvPr id="66563" name="Rectangle 2"/>
          <p:cNvSpPr>
            <a:spLocks noChangeArrowheads="1"/>
          </p:cNvSpPr>
          <p:nvPr/>
        </p:nvSpPr>
        <p:spPr bwMode="auto">
          <a:xfrm>
            <a:off x="6172200" y="561975"/>
            <a:ext cx="394958" cy="510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800">
                <a:solidFill>
                  <a:srgbClr val="FFDE07"/>
                </a:solidFill>
                <a:latin typeface="Arial" panose="020B0604020202020204" pitchFamily="34" charset="0"/>
              </a:rPr>
              <a:t>e</a:t>
            </a:r>
            <a:r>
              <a:rPr lang="en-GB" altLang="tr-TR" sz="1800" baseline="-20000">
                <a:solidFill>
                  <a:srgbClr val="FFDE07"/>
                </a:solidFill>
                <a:latin typeface="Arial" panose="020B0604020202020204" pitchFamily="34" charset="0"/>
              </a:rPr>
              <a:t>g</a:t>
            </a:r>
          </a:p>
        </p:txBody>
      </p:sp>
      <p:grpSp>
        <p:nvGrpSpPr>
          <p:cNvPr id="66564" name="Group 3"/>
          <p:cNvGrpSpPr>
            <a:grpSpLocks/>
          </p:cNvGrpSpPr>
          <p:nvPr/>
        </p:nvGrpSpPr>
        <p:grpSpPr bwMode="auto">
          <a:xfrm>
            <a:off x="5395914" y="866775"/>
            <a:ext cx="782637" cy="0"/>
            <a:chOff x="2439" y="546"/>
            <a:chExt cx="493" cy="0"/>
          </a:xfrm>
        </p:grpSpPr>
        <p:sp>
          <p:nvSpPr>
            <p:cNvPr id="66605" name="Line 4"/>
            <p:cNvSpPr>
              <a:spLocks noChangeShapeType="1"/>
            </p:cNvSpPr>
            <p:nvPr/>
          </p:nvSpPr>
          <p:spPr bwMode="auto">
            <a:xfrm>
              <a:off x="2708" y="546"/>
              <a:ext cx="224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6606" name="Line 5"/>
            <p:cNvSpPr>
              <a:spLocks noChangeShapeType="1"/>
            </p:cNvSpPr>
            <p:nvPr/>
          </p:nvSpPr>
          <p:spPr bwMode="auto">
            <a:xfrm>
              <a:off x="2439" y="546"/>
              <a:ext cx="224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66565" name="Group 6"/>
          <p:cNvGrpSpPr>
            <a:grpSpLocks/>
          </p:cNvGrpSpPr>
          <p:nvPr/>
        </p:nvGrpSpPr>
        <p:grpSpPr bwMode="auto">
          <a:xfrm>
            <a:off x="5181601" y="1898650"/>
            <a:ext cx="1209675" cy="0"/>
            <a:chOff x="2304" y="1196"/>
            <a:chExt cx="762" cy="0"/>
          </a:xfrm>
        </p:grpSpPr>
        <p:sp>
          <p:nvSpPr>
            <p:cNvPr id="66602" name="Line 7"/>
            <p:cNvSpPr>
              <a:spLocks noChangeShapeType="1"/>
            </p:cNvSpPr>
            <p:nvPr/>
          </p:nvSpPr>
          <p:spPr bwMode="auto">
            <a:xfrm>
              <a:off x="2573" y="1196"/>
              <a:ext cx="223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6603" name="Line 8"/>
            <p:cNvSpPr>
              <a:spLocks noChangeShapeType="1"/>
            </p:cNvSpPr>
            <p:nvPr/>
          </p:nvSpPr>
          <p:spPr bwMode="auto">
            <a:xfrm>
              <a:off x="2304" y="1196"/>
              <a:ext cx="223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6604" name="Line 9"/>
            <p:cNvSpPr>
              <a:spLocks noChangeShapeType="1"/>
            </p:cNvSpPr>
            <p:nvPr/>
          </p:nvSpPr>
          <p:spPr bwMode="auto">
            <a:xfrm>
              <a:off x="2843" y="1196"/>
              <a:ext cx="223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66566" name="Rectangle 10"/>
          <p:cNvSpPr>
            <a:spLocks noChangeArrowheads="1"/>
          </p:cNvSpPr>
          <p:nvPr/>
        </p:nvSpPr>
        <p:spPr bwMode="auto">
          <a:xfrm>
            <a:off x="6489700" y="1676400"/>
            <a:ext cx="415796" cy="510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800">
                <a:solidFill>
                  <a:srgbClr val="FFDE07"/>
                </a:solidFill>
                <a:latin typeface="Arial" panose="020B0604020202020204" pitchFamily="34" charset="0"/>
              </a:rPr>
              <a:t>t</a:t>
            </a:r>
            <a:r>
              <a:rPr lang="en-GB" altLang="tr-TR" sz="1800" baseline="-20000">
                <a:solidFill>
                  <a:srgbClr val="FFDE07"/>
                </a:solidFill>
                <a:latin typeface="Arial" panose="020B0604020202020204" pitchFamily="34" charset="0"/>
              </a:rPr>
              <a:t>2g</a:t>
            </a:r>
          </a:p>
        </p:txBody>
      </p:sp>
      <p:sp>
        <p:nvSpPr>
          <p:cNvPr id="66567" name="Rectangle 11"/>
          <p:cNvSpPr>
            <a:spLocks noChangeArrowheads="1"/>
          </p:cNvSpPr>
          <p:nvPr/>
        </p:nvSpPr>
        <p:spPr bwMode="auto">
          <a:xfrm>
            <a:off x="2571751" y="685800"/>
            <a:ext cx="1338549" cy="510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[Ti(OH</a:t>
            </a:r>
            <a:r>
              <a:rPr lang="en-GB" altLang="tr-TR" sz="1800" baseline="-2500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)</a:t>
            </a:r>
            <a:r>
              <a:rPr lang="en-GB" altLang="tr-TR" sz="1800" baseline="-25000">
                <a:solidFill>
                  <a:srgbClr val="FFFFFF"/>
                </a:solidFill>
                <a:latin typeface="Arial" panose="020B0604020202020204" pitchFamily="34" charset="0"/>
              </a:rPr>
              <a:t>6</a:t>
            </a: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]</a:t>
            </a:r>
            <a:r>
              <a:rPr lang="en-GB" altLang="tr-TR" sz="1800" baseline="30000">
                <a:solidFill>
                  <a:srgbClr val="FFFFFF"/>
                </a:solidFill>
                <a:latin typeface="Arial" panose="020B0604020202020204" pitchFamily="34" charset="0"/>
              </a:rPr>
              <a:t>3+</a:t>
            </a:r>
          </a:p>
        </p:txBody>
      </p:sp>
      <p:sp>
        <p:nvSpPr>
          <p:cNvPr id="66568" name="Line 12"/>
          <p:cNvSpPr>
            <a:spLocks noChangeShapeType="1"/>
          </p:cNvSpPr>
          <p:nvPr/>
        </p:nvSpPr>
        <p:spPr bwMode="auto">
          <a:xfrm flipV="1">
            <a:off x="5281614" y="1704976"/>
            <a:ext cx="1587" cy="384175"/>
          </a:xfrm>
          <a:prstGeom prst="line">
            <a:avLst/>
          </a:prstGeom>
          <a:noFill/>
          <a:ln w="28440" cap="sq">
            <a:solidFill>
              <a:srgbClr val="FFFF00"/>
            </a:solidFill>
            <a:miter lim="800000"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6569" name="Line 13"/>
          <p:cNvSpPr>
            <a:spLocks noChangeShapeType="1"/>
          </p:cNvSpPr>
          <p:nvPr/>
        </p:nvSpPr>
        <p:spPr bwMode="auto">
          <a:xfrm flipH="1">
            <a:off x="4722814" y="4267200"/>
            <a:ext cx="384175" cy="304800"/>
          </a:xfrm>
          <a:prstGeom prst="line">
            <a:avLst/>
          </a:prstGeom>
          <a:noFill/>
          <a:ln w="9360" cap="sq">
            <a:solidFill>
              <a:srgbClr val="FFFF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6570" name="Line 14"/>
          <p:cNvSpPr>
            <a:spLocks noChangeShapeType="1"/>
          </p:cNvSpPr>
          <p:nvPr/>
        </p:nvSpPr>
        <p:spPr bwMode="auto">
          <a:xfrm flipH="1">
            <a:off x="5027614" y="4648200"/>
            <a:ext cx="384175" cy="304800"/>
          </a:xfrm>
          <a:prstGeom prst="line">
            <a:avLst/>
          </a:prstGeom>
          <a:noFill/>
          <a:ln w="9360" cap="sq">
            <a:solidFill>
              <a:srgbClr val="FFFF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6571" name="Line 15"/>
          <p:cNvSpPr>
            <a:spLocks noChangeShapeType="1"/>
          </p:cNvSpPr>
          <p:nvPr/>
        </p:nvSpPr>
        <p:spPr bwMode="auto">
          <a:xfrm flipH="1">
            <a:off x="5332414" y="5105400"/>
            <a:ext cx="384175" cy="304800"/>
          </a:xfrm>
          <a:prstGeom prst="line">
            <a:avLst/>
          </a:prstGeom>
          <a:noFill/>
          <a:ln w="9360" cap="sq">
            <a:solidFill>
              <a:srgbClr val="FFFF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6572" name="Line 16"/>
          <p:cNvSpPr>
            <a:spLocks noChangeShapeType="1"/>
          </p:cNvSpPr>
          <p:nvPr/>
        </p:nvSpPr>
        <p:spPr bwMode="auto">
          <a:xfrm flipH="1">
            <a:off x="3808414" y="4953000"/>
            <a:ext cx="384175" cy="304800"/>
          </a:xfrm>
          <a:prstGeom prst="line">
            <a:avLst/>
          </a:prstGeom>
          <a:noFill/>
          <a:ln w="9360" cap="sq">
            <a:solidFill>
              <a:srgbClr val="FFFF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6573" name="Line 17"/>
          <p:cNvSpPr>
            <a:spLocks noChangeShapeType="1"/>
          </p:cNvSpPr>
          <p:nvPr/>
        </p:nvSpPr>
        <p:spPr bwMode="auto">
          <a:xfrm flipH="1">
            <a:off x="4418014" y="5867400"/>
            <a:ext cx="384175" cy="304800"/>
          </a:xfrm>
          <a:prstGeom prst="line">
            <a:avLst/>
          </a:prstGeom>
          <a:noFill/>
          <a:ln w="9360" cap="sq">
            <a:solidFill>
              <a:srgbClr val="FFFF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6574" name="Rectangle 18"/>
          <p:cNvSpPr>
            <a:spLocks noChangeArrowheads="1"/>
          </p:cNvSpPr>
          <p:nvPr/>
        </p:nvSpPr>
        <p:spPr bwMode="auto">
          <a:xfrm>
            <a:off x="5365750" y="4246564"/>
            <a:ext cx="127635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algn="ctr"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tr-TR" altLang="tr-TR" sz="1600">
                <a:solidFill>
                  <a:srgbClr val="FFFFFF"/>
                </a:solidFill>
                <a:latin typeface="Arial" panose="020B0604020202020204" pitchFamily="34" charset="0"/>
              </a:rPr>
              <a:t>White light</a:t>
            </a:r>
          </a:p>
          <a:p>
            <a:pPr algn="ctr"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400-800 nm</a:t>
            </a:r>
          </a:p>
        </p:txBody>
      </p:sp>
      <p:sp>
        <p:nvSpPr>
          <p:cNvPr id="66575" name="Rectangle 19"/>
          <p:cNvSpPr>
            <a:spLocks noChangeArrowheads="1"/>
          </p:cNvSpPr>
          <p:nvPr/>
        </p:nvSpPr>
        <p:spPr bwMode="auto">
          <a:xfrm>
            <a:off x="1295400" y="5334000"/>
            <a:ext cx="3043238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algn="r" defTabSz="44926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tr-TR" altLang="tr-TR" sz="1600">
                <a:solidFill>
                  <a:srgbClr val="FFFFFF"/>
                </a:solidFill>
                <a:latin typeface="Arial" panose="020B0604020202020204" pitchFamily="34" charset="0"/>
              </a:rPr>
              <a:t>Blue</a:t>
            </a: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: 400-490 nm           </a:t>
            </a:r>
          </a:p>
          <a:p>
            <a:pPr algn="r" defTabSz="44926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       </a:t>
            </a:r>
          </a:p>
          <a:p>
            <a:pPr algn="r" defTabSz="44926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tr-TR" altLang="tr-TR" sz="1600">
                <a:solidFill>
                  <a:srgbClr val="FFFFFF"/>
                </a:solidFill>
                <a:latin typeface="Arial" panose="020B0604020202020204" pitchFamily="34" charset="0"/>
              </a:rPr>
              <a:t>Yellow-green</a:t>
            </a: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: 490-580 nm     </a:t>
            </a:r>
          </a:p>
          <a:p>
            <a:pPr algn="r" defTabSz="44926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  </a:t>
            </a:r>
          </a:p>
          <a:p>
            <a:pPr algn="r" defTabSz="44926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tr-TR" altLang="tr-TR" sz="1600">
                <a:solidFill>
                  <a:srgbClr val="FFFFFF"/>
                </a:solidFill>
                <a:latin typeface="Arial" panose="020B0604020202020204" pitchFamily="34" charset="0"/>
              </a:rPr>
              <a:t>Red</a:t>
            </a: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: 580-800 nm</a:t>
            </a:r>
          </a:p>
        </p:txBody>
      </p:sp>
      <p:sp>
        <p:nvSpPr>
          <p:cNvPr id="66576" name="Line 20"/>
          <p:cNvSpPr>
            <a:spLocks noChangeShapeType="1"/>
          </p:cNvSpPr>
          <p:nvPr/>
        </p:nvSpPr>
        <p:spPr bwMode="auto">
          <a:xfrm flipH="1">
            <a:off x="7008814" y="1450975"/>
            <a:ext cx="917575" cy="1588"/>
          </a:xfrm>
          <a:prstGeom prst="line">
            <a:avLst/>
          </a:prstGeom>
          <a:noFill/>
          <a:ln w="19080" cap="sq">
            <a:solidFill>
              <a:srgbClr val="FFFFFF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6577" name="Text Box 21"/>
          <p:cNvSpPr txBox="1">
            <a:spLocks noChangeArrowheads="1"/>
          </p:cNvSpPr>
          <p:nvPr/>
        </p:nvSpPr>
        <p:spPr bwMode="auto">
          <a:xfrm>
            <a:off x="6934200" y="990601"/>
            <a:ext cx="1066800" cy="39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algn="ctr" defTabSz="449263" eaLnBrk="0" fontAlgn="base" hangingPunct="0">
              <a:spcBef>
                <a:spcPts val="1250"/>
              </a:spcBef>
              <a:spcAft>
                <a:spcPct val="0"/>
              </a:spcAft>
              <a:buClrTx/>
            </a:pPr>
            <a:r>
              <a:rPr lang="en-GB" altLang="tr-TR" sz="2000" i="1">
                <a:solidFill>
                  <a:srgbClr val="FFFFFF"/>
                </a:solidFill>
                <a:latin typeface="Arial" panose="020B0604020202020204" pitchFamily="34" charset="0"/>
              </a:rPr>
              <a:t>h</a:t>
            </a:r>
            <a:r>
              <a:rPr lang="en-GB" altLang="tr-TR" sz="2000" i="1">
                <a:solidFill>
                  <a:srgbClr val="FFFFFF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</a:t>
            </a:r>
          </a:p>
        </p:txBody>
      </p:sp>
      <p:sp>
        <p:nvSpPr>
          <p:cNvPr id="66578" name="Rectangle 22"/>
          <p:cNvSpPr>
            <a:spLocks noChangeArrowheads="1"/>
          </p:cNvSpPr>
          <p:nvPr/>
        </p:nvSpPr>
        <p:spPr bwMode="auto">
          <a:xfrm>
            <a:off x="9296400" y="590550"/>
            <a:ext cx="394958" cy="510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800">
                <a:solidFill>
                  <a:srgbClr val="FFDE07"/>
                </a:solidFill>
                <a:latin typeface="Arial" panose="020B0604020202020204" pitchFamily="34" charset="0"/>
              </a:rPr>
              <a:t>e</a:t>
            </a:r>
            <a:r>
              <a:rPr lang="en-GB" altLang="tr-TR" sz="1800" baseline="-20000">
                <a:solidFill>
                  <a:srgbClr val="FFDE07"/>
                </a:solidFill>
                <a:latin typeface="Arial" panose="020B0604020202020204" pitchFamily="34" charset="0"/>
              </a:rPr>
              <a:t>g</a:t>
            </a:r>
          </a:p>
        </p:txBody>
      </p:sp>
      <p:grpSp>
        <p:nvGrpSpPr>
          <p:cNvPr id="66579" name="Group 23"/>
          <p:cNvGrpSpPr>
            <a:grpSpLocks/>
          </p:cNvGrpSpPr>
          <p:nvPr/>
        </p:nvGrpSpPr>
        <p:grpSpPr bwMode="auto">
          <a:xfrm>
            <a:off x="8520114" y="895350"/>
            <a:ext cx="782637" cy="0"/>
            <a:chOff x="4407" y="564"/>
            <a:chExt cx="493" cy="0"/>
          </a:xfrm>
        </p:grpSpPr>
        <p:sp>
          <p:nvSpPr>
            <p:cNvPr id="66600" name="Line 24"/>
            <p:cNvSpPr>
              <a:spLocks noChangeShapeType="1"/>
            </p:cNvSpPr>
            <p:nvPr/>
          </p:nvSpPr>
          <p:spPr bwMode="auto">
            <a:xfrm>
              <a:off x="4676" y="564"/>
              <a:ext cx="223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6601" name="Line 25"/>
            <p:cNvSpPr>
              <a:spLocks noChangeShapeType="1"/>
            </p:cNvSpPr>
            <p:nvPr/>
          </p:nvSpPr>
          <p:spPr bwMode="auto">
            <a:xfrm>
              <a:off x="4407" y="564"/>
              <a:ext cx="223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66580" name="Group 26"/>
          <p:cNvGrpSpPr>
            <a:grpSpLocks/>
          </p:cNvGrpSpPr>
          <p:nvPr/>
        </p:nvGrpSpPr>
        <p:grpSpPr bwMode="auto">
          <a:xfrm>
            <a:off x="8305801" y="1927225"/>
            <a:ext cx="1209675" cy="0"/>
            <a:chOff x="4272" y="1214"/>
            <a:chExt cx="762" cy="0"/>
          </a:xfrm>
        </p:grpSpPr>
        <p:sp>
          <p:nvSpPr>
            <p:cNvPr id="66597" name="Line 27"/>
            <p:cNvSpPr>
              <a:spLocks noChangeShapeType="1"/>
            </p:cNvSpPr>
            <p:nvPr/>
          </p:nvSpPr>
          <p:spPr bwMode="auto">
            <a:xfrm>
              <a:off x="4541" y="1214"/>
              <a:ext cx="223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6598" name="Line 28"/>
            <p:cNvSpPr>
              <a:spLocks noChangeShapeType="1"/>
            </p:cNvSpPr>
            <p:nvPr/>
          </p:nvSpPr>
          <p:spPr bwMode="auto">
            <a:xfrm>
              <a:off x="4272" y="1214"/>
              <a:ext cx="223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6599" name="Line 29"/>
            <p:cNvSpPr>
              <a:spLocks noChangeShapeType="1"/>
            </p:cNvSpPr>
            <p:nvPr/>
          </p:nvSpPr>
          <p:spPr bwMode="auto">
            <a:xfrm>
              <a:off x="4811" y="1214"/>
              <a:ext cx="223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66581" name="Rectangle 30"/>
          <p:cNvSpPr>
            <a:spLocks noChangeArrowheads="1"/>
          </p:cNvSpPr>
          <p:nvPr/>
        </p:nvSpPr>
        <p:spPr bwMode="auto">
          <a:xfrm>
            <a:off x="9613900" y="1704975"/>
            <a:ext cx="415796" cy="510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800">
                <a:solidFill>
                  <a:srgbClr val="FFDE07"/>
                </a:solidFill>
                <a:latin typeface="Arial" panose="020B0604020202020204" pitchFamily="34" charset="0"/>
              </a:rPr>
              <a:t>t</a:t>
            </a:r>
            <a:r>
              <a:rPr lang="en-GB" altLang="tr-TR" sz="1800" baseline="-20000">
                <a:solidFill>
                  <a:srgbClr val="FFDE07"/>
                </a:solidFill>
                <a:latin typeface="Arial" panose="020B0604020202020204" pitchFamily="34" charset="0"/>
              </a:rPr>
              <a:t>2g</a:t>
            </a:r>
          </a:p>
        </p:txBody>
      </p:sp>
      <p:sp>
        <p:nvSpPr>
          <p:cNvPr id="66582" name="Line 31"/>
          <p:cNvSpPr>
            <a:spLocks noChangeShapeType="1"/>
          </p:cNvSpPr>
          <p:nvPr/>
        </p:nvSpPr>
        <p:spPr bwMode="auto">
          <a:xfrm flipV="1">
            <a:off x="8686800" y="706439"/>
            <a:ext cx="1588" cy="384175"/>
          </a:xfrm>
          <a:prstGeom prst="line">
            <a:avLst/>
          </a:prstGeom>
          <a:noFill/>
          <a:ln w="28440" cap="sq">
            <a:solidFill>
              <a:srgbClr val="FFFF00"/>
            </a:solidFill>
            <a:miter lim="800000"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6583" name="Line 32"/>
          <p:cNvSpPr>
            <a:spLocks noChangeShapeType="1"/>
          </p:cNvSpPr>
          <p:nvPr/>
        </p:nvSpPr>
        <p:spPr bwMode="auto">
          <a:xfrm>
            <a:off x="9601200" y="1095375"/>
            <a:ext cx="1588" cy="762000"/>
          </a:xfrm>
          <a:prstGeom prst="line">
            <a:avLst/>
          </a:prstGeom>
          <a:noFill/>
          <a:ln w="19080" cap="sq">
            <a:solidFill>
              <a:srgbClr val="34FD0C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6584" name="Rectangle 33"/>
          <p:cNvSpPr>
            <a:spLocks noChangeArrowheads="1"/>
          </p:cNvSpPr>
          <p:nvPr/>
        </p:nvSpPr>
        <p:spPr bwMode="auto">
          <a:xfrm>
            <a:off x="9685338" y="1292226"/>
            <a:ext cx="382134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600">
                <a:solidFill>
                  <a:srgbClr val="34FD0C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</a:t>
            </a:r>
            <a:r>
              <a:rPr lang="en-GB" altLang="tr-TR" sz="1600" baseline="-20000">
                <a:solidFill>
                  <a:srgbClr val="34FD0C"/>
                </a:solidFill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66585" name="Rectangle 34"/>
          <p:cNvSpPr>
            <a:spLocks noChangeArrowheads="1"/>
          </p:cNvSpPr>
          <p:nvPr/>
        </p:nvSpPr>
        <p:spPr bwMode="auto">
          <a:xfrm>
            <a:off x="4800600" y="304800"/>
            <a:ext cx="5638800" cy="2286000"/>
          </a:xfrm>
          <a:prstGeom prst="rect">
            <a:avLst/>
          </a:prstGeom>
          <a:noFill/>
          <a:ln w="12600" cap="sq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6586" name="Rectangle 35"/>
          <p:cNvSpPr>
            <a:spLocks noChangeArrowheads="1"/>
          </p:cNvSpPr>
          <p:nvPr/>
        </p:nvSpPr>
        <p:spPr bwMode="auto">
          <a:xfrm>
            <a:off x="5564189" y="2667000"/>
            <a:ext cx="3938587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Absorption spectrum</a:t>
            </a: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:  </a:t>
            </a:r>
            <a:r>
              <a:rPr lang="en-GB" altLang="tr-TR" sz="1800">
                <a:solidFill>
                  <a:srgbClr val="FFFFFF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</a:t>
            </a:r>
            <a:r>
              <a:rPr lang="en-GB" altLang="tr-TR" sz="1800" baseline="-25000">
                <a:solidFill>
                  <a:srgbClr val="FFFFFF"/>
                </a:solidFill>
                <a:latin typeface="Arial" panose="020B0604020202020204" pitchFamily="34" charset="0"/>
              </a:rPr>
              <a:t>max</a:t>
            </a: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= 510 nm</a:t>
            </a:r>
          </a:p>
        </p:txBody>
      </p:sp>
      <p:grpSp>
        <p:nvGrpSpPr>
          <p:cNvPr id="66587" name="Group 36"/>
          <p:cNvGrpSpPr>
            <a:grpSpLocks/>
          </p:cNvGrpSpPr>
          <p:nvPr/>
        </p:nvGrpSpPr>
        <p:grpSpPr bwMode="auto">
          <a:xfrm>
            <a:off x="4110038" y="4419601"/>
            <a:ext cx="1370012" cy="1539875"/>
            <a:chOff x="1629" y="2784"/>
            <a:chExt cx="863" cy="970"/>
          </a:xfrm>
        </p:grpSpPr>
        <p:sp>
          <p:nvSpPr>
            <p:cNvPr id="66592" name="AutoShape 37"/>
            <p:cNvSpPr>
              <a:spLocks noChangeArrowheads="1"/>
            </p:cNvSpPr>
            <p:nvPr/>
          </p:nvSpPr>
          <p:spPr bwMode="auto">
            <a:xfrm rot="3000000">
              <a:off x="1646" y="3112"/>
              <a:ext cx="767" cy="236"/>
            </a:xfrm>
            <a:prstGeom prst="parallelogram">
              <a:avLst>
                <a:gd name="adj" fmla="val 65181"/>
              </a:avLst>
            </a:prstGeom>
            <a:solidFill>
              <a:srgbClr val="BB56C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alt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6593" name="Oval 38"/>
            <p:cNvSpPr>
              <a:spLocks noChangeArrowheads="1"/>
            </p:cNvSpPr>
            <p:nvPr/>
          </p:nvSpPr>
          <p:spPr bwMode="auto">
            <a:xfrm rot="-2340000">
              <a:off x="2106" y="3240"/>
              <a:ext cx="260" cy="478"/>
            </a:xfrm>
            <a:prstGeom prst="ellipse">
              <a:avLst/>
            </a:prstGeom>
            <a:solidFill>
              <a:srgbClr val="BB56C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alt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6594" name="Freeform 39"/>
            <p:cNvSpPr>
              <a:spLocks noChangeArrowheads="1"/>
            </p:cNvSpPr>
            <p:nvPr/>
          </p:nvSpPr>
          <p:spPr bwMode="auto">
            <a:xfrm rot="3120000" flipV="1">
              <a:off x="2174" y="3444"/>
              <a:ext cx="268" cy="254"/>
            </a:xfrm>
            <a:custGeom>
              <a:avLst/>
              <a:gdLst>
                <a:gd name="T0" fmla="*/ 0 w 30050"/>
                <a:gd name="T1" fmla="*/ 0 h 43200"/>
                <a:gd name="T2" fmla="*/ 0 w 30050"/>
                <a:gd name="T3" fmla="*/ 0 h 43200"/>
                <a:gd name="T4" fmla="*/ 0 w 30050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050" h="43200" fill="none" extrusionOk="0">
                  <a:moveTo>
                    <a:pt x="-1" y="1721"/>
                  </a:moveTo>
                  <a:cubicBezTo>
                    <a:pt x="2672" y="585"/>
                    <a:pt x="5546" y="0"/>
                    <a:pt x="8450" y="0"/>
                  </a:cubicBezTo>
                  <a:cubicBezTo>
                    <a:pt x="20379" y="0"/>
                    <a:pt x="30050" y="9670"/>
                    <a:pt x="30050" y="21600"/>
                  </a:cubicBezTo>
                  <a:cubicBezTo>
                    <a:pt x="30050" y="33529"/>
                    <a:pt x="20379" y="43200"/>
                    <a:pt x="8450" y="43200"/>
                  </a:cubicBezTo>
                  <a:cubicBezTo>
                    <a:pt x="7641" y="43199"/>
                    <a:pt x="6834" y="43154"/>
                    <a:pt x="6030" y="43064"/>
                  </a:cubicBezTo>
                </a:path>
                <a:path w="30050" h="43200" stroke="0" extrusionOk="0">
                  <a:moveTo>
                    <a:pt x="-1" y="1721"/>
                  </a:moveTo>
                  <a:cubicBezTo>
                    <a:pt x="2672" y="585"/>
                    <a:pt x="5546" y="0"/>
                    <a:pt x="8450" y="0"/>
                  </a:cubicBezTo>
                  <a:cubicBezTo>
                    <a:pt x="20379" y="0"/>
                    <a:pt x="30050" y="9670"/>
                    <a:pt x="30050" y="21600"/>
                  </a:cubicBezTo>
                  <a:cubicBezTo>
                    <a:pt x="30050" y="33529"/>
                    <a:pt x="20379" y="43200"/>
                    <a:pt x="8450" y="43200"/>
                  </a:cubicBezTo>
                  <a:cubicBezTo>
                    <a:pt x="7641" y="43199"/>
                    <a:pt x="6834" y="43154"/>
                    <a:pt x="6030" y="43064"/>
                  </a:cubicBezTo>
                  <a:lnTo>
                    <a:pt x="8450" y="21600"/>
                  </a:lnTo>
                  <a:lnTo>
                    <a:pt x="-1" y="1721"/>
                  </a:lnTo>
                  <a:close/>
                </a:path>
              </a:pathLst>
            </a:custGeom>
            <a:noFill/>
            <a:ln w="28440" cap="sq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6595" name="Line 40"/>
            <p:cNvSpPr>
              <a:spLocks noChangeShapeType="1"/>
            </p:cNvSpPr>
            <p:nvPr/>
          </p:nvSpPr>
          <p:spPr bwMode="auto">
            <a:xfrm>
              <a:off x="1629" y="2934"/>
              <a:ext cx="496" cy="601"/>
            </a:xfrm>
            <a:prstGeom prst="line">
              <a:avLst/>
            </a:prstGeom>
            <a:noFill/>
            <a:ln w="2844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6596" name="Line 41"/>
            <p:cNvSpPr>
              <a:spLocks noChangeShapeType="1"/>
            </p:cNvSpPr>
            <p:nvPr/>
          </p:nvSpPr>
          <p:spPr bwMode="auto">
            <a:xfrm>
              <a:off x="1828" y="2784"/>
              <a:ext cx="552" cy="679"/>
            </a:xfrm>
            <a:prstGeom prst="line">
              <a:avLst/>
            </a:prstGeom>
            <a:noFill/>
            <a:ln w="2844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66588" name="Picture 4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114801"/>
            <a:ext cx="3429000" cy="232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6589" name="Line 43"/>
          <p:cNvSpPr>
            <a:spLocks noChangeShapeType="1"/>
          </p:cNvSpPr>
          <p:nvPr/>
        </p:nvSpPr>
        <p:spPr bwMode="auto">
          <a:xfrm>
            <a:off x="7848600" y="4343400"/>
            <a:ext cx="1371600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6590" name="Rectangle 44"/>
          <p:cNvSpPr>
            <a:spLocks noChangeArrowheads="1"/>
          </p:cNvSpPr>
          <p:nvPr/>
        </p:nvSpPr>
        <p:spPr bwMode="auto">
          <a:xfrm>
            <a:off x="7972426" y="4064000"/>
            <a:ext cx="1135545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400">
                <a:latin typeface="Arial" panose="020B0604020202020204" pitchFamily="34" charset="0"/>
              </a:rPr>
              <a:t>490-580 nm</a:t>
            </a:r>
          </a:p>
        </p:txBody>
      </p:sp>
      <p:pic>
        <p:nvPicPr>
          <p:cNvPr id="66591" name="Picture 4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1" y="685800"/>
            <a:ext cx="614363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9447152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1"/>
          <p:cNvSpPr txBox="1">
            <a:spLocks noChangeArrowheads="1"/>
          </p:cNvSpPr>
          <p:nvPr/>
        </p:nvSpPr>
        <p:spPr bwMode="auto">
          <a:xfrm>
            <a:off x="1992313" y="404813"/>
            <a:ext cx="83439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algn="ctr" defTabSz="449263" eaLnBrk="0" fontAlgn="base" hangingPunct="0">
              <a:spcBef>
                <a:spcPct val="0"/>
              </a:spcBef>
              <a:spcAft>
                <a:spcPts val="200"/>
              </a:spcAft>
              <a:buClrTx/>
            </a:pP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Copper(</a:t>
            </a:r>
            <a:r>
              <a:rPr lang="en-GB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II)s</a:t>
            </a:r>
            <a:r>
              <a:rPr lang="tr-TR" altLang="tr-TR" sz="1800" b="1">
                <a:solidFill>
                  <a:srgbClr val="FFFFFF"/>
                </a:solidFill>
                <a:latin typeface="Arial" panose="020B0604020202020204" pitchFamily="34" charset="0"/>
              </a:rPr>
              <a:t>ulfate solution</a:t>
            </a:r>
          </a:p>
        </p:txBody>
      </p:sp>
      <p:pic>
        <p:nvPicPr>
          <p:cNvPr id="686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551" y="1125538"/>
            <a:ext cx="7339013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8612" name="Text Box 3"/>
          <p:cNvSpPr txBox="1">
            <a:spLocks noChangeArrowheads="1"/>
          </p:cNvSpPr>
          <p:nvPr/>
        </p:nvSpPr>
        <p:spPr bwMode="auto">
          <a:xfrm>
            <a:off x="2279650" y="2852738"/>
            <a:ext cx="13716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algn="ctr" defTabSz="449263" eaLnBrk="0" fontAlgn="base" hangingPunct="0">
              <a:spcBef>
                <a:spcPct val="0"/>
              </a:spcBef>
              <a:spcAft>
                <a:spcPts val="200"/>
              </a:spcAft>
              <a:buClrTx/>
            </a:pP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White light</a:t>
            </a:r>
          </a:p>
        </p:txBody>
      </p:sp>
      <p:pic>
        <p:nvPicPr>
          <p:cNvPr id="6861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3571875"/>
            <a:ext cx="3455988" cy="295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8614" name="Metin kutusu 1"/>
          <p:cNvSpPr txBox="1">
            <a:spLocks noChangeArrowheads="1"/>
          </p:cNvSpPr>
          <p:nvPr/>
        </p:nvSpPr>
        <p:spPr bwMode="auto">
          <a:xfrm>
            <a:off x="6024563" y="2997200"/>
            <a:ext cx="4464050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If the solution absorbs </a:t>
            </a:r>
            <a:r>
              <a:rPr lang="tr-TR" altLang="tr-TR">
                <a:solidFill>
                  <a:srgbClr val="FFFFFF"/>
                </a:solidFill>
                <a:latin typeface="Arial" panose="020B0604020202020204" pitchFamily="34" charset="0"/>
              </a:rPr>
              <a:t>red or orangecolored </a:t>
            </a: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 light, you can see the color </a:t>
            </a:r>
            <a:r>
              <a:rPr lang="tr-TR" altLang="tr-TR">
                <a:solidFill>
                  <a:srgbClr val="FFFFFF"/>
                </a:solidFill>
                <a:latin typeface="Arial" panose="020B0604020202020204" pitchFamily="34" charset="0"/>
              </a:rPr>
              <a:t>frpm blue to green</a:t>
            </a: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, we can call them opposite</a:t>
            </a:r>
            <a:r>
              <a:rPr lang="tr-TR" altLang="tr-TR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 colors. </a:t>
            </a:r>
            <a:r>
              <a:rPr lang="tr-TR" altLang="tr-TR">
                <a:solidFill>
                  <a:srgbClr val="FFFFFF"/>
                </a:solidFill>
                <a:latin typeface="Arial" panose="020B0604020202020204" pitchFamily="34" charset="0"/>
              </a:rPr>
              <a:t>(</a:t>
            </a: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complementary colors</a:t>
            </a:r>
            <a:r>
              <a:rPr lang="tr-TR" altLang="tr-TR">
                <a:solidFill>
                  <a:srgbClr val="FFFFFF"/>
                </a:solidFill>
                <a:latin typeface="Arial" panose="020B0604020202020204" pitchFamily="34" charset="0"/>
              </a:rPr>
              <a:t>)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If the solution absorbs </a:t>
            </a:r>
            <a:r>
              <a:rPr lang="tr-TR" altLang="tr-TR">
                <a:solidFill>
                  <a:srgbClr val="FFFFFF"/>
                </a:solidFill>
                <a:latin typeface="Arial" panose="020B0604020202020204" pitchFamily="34" charset="0"/>
              </a:rPr>
              <a:t>purple </a:t>
            </a: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 or </a:t>
            </a:r>
            <a:r>
              <a:rPr lang="tr-TR" altLang="tr-TR">
                <a:solidFill>
                  <a:srgbClr val="FFFFFF"/>
                </a:solidFill>
                <a:latin typeface="Arial" panose="020B0604020202020204" pitchFamily="34" charset="0"/>
              </a:rPr>
              <a:t>blue</a:t>
            </a: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 light, you can see the color frpm </a:t>
            </a:r>
            <a:r>
              <a:rPr lang="tr-TR" altLang="tr-TR">
                <a:solidFill>
                  <a:srgbClr val="FFFFFF"/>
                </a:solidFill>
                <a:latin typeface="Arial" panose="020B0604020202020204" pitchFamily="34" charset="0"/>
              </a:rPr>
              <a:t>yellow</a:t>
            </a: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 to </a:t>
            </a:r>
            <a:r>
              <a:rPr lang="tr-TR" altLang="tr-TR">
                <a:solidFill>
                  <a:srgbClr val="FFFFFF"/>
                </a:solidFill>
                <a:latin typeface="Arial" panose="020B0604020202020204" pitchFamily="34" charset="0"/>
              </a:rPr>
              <a:t>orange</a:t>
            </a:r>
            <a:r>
              <a:rPr lang="en-US" altLang="tr-TR">
                <a:solidFill>
                  <a:srgbClr val="FFFFFF"/>
                </a:solidFill>
                <a:latin typeface="Arial" panose="020B0604020202020204" pitchFamily="34" charset="0"/>
              </a:rPr>
              <a:t>, </a:t>
            </a:r>
            <a:r>
              <a:rPr lang="tr-TR" altLang="tr-TR">
                <a:solidFill>
                  <a:srgbClr val="FFFFFF"/>
                </a:solidFill>
                <a:latin typeface="Arial" panose="020B0604020202020204" pitchFamily="34" charset="0"/>
              </a:rPr>
              <a:t>this is again complementary colors</a:t>
            </a:r>
          </a:p>
        </p:txBody>
      </p:sp>
      <p:cxnSp>
        <p:nvCxnSpPr>
          <p:cNvPr id="68615" name="Düz Ok Bağlayıcısı 3"/>
          <p:cNvCxnSpPr>
            <a:cxnSpLocks noChangeShapeType="1"/>
          </p:cNvCxnSpPr>
          <p:nvPr/>
        </p:nvCxnSpPr>
        <p:spPr bwMode="auto">
          <a:xfrm>
            <a:off x="3402013" y="4618039"/>
            <a:ext cx="792162" cy="50323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616" name="Düz Ok Bağlayıcısı 5"/>
          <p:cNvCxnSpPr>
            <a:cxnSpLocks noChangeShapeType="1"/>
          </p:cNvCxnSpPr>
          <p:nvPr/>
        </p:nvCxnSpPr>
        <p:spPr bwMode="auto">
          <a:xfrm>
            <a:off x="3152775" y="4948238"/>
            <a:ext cx="935038" cy="57626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5284060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3220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45787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91082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82486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8524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9" y="188913"/>
            <a:ext cx="8675687" cy="6399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4035" name="Text Box 5"/>
          <p:cNvSpPr txBox="1">
            <a:spLocks noChangeArrowheads="1"/>
          </p:cNvSpPr>
          <p:nvPr/>
        </p:nvSpPr>
        <p:spPr bwMode="auto">
          <a:xfrm>
            <a:off x="1703388" y="188913"/>
            <a:ext cx="8640762" cy="39846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tr-TR" altLang="tr-TR" sz="1000">
                <a:solidFill>
                  <a:srgbClr val="FFFFFF"/>
                </a:solidFill>
                <a:latin typeface="Arial" panose="020B0604020202020204" pitchFamily="34" charset="0"/>
              </a:rPr>
              <a:t>E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0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44036" name="Text Box 7"/>
          <p:cNvSpPr txBox="1">
            <a:spLocks noChangeArrowheads="1"/>
          </p:cNvSpPr>
          <p:nvPr/>
        </p:nvSpPr>
        <p:spPr bwMode="auto">
          <a:xfrm>
            <a:off x="5880100" y="908051"/>
            <a:ext cx="1081088" cy="558006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9387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64905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31236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8665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 noChangeArrowheads="1"/>
          </p:cNvSpPr>
          <p:nvPr/>
        </p:nvSpPr>
        <p:spPr bwMode="auto">
          <a:xfrm>
            <a:off x="1706563" y="76201"/>
            <a:ext cx="30226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what is the CFSE </a:t>
            </a:r>
            <a:r>
              <a:rPr lang="tr-TR" altLang="tr-TR" sz="1600">
                <a:solidFill>
                  <a:srgbClr val="FFFFFF"/>
                </a:solidFill>
                <a:latin typeface="Arial" panose="020B0604020202020204" pitchFamily="34" charset="0"/>
              </a:rPr>
              <a:t>in </a:t>
            </a:r>
            <a:r>
              <a:rPr lang="en-GB" altLang="tr-TR" sz="1600">
                <a:solidFill>
                  <a:srgbClr val="6BFE4E"/>
                </a:solidFill>
                <a:latin typeface="Arial" panose="020B0604020202020204" pitchFamily="34" charset="0"/>
              </a:rPr>
              <a:t>[Fe(CN)</a:t>
            </a:r>
            <a:r>
              <a:rPr lang="en-GB" altLang="tr-TR" sz="1600" baseline="-25000">
                <a:solidFill>
                  <a:srgbClr val="6BFE4E"/>
                </a:solidFill>
                <a:latin typeface="Arial" panose="020B0604020202020204" pitchFamily="34" charset="0"/>
              </a:rPr>
              <a:t>6</a:t>
            </a:r>
            <a:r>
              <a:rPr lang="en-GB" altLang="tr-TR" sz="1600">
                <a:solidFill>
                  <a:srgbClr val="6BFE4E"/>
                </a:solidFill>
                <a:latin typeface="Arial" panose="020B0604020202020204" pitchFamily="34" charset="0"/>
              </a:rPr>
              <a:t>]</a:t>
            </a:r>
            <a:r>
              <a:rPr lang="en-GB" altLang="tr-TR" sz="1600" baseline="30000">
                <a:solidFill>
                  <a:srgbClr val="6BFE4E"/>
                </a:solidFill>
                <a:latin typeface="Arial" panose="020B0604020202020204" pitchFamily="34" charset="0"/>
              </a:rPr>
              <a:t>3-</a:t>
            </a:r>
            <a:endParaRPr lang="en-GB" altLang="tr-TR" sz="1600">
              <a:solidFill>
                <a:srgbClr val="6BFE4E"/>
              </a:solidFill>
              <a:latin typeface="Arial" panose="020B0604020202020204" pitchFamily="34" charset="0"/>
            </a:endParaRP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3" y="3213100"/>
            <a:ext cx="1346200" cy="115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1847851" y="3141664"/>
            <a:ext cx="1603375" cy="1349375"/>
          </a:xfrm>
          <a:prstGeom prst="bracketPair">
            <a:avLst>
              <a:gd name="adj" fmla="val 17130"/>
            </a:avLst>
          </a:prstGeom>
          <a:noFill/>
          <a:ln w="12600" cap="sq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3432176" y="2924176"/>
            <a:ext cx="365125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3-</a:t>
            </a:r>
          </a:p>
        </p:txBody>
      </p:sp>
      <p:sp>
        <p:nvSpPr>
          <p:cNvPr id="46086" name="Line 5"/>
          <p:cNvSpPr>
            <a:spLocks noChangeShapeType="1"/>
          </p:cNvSpPr>
          <p:nvPr/>
        </p:nvSpPr>
        <p:spPr bwMode="auto">
          <a:xfrm flipV="1">
            <a:off x="6480176" y="1181101"/>
            <a:ext cx="512763" cy="492125"/>
          </a:xfrm>
          <a:prstGeom prst="line">
            <a:avLst/>
          </a:prstGeom>
          <a:noFill/>
          <a:ln w="12600" cap="sq">
            <a:solidFill>
              <a:srgbClr val="FFFFFF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46087" name="Line 6"/>
          <p:cNvSpPr>
            <a:spLocks noChangeShapeType="1"/>
          </p:cNvSpPr>
          <p:nvPr/>
        </p:nvSpPr>
        <p:spPr bwMode="auto">
          <a:xfrm>
            <a:off x="6480176" y="1671638"/>
            <a:ext cx="384175" cy="347662"/>
          </a:xfrm>
          <a:prstGeom prst="line">
            <a:avLst/>
          </a:prstGeom>
          <a:noFill/>
          <a:ln w="12600" cap="sq">
            <a:solidFill>
              <a:srgbClr val="FFFFFF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pSp>
        <p:nvGrpSpPr>
          <p:cNvPr id="46088" name="Group 7"/>
          <p:cNvGrpSpPr>
            <a:grpSpLocks/>
          </p:cNvGrpSpPr>
          <p:nvPr/>
        </p:nvGrpSpPr>
        <p:grpSpPr bwMode="auto">
          <a:xfrm>
            <a:off x="7051676" y="1157288"/>
            <a:ext cx="658813" cy="0"/>
            <a:chOff x="3482" y="729"/>
            <a:chExt cx="415" cy="0"/>
          </a:xfrm>
        </p:grpSpPr>
        <p:sp>
          <p:nvSpPr>
            <p:cNvPr id="46135" name="Line 8"/>
            <p:cNvSpPr>
              <a:spLocks noChangeShapeType="1"/>
            </p:cNvSpPr>
            <p:nvPr/>
          </p:nvSpPr>
          <p:spPr bwMode="auto">
            <a:xfrm>
              <a:off x="3709" y="729"/>
              <a:ext cx="188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6136" name="Line 9"/>
            <p:cNvSpPr>
              <a:spLocks noChangeShapeType="1"/>
            </p:cNvSpPr>
            <p:nvPr/>
          </p:nvSpPr>
          <p:spPr bwMode="auto">
            <a:xfrm>
              <a:off x="3482" y="729"/>
              <a:ext cx="188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6089" name="Group 10"/>
          <p:cNvGrpSpPr>
            <a:grpSpLocks/>
          </p:cNvGrpSpPr>
          <p:nvPr/>
        </p:nvGrpSpPr>
        <p:grpSpPr bwMode="auto">
          <a:xfrm>
            <a:off x="6870701" y="2052638"/>
            <a:ext cx="1019175" cy="0"/>
            <a:chOff x="3368" y="1293"/>
            <a:chExt cx="642" cy="0"/>
          </a:xfrm>
        </p:grpSpPr>
        <p:sp>
          <p:nvSpPr>
            <p:cNvPr id="46132" name="Line 11"/>
            <p:cNvSpPr>
              <a:spLocks noChangeShapeType="1"/>
            </p:cNvSpPr>
            <p:nvPr/>
          </p:nvSpPr>
          <p:spPr bwMode="auto">
            <a:xfrm>
              <a:off x="3595" y="1293"/>
              <a:ext cx="188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6133" name="Line 12"/>
            <p:cNvSpPr>
              <a:spLocks noChangeShapeType="1"/>
            </p:cNvSpPr>
            <p:nvPr/>
          </p:nvSpPr>
          <p:spPr bwMode="auto">
            <a:xfrm>
              <a:off x="3368" y="1293"/>
              <a:ext cx="188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6134" name="Line 13"/>
            <p:cNvSpPr>
              <a:spLocks noChangeShapeType="1"/>
            </p:cNvSpPr>
            <p:nvPr/>
          </p:nvSpPr>
          <p:spPr bwMode="auto">
            <a:xfrm>
              <a:off x="3822" y="1293"/>
              <a:ext cx="188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46090" name="Line 14"/>
          <p:cNvSpPr>
            <a:spLocks noChangeShapeType="1"/>
          </p:cNvSpPr>
          <p:nvPr/>
        </p:nvSpPr>
        <p:spPr bwMode="auto">
          <a:xfrm>
            <a:off x="8307389" y="1168400"/>
            <a:ext cx="1587" cy="439738"/>
          </a:xfrm>
          <a:prstGeom prst="line">
            <a:avLst/>
          </a:prstGeom>
          <a:noFill/>
          <a:ln w="19080" cap="sq">
            <a:solidFill>
              <a:srgbClr val="00CCFF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46091" name="Line 15"/>
          <p:cNvSpPr>
            <a:spLocks noChangeShapeType="1"/>
          </p:cNvSpPr>
          <p:nvPr/>
        </p:nvSpPr>
        <p:spPr bwMode="auto">
          <a:xfrm>
            <a:off x="6480176" y="1671639"/>
            <a:ext cx="2244725" cy="1587"/>
          </a:xfrm>
          <a:prstGeom prst="line">
            <a:avLst/>
          </a:prstGeom>
          <a:noFill/>
          <a:ln w="19080" cap="sq">
            <a:solidFill>
              <a:srgbClr val="FFFFFF"/>
            </a:solidFill>
            <a:prstDash val="dash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46092" name="Line 16"/>
          <p:cNvSpPr>
            <a:spLocks noChangeShapeType="1"/>
          </p:cNvSpPr>
          <p:nvPr/>
        </p:nvSpPr>
        <p:spPr bwMode="auto">
          <a:xfrm flipH="1">
            <a:off x="8294689" y="1736726"/>
            <a:ext cx="14287" cy="277813"/>
          </a:xfrm>
          <a:prstGeom prst="line">
            <a:avLst/>
          </a:prstGeom>
          <a:noFill/>
          <a:ln w="19080" cap="sq">
            <a:solidFill>
              <a:srgbClr val="00CCFF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46093" name="Rectangle 17"/>
          <p:cNvSpPr>
            <a:spLocks noChangeArrowheads="1"/>
          </p:cNvSpPr>
          <p:nvPr/>
        </p:nvSpPr>
        <p:spPr bwMode="auto">
          <a:xfrm>
            <a:off x="8445501" y="1277939"/>
            <a:ext cx="903109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600">
                <a:solidFill>
                  <a:srgbClr val="6CBAC2"/>
                </a:solidFill>
                <a:latin typeface="Arial" panose="020B0604020202020204" pitchFamily="34" charset="0"/>
              </a:rPr>
              <a:t>+ 0.6 </a:t>
            </a:r>
            <a:r>
              <a:rPr lang="en-GB" altLang="tr-TR" sz="1600">
                <a:solidFill>
                  <a:srgbClr val="6CBAC2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</a:t>
            </a:r>
            <a:r>
              <a:rPr lang="en-GB" altLang="tr-TR" sz="1600" baseline="-20000">
                <a:solidFill>
                  <a:srgbClr val="6CBAC2"/>
                </a:solidFill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46094" name="Rectangle 18"/>
          <p:cNvSpPr>
            <a:spLocks noChangeArrowheads="1"/>
          </p:cNvSpPr>
          <p:nvPr/>
        </p:nvSpPr>
        <p:spPr bwMode="auto">
          <a:xfrm>
            <a:off x="8486776" y="1716089"/>
            <a:ext cx="851813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600">
                <a:solidFill>
                  <a:srgbClr val="6CBAC2"/>
                </a:solidFill>
                <a:latin typeface="Arial" panose="020B0604020202020204" pitchFamily="34" charset="0"/>
              </a:rPr>
              <a:t>- 0.4 </a:t>
            </a:r>
            <a:r>
              <a:rPr lang="en-GB" altLang="tr-TR" sz="1600">
                <a:solidFill>
                  <a:srgbClr val="6CBAC2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</a:t>
            </a:r>
            <a:r>
              <a:rPr lang="en-GB" altLang="tr-TR" sz="1600" baseline="-20000">
                <a:solidFill>
                  <a:srgbClr val="6CBAC2"/>
                </a:solidFill>
                <a:latin typeface="Arial" panose="020B0604020202020204" pitchFamily="34" charset="0"/>
              </a:rPr>
              <a:t>o</a:t>
            </a:r>
          </a:p>
        </p:txBody>
      </p:sp>
      <p:grpSp>
        <p:nvGrpSpPr>
          <p:cNvPr id="24595" name="Group 19"/>
          <p:cNvGrpSpPr>
            <a:grpSpLocks/>
          </p:cNvGrpSpPr>
          <p:nvPr/>
        </p:nvGrpSpPr>
        <p:grpSpPr bwMode="auto">
          <a:xfrm>
            <a:off x="5003801" y="990600"/>
            <a:ext cx="741363" cy="1219200"/>
            <a:chOff x="2192" y="624"/>
            <a:chExt cx="467" cy="768"/>
          </a:xfrm>
        </p:grpSpPr>
        <p:sp>
          <p:nvSpPr>
            <p:cNvPr id="46127" name="Line 20"/>
            <p:cNvSpPr>
              <a:spLocks noChangeShapeType="1"/>
            </p:cNvSpPr>
            <p:nvPr/>
          </p:nvSpPr>
          <p:spPr bwMode="auto">
            <a:xfrm flipV="1">
              <a:off x="2192" y="1190"/>
              <a:ext cx="0" cy="203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6128" name="Line 21"/>
            <p:cNvSpPr>
              <a:spLocks noChangeShapeType="1"/>
            </p:cNvSpPr>
            <p:nvPr/>
          </p:nvSpPr>
          <p:spPr bwMode="auto">
            <a:xfrm flipV="1">
              <a:off x="2435" y="1190"/>
              <a:ext cx="0" cy="203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6129" name="Line 22"/>
            <p:cNvSpPr>
              <a:spLocks noChangeShapeType="1"/>
            </p:cNvSpPr>
            <p:nvPr/>
          </p:nvSpPr>
          <p:spPr bwMode="auto">
            <a:xfrm flipV="1">
              <a:off x="2660" y="1190"/>
              <a:ext cx="0" cy="203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6130" name="Line 23"/>
            <p:cNvSpPr>
              <a:spLocks noChangeShapeType="1"/>
            </p:cNvSpPr>
            <p:nvPr/>
          </p:nvSpPr>
          <p:spPr bwMode="auto">
            <a:xfrm flipV="1">
              <a:off x="2337" y="623"/>
              <a:ext cx="0" cy="203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6131" name="Line 24"/>
            <p:cNvSpPr>
              <a:spLocks noChangeShapeType="1"/>
            </p:cNvSpPr>
            <p:nvPr/>
          </p:nvSpPr>
          <p:spPr bwMode="auto">
            <a:xfrm flipV="1">
              <a:off x="2579" y="623"/>
              <a:ext cx="0" cy="203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4601" name="Rectangle 25"/>
          <p:cNvSpPr>
            <a:spLocks noChangeArrowheads="1"/>
          </p:cNvSpPr>
          <p:nvPr/>
        </p:nvSpPr>
        <p:spPr bwMode="auto">
          <a:xfrm>
            <a:off x="3863975" y="2492375"/>
            <a:ext cx="2808288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algn="ctr"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tr-TR" altLang="tr-TR" sz="1600">
                <a:solidFill>
                  <a:srgbClr val="FFFFFF"/>
                </a:solidFill>
                <a:latin typeface="Arial" panose="020B0604020202020204" pitchFamily="34" charset="0"/>
              </a:rPr>
              <a:t>CFSE</a:t>
            </a: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 = 5 x</a:t>
            </a:r>
            <a:r>
              <a:rPr lang="tr-TR" altLang="tr-TR" sz="1600">
                <a:solidFill>
                  <a:srgbClr val="FFFFFF"/>
                </a:solidFill>
                <a:latin typeface="Arial" panose="020B0604020202020204" pitchFamily="34" charset="0"/>
              </a:rPr>
              <a:t>(</a:t>
            </a: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 - 4 </a:t>
            </a:r>
            <a:r>
              <a:rPr lang="en-GB" altLang="tr-TR" sz="1600">
                <a:solidFill>
                  <a:srgbClr val="FFFFFF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</a:t>
            </a:r>
            <a:r>
              <a:rPr lang="en-GB" altLang="tr-TR" sz="1600" baseline="-20000">
                <a:solidFill>
                  <a:srgbClr val="FFFFFF"/>
                </a:solidFill>
                <a:latin typeface="Arial" panose="020B0604020202020204" pitchFamily="34" charset="0"/>
              </a:rPr>
              <a:t>o</a:t>
            </a: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tr-TR" altLang="tr-TR" sz="1600">
                <a:solidFill>
                  <a:srgbClr val="FFFFFF"/>
                </a:solidFill>
                <a:latin typeface="Arial" panose="020B0604020202020204" pitchFamily="34" charset="0"/>
              </a:rPr>
              <a:t>) </a:t>
            </a: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+ 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4 </a:t>
            </a:r>
            <a:r>
              <a:rPr lang="sv-SE" altLang="tr-TR" sz="1800">
                <a:solidFill>
                  <a:srgbClr val="FFFFFF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</a:t>
            </a:r>
            <a:r>
              <a:rPr lang="sv-SE" altLang="tr-TR" sz="1800" baseline="-25000">
                <a:solidFill>
                  <a:srgbClr val="FFFFFF"/>
                </a:solidFill>
                <a:latin typeface="Arial" panose="020B0604020202020204" pitchFamily="34" charset="0"/>
              </a:rPr>
              <a:t>e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46097" name="Line 26"/>
          <p:cNvSpPr>
            <a:spLocks noChangeShapeType="1"/>
          </p:cNvSpPr>
          <p:nvPr/>
        </p:nvSpPr>
        <p:spPr bwMode="auto">
          <a:xfrm flipV="1">
            <a:off x="4491038" y="1212851"/>
            <a:ext cx="512762" cy="492125"/>
          </a:xfrm>
          <a:prstGeom prst="line">
            <a:avLst/>
          </a:prstGeom>
          <a:noFill/>
          <a:ln w="12600" cap="sq">
            <a:solidFill>
              <a:srgbClr val="FFFFFF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46098" name="Line 27"/>
          <p:cNvSpPr>
            <a:spLocks noChangeShapeType="1"/>
          </p:cNvSpPr>
          <p:nvPr/>
        </p:nvSpPr>
        <p:spPr bwMode="auto">
          <a:xfrm>
            <a:off x="4491039" y="1703389"/>
            <a:ext cx="384175" cy="346075"/>
          </a:xfrm>
          <a:prstGeom prst="line">
            <a:avLst/>
          </a:prstGeom>
          <a:noFill/>
          <a:ln w="12600" cap="sq">
            <a:solidFill>
              <a:srgbClr val="FFFFFF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pSp>
        <p:nvGrpSpPr>
          <p:cNvPr id="46099" name="Group 28"/>
          <p:cNvGrpSpPr>
            <a:grpSpLocks/>
          </p:cNvGrpSpPr>
          <p:nvPr/>
        </p:nvGrpSpPr>
        <p:grpSpPr bwMode="auto">
          <a:xfrm>
            <a:off x="5062538" y="1189038"/>
            <a:ext cx="658812" cy="0"/>
            <a:chOff x="2229" y="749"/>
            <a:chExt cx="415" cy="0"/>
          </a:xfrm>
        </p:grpSpPr>
        <p:sp>
          <p:nvSpPr>
            <p:cNvPr id="46125" name="Line 29"/>
            <p:cNvSpPr>
              <a:spLocks noChangeShapeType="1"/>
            </p:cNvSpPr>
            <p:nvPr/>
          </p:nvSpPr>
          <p:spPr bwMode="auto">
            <a:xfrm>
              <a:off x="2456" y="749"/>
              <a:ext cx="188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6126" name="Line 30"/>
            <p:cNvSpPr>
              <a:spLocks noChangeShapeType="1"/>
            </p:cNvSpPr>
            <p:nvPr/>
          </p:nvSpPr>
          <p:spPr bwMode="auto">
            <a:xfrm>
              <a:off x="2229" y="749"/>
              <a:ext cx="188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6100" name="Group 31"/>
          <p:cNvGrpSpPr>
            <a:grpSpLocks/>
          </p:cNvGrpSpPr>
          <p:nvPr/>
        </p:nvGrpSpPr>
        <p:grpSpPr bwMode="auto">
          <a:xfrm>
            <a:off x="4883150" y="2082800"/>
            <a:ext cx="1017588" cy="0"/>
            <a:chOff x="2116" y="1312"/>
            <a:chExt cx="641" cy="0"/>
          </a:xfrm>
        </p:grpSpPr>
        <p:sp>
          <p:nvSpPr>
            <p:cNvPr id="46122" name="Line 32"/>
            <p:cNvSpPr>
              <a:spLocks noChangeShapeType="1"/>
            </p:cNvSpPr>
            <p:nvPr/>
          </p:nvSpPr>
          <p:spPr bwMode="auto">
            <a:xfrm>
              <a:off x="2343" y="1312"/>
              <a:ext cx="188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6123" name="Line 33"/>
            <p:cNvSpPr>
              <a:spLocks noChangeShapeType="1"/>
            </p:cNvSpPr>
            <p:nvPr/>
          </p:nvSpPr>
          <p:spPr bwMode="auto">
            <a:xfrm>
              <a:off x="2116" y="1312"/>
              <a:ext cx="188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6124" name="Line 34"/>
            <p:cNvSpPr>
              <a:spLocks noChangeShapeType="1"/>
            </p:cNvSpPr>
            <p:nvPr/>
          </p:nvSpPr>
          <p:spPr bwMode="auto">
            <a:xfrm>
              <a:off x="2569" y="1312"/>
              <a:ext cx="188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24611" name="Group 35"/>
          <p:cNvGrpSpPr>
            <a:grpSpLocks/>
          </p:cNvGrpSpPr>
          <p:nvPr/>
        </p:nvGrpSpPr>
        <p:grpSpPr bwMode="auto">
          <a:xfrm>
            <a:off x="6948488" y="1857376"/>
            <a:ext cx="741362" cy="352425"/>
            <a:chOff x="3417" y="1170"/>
            <a:chExt cx="467" cy="222"/>
          </a:xfrm>
        </p:grpSpPr>
        <p:sp>
          <p:nvSpPr>
            <p:cNvPr id="46117" name="Line 36"/>
            <p:cNvSpPr>
              <a:spLocks noChangeShapeType="1"/>
            </p:cNvSpPr>
            <p:nvPr/>
          </p:nvSpPr>
          <p:spPr bwMode="auto">
            <a:xfrm flipV="1">
              <a:off x="3417" y="1169"/>
              <a:ext cx="0" cy="203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6118" name="Line 37"/>
            <p:cNvSpPr>
              <a:spLocks noChangeShapeType="1"/>
            </p:cNvSpPr>
            <p:nvPr/>
          </p:nvSpPr>
          <p:spPr bwMode="auto">
            <a:xfrm flipV="1">
              <a:off x="3660" y="1169"/>
              <a:ext cx="0" cy="203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6119" name="Line 38"/>
            <p:cNvSpPr>
              <a:spLocks noChangeShapeType="1"/>
            </p:cNvSpPr>
            <p:nvPr/>
          </p:nvSpPr>
          <p:spPr bwMode="auto">
            <a:xfrm flipV="1">
              <a:off x="3885" y="1169"/>
              <a:ext cx="0" cy="203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6120" name="Line 39"/>
            <p:cNvSpPr>
              <a:spLocks noChangeShapeType="1"/>
            </p:cNvSpPr>
            <p:nvPr/>
          </p:nvSpPr>
          <p:spPr bwMode="auto">
            <a:xfrm>
              <a:off x="3485" y="1191"/>
              <a:ext cx="0" cy="201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6121" name="Line 40"/>
            <p:cNvSpPr>
              <a:spLocks noChangeShapeType="1"/>
            </p:cNvSpPr>
            <p:nvPr/>
          </p:nvSpPr>
          <p:spPr bwMode="auto">
            <a:xfrm>
              <a:off x="3728" y="1191"/>
              <a:ext cx="0" cy="201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24617" name="Group 41"/>
          <p:cNvGrpSpPr>
            <a:grpSpLocks/>
          </p:cNvGrpSpPr>
          <p:nvPr/>
        </p:nvGrpSpPr>
        <p:grpSpPr bwMode="auto">
          <a:xfrm>
            <a:off x="5087938" y="620713"/>
            <a:ext cx="2901950" cy="341312"/>
            <a:chOff x="2245" y="391"/>
            <a:chExt cx="1828" cy="215"/>
          </a:xfrm>
        </p:grpSpPr>
        <p:sp>
          <p:nvSpPr>
            <p:cNvPr id="46115" name="Rectangle 42"/>
            <p:cNvSpPr>
              <a:spLocks noChangeArrowheads="1"/>
            </p:cNvSpPr>
            <p:nvPr/>
          </p:nvSpPr>
          <p:spPr bwMode="auto">
            <a:xfrm>
              <a:off x="3421" y="391"/>
              <a:ext cx="652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8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1pPr>
              <a:lvl2pPr>
                <a:spcBef>
                  <a:spcPts val="7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2pPr>
              <a:lvl3pPr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4pPr>
              <a:lvl5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5pPr>
              <a:lvl6pPr marL="25146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6pPr>
              <a:lvl7pPr marL="29718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7pPr>
              <a:lvl8pPr marL="34290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8pPr>
              <a:lvl9pPr marL="38862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9pPr>
            </a:lstStyle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Tx/>
              </a:pPr>
              <a:r>
                <a:rPr lang="tr-TR" altLang="tr-TR" sz="1600">
                  <a:solidFill>
                    <a:srgbClr val="FFFFFF"/>
                  </a:solidFill>
                  <a:latin typeface="Arial" panose="020B0604020202020204" pitchFamily="34" charset="0"/>
                </a:rPr>
                <a:t>Low </a:t>
              </a:r>
              <a:r>
                <a:rPr lang="en-GB" altLang="tr-TR" sz="1600">
                  <a:solidFill>
                    <a:srgbClr val="FFFFFF"/>
                  </a:solidFill>
                  <a:latin typeface="Arial" panose="020B0604020202020204" pitchFamily="34" charset="0"/>
                </a:rPr>
                <a:t>s</a:t>
              </a:r>
              <a:r>
                <a:rPr lang="tr-TR" altLang="tr-TR" sz="1600">
                  <a:solidFill>
                    <a:srgbClr val="FFFFFF"/>
                  </a:solidFill>
                  <a:latin typeface="Arial" panose="020B0604020202020204" pitchFamily="34" charset="0"/>
                </a:rPr>
                <a:t>ipin</a:t>
              </a:r>
            </a:p>
          </p:txBody>
        </p:sp>
        <p:sp>
          <p:nvSpPr>
            <p:cNvPr id="46116" name="Rectangle 43"/>
            <p:cNvSpPr>
              <a:spLocks noChangeArrowheads="1"/>
            </p:cNvSpPr>
            <p:nvPr/>
          </p:nvSpPr>
          <p:spPr bwMode="auto">
            <a:xfrm>
              <a:off x="2245" y="391"/>
              <a:ext cx="652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8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1pPr>
              <a:lvl2pPr>
                <a:spcBef>
                  <a:spcPts val="7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2pPr>
              <a:lvl3pPr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4pPr>
              <a:lvl5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5pPr>
              <a:lvl6pPr marL="25146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6pPr>
              <a:lvl7pPr marL="29718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7pPr>
              <a:lvl8pPr marL="34290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8pPr>
              <a:lvl9pPr marL="38862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9pPr>
            </a:lstStyle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Tx/>
              </a:pPr>
              <a:r>
                <a:rPr lang="tr-TR" altLang="tr-TR" sz="1600">
                  <a:solidFill>
                    <a:srgbClr val="FFFFFF"/>
                  </a:solidFill>
                  <a:latin typeface="Arial" panose="020B0604020202020204" pitchFamily="34" charset="0"/>
                </a:rPr>
                <a:t>High spin</a:t>
              </a:r>
            </a:p>
          </p:txBody>
        </p:sp>
      </p:grpSp>
      <p:grpSp>
        <p:nvGrpSpPr>
          <p:cNvPr id="24620" name="Group 44"/>
          <p:cNvGrpSpPr>
            <a:grpSpLocks/>
          </p:cNvGrpSpPr>
          <p:nvPr/>
        </p:nvGrpSpPr>
        <p:grpSpPr bwMode="auto">
          <a:xfrm>
            <a:off x="5718177" y="917576"/>
            <a:ext cx="2603501" cy="1401763"/>
            <a:chOff x="2642" y="578"/>
            <a:chExt cx="1640" cy="883"/>
          </a:xfrm>
        </p:grpSpPr>
        <p:grpSp>
          <p:nvGrpSpPr>
            <p:cNvPr id="46109" name="Group 45"/>
            <p:cNvGrpSpPr>
              <a:grpSpLocks/>
            </p:cNvGrpSpPr>
            <p:nvPr/>
          </p:nvGrpSpPr>
          <p:grpSpPr bwMode="auto">
            <a:xfrm>
              <a:off x="3894" y="578"/>
              <a:ext cx="388" cy="843"/>
              <a:chOff x="3894" y="578"/>
              <a:chExt cx="388" cy="843"/>
            </a:xfrm>
          </p:grpSpPr>
          <p:sp>
            <p:nvSpPr>
              <p:cNvPr id="46113" name="Rectangle 46"/>
              <p:cNvSpPr>
                <a:spLocks noChangeArrowheads="1"/>
              </p:cNvSpPr>
              <p:nvPr/>
            </p:nvSpPr>
            <p:spPr bwMode="auto">
              <a:xfrm>
                <a:off x="3894" y="578"/>
                <a:ext cx="234" cy="2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32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8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5pPr>
                <a:lvl6pPr marL="25146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6pPr>
                <a:lvl7pPr marL="29718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7pPr>
                <a:lvl8pPr marL="34290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8pPr>
                <a:lvl9pPr marL="38862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9pPr>
              </a:lstStyle>
              <a:p>
                <a:pPr defTabSz="449263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</a:pPr>
                <a:r>
                  <a:rPr lang="en-GB" altLang="tr-TR" sz="1600">
                    <a:solidFill>
                      <a:srgbClr val="FFDE07"/>
                    </a:solidFill>
                    <a:latin typeface="Arial" panose="020B0604020202020204" pitchFamily="34" charset="0"/>
                  </a:rPr>
                  <a:t>e</a:t>
                </a:r>
                <a:r>
                  <a:rPr lang="en-GB" altLang="tr-TR" sz="1600" baseline="-20000">
                    <a:solidFill>
                      <a:srgbClr val="FFDE07"/>
                    </a:solidFill>
                    <a:latin typeface="Arial" panose="020B0604020202020204" pitchFamily="34" charset="0"/>
                  </a:rPr>
                  <a:t>g</a:t>
                </a:r>
              </a:p>
            </p:txBody>
          </p:sp>
          <p:sp>
            <p:nvSpPr>
              <p:cNvPr id="46114" name="Rectangle 47"/>
              <p:cNvSpPr>
                <a:spLocks noChangeArrowheads="1"/>
              </p:cNvSpPr>
              <p:nvPr/>
            </p:nvSpPr>
            <p:spPr bwMode="auto">
              <a:xfrm>
                <a:off x="4036" y="1129"/>
                <a:ext cx="246" cy="2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32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8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5pPr>
                <a:lvl6pPr marL="25146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6pPr>
                <a:lvl7pPr marL="29718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7pPr>
                <a:lvl8pPr marL="34290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8pPr>
                <a:lvl9pPr marL="38862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9pPr>
              </a:lstStyle>
              <a:p>
                <a:pPr defTabSz="449263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</a:pPr>
                <a:r>
                  <a:rPr lang="en-GB" altLang="tr-TR" sz="1600">
                    <a:solidFill>
                      <a:srgbClr val="FFDE07"/>
                    </a:solidFill>
                    <a:latin typeface="Arial" panose="020B0604020202020204" pitchFamily="34" charset="0"/>
                  </a:rPr>
                  <a:t>t</a:t>
                </a:r>
                <a:r>
                  <a:rPr lang="en-GB" altLang="tr-TR" sz="1600" baseline="-20000">
                    <a:solidFill>
                      <a:srgbClr val="FFDE07"/>
                    </a:solidFill>
                    <a:latin typeface="Arial" panose="020B0604020202020204" pitchFamily="34" charset="0"/>
                  </a:rPr>
                  <a:t>2g</a:t>
                </a:r>
              </a:p>
            </p:txBody>
          </p:sp>
        </p:grpSp>
        <p:grpSp>
          <p:nvGrpSpPr>
            <p:cNvPr id="46110" name="Group 48"/>
            <p:cNvGrpSpPr>
              <a:grpSpLocks/>
            </p:cNvGrpSpPr>
            <p:nvPr/>
          </p:nvGrpSpPr>
          <p:grpSpPr bwMode="auto">
            <a:xfrm>
              <a:off x="2642" y="578"/>
              <a:ext cx="347" cy="883"/>
              <a:chOff x="2642" y="578"/>
              <a:chExt cx="347" cy="883"/>
            </a:xfrm>
          </p:grpSpPr>
          <p:sp>
            <p:nvSpPr>
              <p:cNvPr id="46111" name="Rectangle 49"/>
              <p:cNvSpPr>
                <a:spLocks noChangeArrowheads="1"/>
              </p:cNvSpPr>
              <p:nvPr/>
            </p:nvSpPr>
            <p:spPr bwMode="auto">
              <a:xfrm>
                <a:off x="2642" y="578"/>
                <a:ext cx="234" cy="2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32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8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5pPr>
                <a:lvl6pPr marL="25146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6pPr>
                <a:lvl7pPr marL="29718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7pPr>
                <a:lvl8pPr marL="34290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8pPr>
                <a:lvl9pPr marL="38862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9pPr>
              </a:lstStyle>
              <a:p>
                <a:pPr defTabSz="449263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</a:pPr>
                <a:r>
                  <a:rPr lang="en-GB" altLang="tr-TR" sz="1600">
                    <a:solidFill>
                      <a:srgbClr val="FFDE07"/>
                    </a:solidFill>
                    <a:latin typeface="Arial" panose="020B0604020202020204" pitchFamily="34" charset="0"/>
                  </a:rPr>
                  <a:t>e</a:t>
                </a:r>
                <a:r>
                  <a:rPr lang="en-GB" altLang="tr-TR" sz="1600" baseline="-20000">
                    <a:solidFill>
                      <a:srgbClr val="FFDE07"/>
                    </a:solidFill>
                    <a:latin typeface="Arial" panose="020B0604020202020204" pitchFamily="34" charset="0"/>
                  </a:rPr>
                  <a:t>g</a:t>
                </a:r>
              </a:p>
            </p:txBody>
          </p:sp>
          <p:sp>
            <p:nvSpPr>
              <p:cNvPr id="46112" name="Rectangle 50"/>
              <p:cNvSpPr>
                <a:spLocks noChangeArrowheads="1"/>
              </p:cNvSpPr>
              <p:nvPr/>
            </p:nvSpPr>
            <p:spPr bwMode="auto">
              <a:xfrm>
                <a:off x="2743" y="1169"/>
                <a:ext cx="246" cy="2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32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8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5pPr>
                <a:lvl6pPr marL="25146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6pPr>
                <a:lvl7pPr marL="29718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7pPr>
                <a:lvl8pPr marL="34290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8pPr>
                <a:lvl9pPr marL="38862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9pPr>
              </a:lstStyle>
              <a:p>
                <a:pPr defTabSz="449263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</a:pPr>
                <a:r>
                  <a:rPr lang="en-GB" altLang="tr-TR" sz="1600">
                    <a:solidFill>
                      <a:srgbClr val="FFDE07"/>
                    </a:solidFill>
                    <a:latin typeface="Arial" panose="020B0604020202020204" pitchFamily="34" charset="0"/>
                  </a:rPr>
                  <a:t>t</a:t>
                </a:r>
                <a:r>
                  <a:rPr lang="en-GB" altLang="tr-TR" sz="1600" baseline="-20000">
                    <a:solidFill>
                      <a:srgbClr val="FFDE07"/>
                    </a:solidFill>
                    <a:latin typeface="Arial" panose="020B0604020202020204" pitchFamily="34" charset="0"/>
                  </a:rPr>
                  <a:t>2g</a:t>
                </a:r>
              </a:p>
            </p:txBody>
          </p:sp>
        </p:grpSp>
      </p:grpSp>
      <p:sp>
        <p:nvSpPr>
          <p:cNvPr id="24627" name="Rectangle 51"/>
          <p:cNvSpPr>
            <a:spLocks noChangeArrowheads="1"/>
          </p:cNvSpPr>
          <p:nvPr/>
        </p:nvSpPr>
        <p:spPr bwMode="auto">
          <a:xfrm>
            <a:off x="2362201" y="984251"/>
            <a:ext cx="1036159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Fe(III)  d</a:t>
            </a:r>
            <a:r>
              <a:rPr lang="en-GB" altLang="tr-TR" sz="1600" baseline="30000">
                <a:solidFill>
                  <a:srgbClr val="FFFFFF"/>
                </a:solidFill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24628" name="Group 52"/>
          <p:cNvGrpSpPr>
            <a:grpSpLocks/>
          </p:cNvGrpSpPr>
          <p:nvPr/>
        </p:nvGrpSpPr>
        <p:grpSpPr bwMode="auto">
          <a:xfrm>
            <a:off x="7847013" y="228601"/>
            <a:ext cx="2527300" cy="587375"/>
            <a:chOff x="3983" y="144"/>
            <a:chExt cx="1592" cy="370"/>
          </a:xfrm>
        </p:grpSpPr>
        <p:sp>
          <p:nvSpPr>
            <p:cNvPr id="46107" name="Rectangle 53"/>
            <p:cNvSpPr>
              <a:spLocks noChangeArrowheads="1"/>
            </p:cNvSpPr>
            <p:nvPr/>
          </p:nvSpPr>
          <p:spPr bwMode="auto">
            <a:xfrm>
              <a:off x="4466" y="144"/>
              <a:ext cx="1109" cy="3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8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1pPr>
              <a:lvl2pPr>
                <a:spcBef>
                  <a:spcPts val="7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2pPr>
              <a:lvl3pPr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4pPr>
              <a:lvl5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5pPr>
              <a:lvl6pPr marL="25146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6pPr>
              <a:lvl7pPr marL="29718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7pPr>
              <a:lvl8pPr marL="34290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8pPr>
              <a:lvl9pPr marL="38862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9pPr>
            </a:lstStyle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Tx/>
              </a:pPr>
              <a:r>
                <a:rPr lang="en-GB" altLang="tr-TR" sz="1600">
                  <a:solidFill>
                    <a:srgbClr val="FFFFFF"/>
                  </a:solidFill>
                  <a:latin typeface="Arial" panose="020B0604020202020204" pitchFamily="34" charset="0"/>
                </a:rPr>
                <a:t>CN</a:t>
              </a:r>
              <a:r>
                <a:rPr lang="en-GB" altLang="tr-TR" sz="1600" baseline="30000">
                  <a:solidFill>
                    <a:srgbClr val="FFFFFF"/>
                  </a:solidFill>
                  <a:latin typeface="Arial" panose="020B0604020202020204" pitchFamily="34" charset="0"/>
                </a:rPr>
                <a:t>-</a:t>
              </a:r>
              <a:r>
                <a:rPr lang="en-GB" altLang="tr-TR" sz="1600">
                  <a:solidFill>
                    <a:srgbClr val="FFFFFF"/>
                  </a:solidFill>
                  <a:latin typeface="Arial" panose="020B0604020202020204" pitchFamily="34" charset="0"/>
                </a:rPr>
                <a:t> = </a:t>
              </a:r>
              <a:r>
                <a:rPr lang="tr-TR" altLang="tr-TR" sz="1600">
                  <a:solidFill>
                    <a:srgbClr val="FFFFFF"/>
                  </a:solidFill>
                  <a:latin typeface="Arial" panose="020B0604020202020204" pitchFamily="34" charset="0"/>
                </a:rPr>
                <a:t>strong field</a:t>
              </a:r>
            </a:p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Tx/>
              </a:pPr>
              <a:r>
                <a:rPr lang="tr-TR" altLang="tr-TR" sz="1600">
                  <a:solidFill>
                    <a:srgbClr val="FFFFFF"/>
                  </a:solidFill>
                  <a:latin typeface="Arial" panose="020B0604020202020204" pitchFamily="34" charset="0"/>
                </a:rPr>
                <a:t>          ligand</a:t>
              </a:r>
            </a:p>
          </p:txBody>
        </p:sp>
        <p:sp>
          <p:nvSpPr>
            <p:cNvPr id="46108" name="AutoShape 54"/>
            <p:cNvSpPr>
              <a:spLocks noChangeArrowheads="1"/>
            </p:cNvSpPr>
            <p:nvPr/>
          </p:nvSpPr>
          <p:spPr bwMode="auto">
            <a:xfrm rot="-780000">
              <a:off x="3983" y="289"/>
              <a:ext cx="479" cy="95"/>
            </a:xfrm>
            <a:prstGeom prst="leftArrow">
              <a:avLst>
                <a:gd name="adj1" fmla="val 50000"/>
                <a:gd name="adj2" fmla="val 126053"/>
              </a:avLst>
            </a:prstGeom>
            <a:noFill/>
            <a:ln w="1260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alt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4631" name="Rectangle 55"/>
          <p:cNvSpPr>
            <a:spLocks noChangeArrowheads="1"/>
          </p:cNvSpPr>
          <p:nvPr/>
        </p:nvSpPr>
        <p:spPr bwMode="auto">
          <a:xfrm>
            <a:off x="7245350" y="2420939"/>
            <a:ext cx="2857500" cy="50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algn="ctr"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tr-TR" altLang="tr-TR" sz="1600">
                <a:solidFill>
                  <a:srgbClr val="FFFFFF"/>
                </a:solidFill>
                <a:latin typeface="Arial" panose="020B0604020202020204" pitchFamily="34" charset="0"/>
              </a:rPr>
              <a:t>CFSE= </a:t>
            </a: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- 20 </a:t>
            </a:r>
            <a:r>
              <a:rPr lang="en-GB" altLang="tr-TR" sz="1600">
                <a:solidFill>
                  <a:srgbClr val="FFFFFF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</a:t>
            </a:r>
            <a:r>
              <a:rPr lang="en-GB" altLang="tr-TR" sz="1600" baseline="-20000">
                <a:solidFill>
                  <a:srgbClr val="FFFFFF"/>
                </a:solidFill>
                <a:latin typeface="Arial" panose="020B0604020202020204" pitchFamily="34" charset="0"/>
              </a:rPr>
              <a:t>o</a:t>
            </a: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 + </a:t>
            </a:r>
            <a:r>
              <a:rPr lang="tr-TR" altLang="tr-TR" sz="1600">
                <a:solidFill>
                  <a:srgbClr val="FFFFFF"/>
                </a:solidFill>
                <a:latin typeface="Arial" panose="020B0604020202020204" pitchFamily="34" charset="0"/>
              </a:rPr>
              <a:t>4 </a:t>
            </a:r>
            <a:r>
              <a:rPr lang="sv-SE" altLang="tr-TR" sz="1800">
                <a:solidFill>
                  <a:srgbClr val="FFFFFF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</a:t>
            </a:r>
            <a:r>
              <a:rPr lang="sv-SE" altLang="tr-TR" sz="1800" baseline="-25000">
                <a:solidFill>
                  <a:srgbClr val="FFFFFF"/>
                </a:solidFill>
                <a:latin typeface="Arial" panose="020B0604020202020204" pitchFamily="34" charset="0"/>
              </a:rPr>
              <a:t>e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 + 2 </a:t>
            </a:r>
            <a:r>
              <a:rPr lang="tr-TR" altLang="tr-TR" sz="1800">
                <a:solidFill>
                  <a:srgbClr val="FFFFFF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</a:t>
            </a:r>
            <a:r>
              <a:rPr lang="tr-TR" altLang="tr-TR" sz="1800" baseline="-25000">
                <a:solidFill>
                  <a:srgbClr val="FFFFFF"/>
                </a:solidFill>
                <a:latin typeface="Arial" panose="020B0604020202020204" pitchFamily="34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1005500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ChangeArrowheads="1"/>
          </p:cNvSpPr>
          <p:nvPr/>
        </p:nvSpPr>
        <p:spPr bwMode="auto">
          <a:xfrm>
            <a:off x="2135188" y="476250"/>
            <a:ext cx="6913562" cy="61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tr-TR" altLang="tr-TR" sz="1600">
                <a:solidFill>
                  <a:srgbClr val="6BFE4E"/>
                </a:solidFill>
                <a:latin typeface="Arial" panose="020B0604020202020204" pitchFamily="34" charset="0"/>
              </a:rPr>
              <a:t>İn </a:t>
            </a:r>
            <a:r>
              <a:rPr lang="en-GB" altLang="tr-TR" sz="1600">
                <a:solidFill>
                  <a:srgbClr val="6BFE4E"/>
                </a:solidFill>
                <a:latin typeface="Arial" panose="020B0604020202020204" pitchFamily="34" charset="0"/>
              </a:rPr>
              <a:t>[Co(H</a:t>
            </a:r>
            <a:r>
              <a:rPr lang="en-GB" altLang="tr-TR" sz="1600" baseline="-25000">
                <a:solidFill>
                  <a:srgbClr val="6BFE4E"/>
                </a:solidFill>
                <a:latin typeface="Arial" panose="020B0604020202020204" pitchFamily="34" charset="0"/>
              </a:rPr>
              <a:t>2</a:t>
            </a:r>
            <a:r>
              <a:rPr lang="en-GB" altLang="tr-TR" sz="1600">
                <a:solidFill>
                  <a:srgbClr val="6BFE4E"/>
                </a:solidFill>
                <a:latin typeface="Arial" panose="020B0604020202020204" pitchFamily="34" charset="0"/>
              </a:rPr>
              <a:t>O)</a:t>
            </a:r>
            <a:r>
              <a:rPr lang="en-GB" altLang="tr-TR" sz="1600" baseline="-25000">
                <a:solidFill>
                  <a:srgbClr val="6BFE4E"/>
                </a:solidFill>
                <a:latin typeface="Arial" panose="020B0604020202020204" pitchFamily="34" charset="0"/>
              </a:rPr>
              <a:t>6</a:t>
            </a:r>
            <a:r>
              <a:rPr lang="en-GB" altLang="tr-TR" sz="1600">
                <a:solidFill>
                  <a:srgbClr val="6BFE4E"/>
                </a:solidFill>
                <a:latin typeface="Arial" panose="020B0604020202020204" pitchFamily="34" charset="0"/>
              </a:rPr>
              <a:t>]</a:t>
            </a:r>
            <a:r>
              <a:rPr lang="en-GB" altLang="tr-TR" sz="1600" baseline="30000">
                <a:solidFill>
                  <a:srgbClr val="6BFE4E"/>
                </a:solidFill>
                <a:latin typeface="Arial" panose="020B0604020202020204" pitchFamily="34" charset="0"/>
              </a:rPr>
              <a:t>2+</a:t>
            </a:r>
            <a:r>
              <a:rPr lang="en-GB" altLang="tr-TR" sz="1600">
                <a:solidFill>
                  <a:srgbClr val="6BFE4E"/>
                </a:solidFill>
                <a:latin typeface="Arial" panose="020B0604020202020204" pitchFamily="34" charset="0"/>
              </a:rPr>
              <a:t> </a:t>
            </a:r>
            <a:r>
              <a:rPr lang="tr-TR" altLang="tr-TR" sz="1600">
                <a:solidFill>
                  <a:srgbClr val="6BFE4E"/>
                </a:solidFill>
                <a:latin typeface="Arial" panose="020B0604020202020204" pitchFamily="34" charset="0"/>
              </a:rPr>
              <a:t>CFSE is </a:t>
            </a:r>
            <a:r>
              <a:rPr lang="en-GB" altLang="tr-TR" sz="1600">
                <a:solidFill>
                  <a:srgbClr val="6BFE4E"/>
                </a:solidFill>
                <a:latin typeface="Arial" panose="020B0604020202020204" pitchFamily="34" charset="0"/>
              </a:rPr>
              <a:t> -8 </a:t>
            </a:r>
            <a:r>
              <a:rPr lang="en-GB" altLang="tr-TR" sz="1600">
                <a:solidFill>
                  <a:srgbClr val="6BFE4E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</a:t>
            </a:r>
            <a:r>
              <a:rPr lang="en-GB" altLang="tr-TR" sz="1600" baseline="-20000">
                <a:solidFill>
                  <a:srgbClr val="6BFE4E"/>
                </a:solidFill>
                <a:latin typeface="Arial" panose="020B0604020202020204" pitchFamily="34" charset="0"/>
              </a:rPr>
              <a:t>o</a:t>
            </a:r>
            <a:r>
              <a:rPr lang="en-GB" altLang="tr-TR" sz="1600">
                <a:solidFill>
                  <a:srgbClr val="6BFE4E"/>
                </a:solidFill>
                <a:latin typeface="Arial" panose="020B0604020202020204" pitchFamily="34" charset="0"/>
              </a:rPr>
              <a:t> </a:t>
            </a:r>
            <a:r>
              <a:rPr lang="tr-TR" altLang="tr-TR" sz="1600">
                <a:solidFill>
                  <a:srgbClr val="6BFE4E"/>
                </a:solidFill>
                <a:latin typeface="Arial" panose="020B0604020202020204" pitchFamily="34" charset="0"/>
              </a:rPr>
              <a:t> </a:t>
            </a:r>
            <a:r>
              <a:rPr lang="en-GB" altLang="tr-TR" sz="1800">
                <a:solidFill>
                  <a:srgbClr val="6BFE4E"/>
                </a:solidFill>
                <a:latin typeface="Arial" panose="020B0604020202020204" pitchFamily="34" charset="0"/>
              </a:rPr>
              <a:t>+ </a:t>
            </a:r>
            <a:r>
              <a:rPr lang="tr-TR" altLang="tr-TR" sz="1800">
                <a:solidFill>
                  <a:srgbClr val="6BFE4E"/>
                </a:solidFill>
                <a:latin typeface="Arial" panose="020B0604020202020204" pitchFamily="34" charset="0"/>
              </a:rPr>
              <a:t>5 </a:t>
            </a:r>
            <a:r>
              <a:rPr lang="sv-SE" altLang="tr-TR" sz="1800">
                <a:solidFill>
                  <a:srgbClr val="6BFE4E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</a:t>
            </a:r>
            <a:r>
              <a:rPr lang="sv-SE" altLang="tr-TR" sz="1800" baseline="-25000">
                <a:solidFill>
                  <a:srgbClr val="6BFE4E"/>
                </a:solidFill>
                <a:latin typeface="Arial" panose="020B0604020202020204" pitchFamily="34" charset="0"/>
              </a:rPr>
              <a:t>e</a:t>
            </a:r>
            <a:r>
              <a:rPr lang="tr-TR" altLang="tr-TR" sz="1800">
                <a:solidFill>
                  <a:srgbClr val="6BFE4E"/>
                </a:solidFill>
                <a:latin typeface="Arial" panose="020B0604020202020204" pitchFamily="34" charset="0"/>
              </a:rPr>
              <a:t>  + 2 </a:t>
            </a:r>
            <a:r>
              <a:rPr lang="tr-TR" altLang="tr-TR" sz="1800">
                <a:solidFill>
                  <a:srgbClr val="6BFE4E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</a:t>
            </a:r>
            <a:r>
              <a:rPr lang="tr-TR" altLang="tr-TR" sz="1800" baseline="-25000">
                <a:solidFill>
                  <a:srgbClr val="6BFE4E"/>
                </a:solidFill>
                <a:latin typeface="Arial" panose="020B0604020202020204" pitchFamily="34" charset="0"/>
              </a:rPr>
              <a:t>c</a:t>
            </a:r>
            <a:r>
              <a:rPr lang="tr-TR" altLang="tr-TR" sz="1600">
                <a:solidFill>
                  <a:srgbClr val="6BFE4E"/>
                </a:solidFill>
                <a:latin typeface="Arial" panose="020B0604020202020204" pitchFamily="34" charset="0"/>
              </a:rPr>
              <a:t>. What is spin status</a:t>
            </a:r>
            <a:r>
              <a:rPr lang="en-GB" altLang="tr-TR" sz="1600">
                <a:solidFill>
                  <a:srgbClr val="6BFE4E"/>
                </a:solidFill>
                <a:latin typeface="Arial" panose="020B0604020202020204" pitchFamily="34" charset="0"/>
              </a:rPr>
              <a:t>?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tr-TR" altLang="tr-TR" sz="1600">
              <a:solidFill>
                <a:srgbClr val="6BFE4E"/>
              </a:solidFill>
              <a:latin typeface="Arial" panose="020B0604020202020204" pitchFamily="34" charset="0"/>
            </a:endParaRP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8463" y="2925763"/>
            <a:ext cx="1795462" cy="140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1677989" y="1920876"/>
            <a:ext cx="1235075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tr-TR" altLang="tr-TR" sz="1600">
                <a:solidFill>
                  <a:srgbClr val="FFFFFF"/>
                </a:solidFill>
                <a:latin typeface="Arial" panose="020B0604020202020204" pitchFamily="34" charset="0"/>
              </a:rPr>
              <a:t>C N</a:t>
            </a: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 = 6  O</a:t>
            </a:r>
            <a:r>
              <a:rPr lang="en-GB" altLang="tr-TR" sz="1600" baseline="-25000">
                <a:solidFill>
                  <a:srgbClr val="FFFFFF"/>
                </a:solidFill>
                <a:latin typeface="Arial" panose="020B0604020202020204" pitchFamily="34" charset="0"/>
              </a:rPr>
              <a:t>h</a:t>
            </a:r>
          </a:p>
        </p:txBody>
      </p:sp>
      <p:grpSp>
        <p:nvGrpSpPr>
          <p:cNvPr id="25604" name="Group 4"/>
          <p:cNvGrpSpPr>
            <a:grpSpLocks/>
          </p:cNvGrpSpPr>
          <p:nvPr/>
        </p:nvGrpSpPr>
        <p:grpSpPr bwMode="auto">
          <a:xfrm>
            <a:off x="4616451" y="1111250"/>
            <a:ext cx="4949825" cy="357188"/>
            <a:chOff x="1948" y="700"/>
            <a:chExt cx="3118" cy="225"/>
          </a:xfrm>
        </p:grpSpPr>
        <p:sp>
          <p:nvSpPr>
            <p:cNvPr id="48185" name="Rectangle 5"/>
            <p:cNvSpPr>
              <a:spLocks noChangeArrowheads="1"/>
            </p:cNvSpPr>
            <p:nvPr/>
          </p:nvSpPr>
          <p:spPr bwMode="auto">
            <a:xfrm>
              <a:off x="4375" y="710"/>
              <a:ext cx="691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ts val="8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1pPr>
              <a:lvl2pPr>
                <a:spcBef>
                  <a:spcPts val="7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2pPr>
              <a:lvl3pPr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4pPr>
              <a:lvl5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5pPr>
              <a:lvl6pPr marL="25146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6pPr>
              <a:lvl7pPr marL="29718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7pPr>
              <a:lvl8pPr marL="34290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8pPr>
              <a:lvl9pPr marL="38862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9pPr>
            </a:lstStyle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Tx/>
              </a:pPr>
              <a:r>
                <a:rPr lang="tr-TR" altLang="tr-TR" sz="1600">
                  <a:solidFill>
                    <a:srgbClr val="FFFFFF"/>
                  </a:solidFill>
                  <a:latin typeface="Arial" panose="020B0604020202020204" pitchFamily="34" charset="0"/>
                </a:rPr>
                <a:t>Low </a:t>
              </a:r>
              <a:r>
                <a:rPr lang="en-GB" altLang="tr-TR" sz="1600">
                  <a:solidFill>
                    <a:srgbClr val="FFFFFF"/>
                  </a:solidFill>
                  <a:latin typeface="Arial" panose="020B0604020202020204" pitchFamily="34" charset="0"/>
                </a:rPr>
                <a:t>s</a:t>
              </a:r>
              <a:r>
                <a:rPr lang="tr-TR" altLang="tr-TR" sz="1600">
                  <a:solidFill>
                    <a:srgbClr val="FFFFFF"/>
                  </a:solidFill>
                  <a:latin typeface="Arial" panose="020B0604020202020204" pitchFamily="34" charset="0"/>
                </a:rPr>
                <a:t>ipin</a:t>
              </a:r>
            </a:p>
          </p:txBody>
        </p:sp>
        <p:sp>
          <p:nvSpPr>
            <p:cNvPr id="48186" name="Rectangle 6"/>
            <p:cNvSpPr>
              <a:spLocks noChangeArrowheads="1"/>
            </p:cNvSpPr>
            <p:nvPr/>
          </p:nvSpPr>
          <p:spPr bwMode="auto">
            <a:xfrm>
              <a:off x="1948" y="700"/>
              <a:ext cx="936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ts val="8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1pPr>
              <a:lvl2pPr>
                <a:spcBef>
                  <a:spcPts val="7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2pPr>
              <a:lvl3pPr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4pPr>
              <a:lvl5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5pPr>
              <a:lvl6pPr marL="25146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6pPr>
              <a:lvl7pPr marL="29718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7pPr>
              <a:lvl8pPr marL="34290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8pPr>
              <a:lvl9pPr marL="38862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9pPr>
            </a:lstStyle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Tx/>
              </a:pPr>
              <a:r>
                <a:rPr lang="tr-TR" altLang="tr-TR" sz="1600">
                  <a:solidFill>
                    <a:srgbClr val="FFFFFF"/>
                  </a:solidFill>
                  <a:latin typeface="Arial" panose="020B0604020202020204" pitchFamily="34" charset="0"/>
                </a:rPr>
                <a:t>High </a:t>
              </a:r>
              <a:r>
                <a:rPr lang="en-GB" altLang="tr-TR" sz="1600">
                  <a:solidFill>
                    <a:srgbClr val="FFFFFF"/>
                  </a:solidFill>
                  <a:latin typeface="Arial" panose="020B0604020202020204" pitchFamily="34" charset="0"/>
                </a:rPr>
                <a:t>s</a:t>
              </a:r>
              <a:r>
                <a:rPr lang="tr-TR" altLang="tr-TR" sz="1600">
                  <a:solidFill>
                    <a:srgbClr val="FFFFFF"/>
                  </a:solidFill>
                  <a:latin typeface="Arial" panose="020B0604020202020204" pitchFamily="34" charset="0"/>
                </a:rPr>
                <a:t>pin</a:t>
              </a:r>
            </a:p>
          </p:txBody>
        </p:sp>
      </p:grp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3289300" y="2781301"/>
            <a:ext cx="415796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2+</a:t>
            </a:r>
          </a:p>
        </p:txBody>
      </p:sp>
      <p:sp>
        <p:nvSpPr>
          <p:cNvPr id="48135" name="Line 8"/>
          <p:cNvSpPr>
            <a:spLocks noChangeShapeType="1"/>
          </p:cNvSpPr>
          <p:nvPr/>
        </p:nvSpPr>
        <p:spPr bwMode="auto">
          <a:xfrm flipV="1">
            <a:off x="7615238" y="2641600"/>
            <a:ext cx="514350" cy="490538"/>
          </a:xfrm>
          <a:prstGeom prst="line">
            <a:avLst/>
          </a:prstGeom>
          <a:noFill/>
          <a:ln w="12600" cap="sq">
            <a:solidFill>
              <a:srgbClr val="FFFFFF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48136" name="Line 9"/>
          <p:cNvSpPr>
            <a:spLocks noChangeShapeType="1"/>
          </p:cNvSpPr>
          <p:nvPr/>
        </p:nvSpPr>
        <p:spPr bwMode="auto">
          <a:xfrm>
            <a:off x="7615238" y="3130551"/>
            <a:ext cx="385762" cy="347663"/>
          </a:xfrm>
          <a:prstGeom prst="line">
            <a:avLst/>
          </a:prstGeom>
          <a:noFill/>
          <a:ln w="12600" cap="sq">
            <a:solidFill>
              <a:srgbClr val="FFFFFF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pSp>
        <p:nvGrpSpPr>
          <p:cNvPr id="48137" name="Group 10"/>
          <p:cNvGrpSpPr>
            <a:grpSpLocks/>
          </p:cNvGrpSpPr>
          <p:nvPr/>
        </p:nvGrpSpPr>
        <p:grpSpPr bwMode="auto">
          <a:xfrm>
            <a:off x="8188326" y="2617788"/>
            <a:ext cx="658813" cy="0"/>
            <a:chOff x="4198" y="1649"/>
            <a:chExt cx="415" cy="0"/>
          </a:xfrm>
        </p:grpSpPr>
        <p:sp>
          <p:nvSpPr>
            <p:cNvPr id="48183" name="Line 11"/>
            <p:cNvSpPr>
              <a:spLocks noChangeShapeType="1"/>
            </p:cNvSpPr>
            <p:nvPr/>
          </p:nvSpPr>
          <p:spPr bwMode="auto">
            <a:xfrm>
              <a:off x="4425" y="1649"/>
              <a:ext cx="188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84" name="Line 12"/>
            <p:cNvSpPr>
              <a:spLocks noChangeShapeType="1"/>
            </p:cNvSpPr>
            <p:nvPr/>
          </p:nvSpPr>
          <p:spPr bwMode="auto">
            <a:xfrm>
              <a:off x="4198" y="1649"/>
              <a:ext cx="188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8138" name="Group 13"/>
          <p:cNvGrpSpPr>
            <a:grpSpLocks/>
          </p:cNvGrpSpPr>
          <p:nvPr/>
        </p:nvGrpSpPr>
        <p:grpSpPr bwMode="auto">
          <a:xfrm>
            <a:off x="8007350" y="3511550"/>
            <a:ext cx="1017588" cy="0"/>
            <a:chOff x="4084" y="2212"/>
            <a:chExt cx="641" cy="0"/>
          </a:xfrm>
        </p:grpSpPr>
        <p:sp>
          <p:nvSpPr>
            <p:cNvPr id="48180" name="Line 14"/>
            <p:cNvSpPr>
              <a:spLocks noChangeShapeType="1"/>
            </p:cNvSpPr>
            <p:nvPr/>
          </p:nvSpPr>
          <p:spPr bwMode="auto">
            <a:xfrm>
              <a:off x="4310" y="2212"/>
              <a:ext cx="188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81" name="Line 15"/>
            <p:cNvSpPr>
              <a:spLocks noChangeShapeType="1"/>
            </p:cNvSpPr>
            <p:nvPr/>
          </p:nvSpPr>
          <p:spPr bwMode="auto">
            <a:xfrm>
              <a:off x="4084" y="2212"/>
              <a:ext cx="188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82" name="Line 16"/>
            <p:cNvSpPr>
              <a:spLocks noChangeShapeType="1"/>
            </p:cNvSpPr>
            <p:nvPr/>
          </p:nvSpPr>
          <p:spPr bwMode="auto">
            <a:xfrm>
              <a:off x="4537" y="2212"/>
              <a:ext cx="188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48139" name="Line 17"/>
          <p:cNvSpPr>
            <a:spLocks noChangeShapeType="1"/>
          </p:cNvSpPr>
          <p:nvPr/>
        </p:nvSpPr>
        <p:spPr bwMode="auto">
          <a:xfrm>
            <a:off x="9444039" y="2627314"/>
            <a:ext cx="1587" cy="439737"/>
          </a:xfrm>
          <a:prstGeom prst="line">
            <a:avLst/>
          </a:prstGeom>
          <a:noFill/>
          <a:ln w="19080" cap="sq">
            <a:solidFill>
              <a:srgbClr val="00CCFF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48140" name="Line 18"/>
          <p:cNvSpPr>
            <a:spLocks noChangeShapeType="1"/>
          </p:cNvSpPr>
          <p:nvPr/>
        </p:nvSpPr>
        <p:spPr bwMode="auto">
          <a:xfrm>
            <a:off x="7615238" y="3130550"/>
            <a:ext cx="2246312" cy="1588"/>
          </a:xfrm>
          <a:prstGeom prst="line">
            <a:avLst/>
          </a:prstGeom>
          <a:noFill/>
          <a:ln w="19080" cap="sq">
            <a:solidFill>
              <a:srgbClr val="FFFFFF"/>
            </a:solidFill>
            <a:prstDash val="dash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48141" name="Line 19"/>
          <p:cNvSpPr>
            <a:spLocks noChangeShapeType="1"/>
          </p:cNvSpPr>
          <p:nvPr/>
        </p:nvSpPr>
        <p:spPr bwMode="auto">
          <a:xfrm flipH="1">
            <a:off x="9431339" y="3195638"/>
            <a:ext cx="14287" cy="277812"/>
          </a:xfrm>
          <a:prstGeom prst="line">
            <a:avLst/>
          </a:prstGeom>
          <a:noFill/>
          <a:ln w="19080" cap="sq">
            <a:solidFill>
              <a:srgbClr val="00CCFF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48142" name="Rectangle 20"/>
          <p:cNvSpPr>
            <a:spLocks noChangeArrowheads="1"/>
          </p:cNvSpPr>
          <p:nvPr/>
        </p:nvSpPr>
        <p:spPr bwMode="auto">
          <a:xfrm>
            <a:off x="9583739" y="2736851"/>
            <a:ext cx="903109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600">
                <a:solidFill>
                  <a:srgbClr val="6CBAC2"/>
                </a:solidFill>
                <a:latin typeface="Arial" panose="020B0604020202020204" pitchFamily="34" charset="0"/>
              </a:rPr>
              <a:t>+ 0.6 </a:t>
            </a:r>
            <a:r>
              <a:rPr lang="en-GB" altLang="tr-TR" sz="1600">
                <a:solidFill>
                  <a:srgbClr val="6CBAC2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</a:t>
            </a:r>
            <a:r>
              <a:rPr lang="en-GB" altLang="tr-TR" sz="1600" baseline="-20000">
                <a:solidFill>
                  <a:srgbClr val="6CBAC2"/>
                </a:solidFill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48143" name="Rectangle 21"/>
          <p:cNvSpPr>
            <a:spLocks noChangeArrowheads="1"/>
          </p:cNvSpPr>
          <p:nvPr/>
        </p:nvSpPr>
        <p:spPr bwMode="auto">
          <a:xfrm>
            <a:off x="9623426" y="3175001"/>
            <a:ext cx="851813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600">
                <a:solidFill>
                  <a:srgbClr val="6CBAC2"/>
                </a:solidFill>
                <a:latin typeface="Arial" panose="020B0604020202020204" pitchFamily="34" charset="0"/>
              </a:rPr>
              <a:t>- 0.4 </a:t>
            </a:r>
            <a:r>
              <a:rPr lang="en-GB" altLang="tr-TR" sz="1600">
                <a:solidFill>
                  <a:srgbClr val="6CBAC2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</a:t>
            </a:r>
            <a:r>
              <a:rPr lang="en-GB" altLang="tr-TR" sz="1600" baseline="-20000">
                <a:solidFill>
                  <a:srgbClr val="6CBAC2"/>
                </a:solidFill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25622" name="Rectangle 22"/>
          <p:cNvSpPr>
            <a:spLocks noChangeArrowheads="1"/>
          </p:cNvSpPr>
          <p:nvPr/>
        </p:nvSpPr>
        <p:spPr bwMode="auto">
          <a:xfrm>
            <a:off x="3863975" y="3933825"/>
            <a:ext cx="338455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tr-TR" altLang="tr-TR" sz="1600">
                <a:solidFill>
                  <a:srgbClr val="FFFFFF"/>
                </a:solidFill>
                <a:latin typeface="Arial" panose="020B0604020202020204" pitchFamily="34" charset="0"/>
              </a:rPr>
              <a:t>CFSE</a:t>
            </a: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 = (5 x - 4 </a:t>
            </a:r>
            <a:r>
              <a:rPr lang="en-GB" altLang="tr-TR" sz="1600">
                <a:solidFill>
                  <a:srgbClr val="FFFFFF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</a:t>
            </a:r>
            <a:r>
              <a:rPr lang="en-GB" altLang="tr-TR" sz="1600" baseline="-20000">
                <a:solidFill>
                  <a:srgbClr val="FFFFFF"/>
                </a:solidFill>
                <a:latin typeface="Arial" panose="020B0604020202020204" pitchFamily="34" charset="0"/>
              </a:rPr>
              <a:t>o</a:t>
            </a: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)+ (2 x 6 </a:t>
            </a:r>
            <a:r>
              <a:rPr lang="en-GB" altLang="tr-TR" sz="1600">
                <a:solidFill>
                  <a:srgbClr val="FFFFFF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</a:t>
            </a:r>
            <a:r>
              <a:rPr lang="en-GB" altLang="tr-TR" sz="1600" baseline="-20000">
                <a:solidFill>
                  <a:srgbClr val="FFFFFF"/>
                </a:solidFill>
                <a:latin typeface="Arial" panose="020B0604020202020204" pitchFamily="34" charset="0"/>
              </a:rPr>
              <a:t>o</a:t>
            </a: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)</a:t>
            </a:r>
          </a:p>
          <a:p>
            <a:pPr defTabSz="449263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tr-TR" altLang="tr-TR" sz="1600">
                <a:solidFill>
                  <a:srgbClr val="FFFFFF"/>
                </a:solidFill>
                <a:latin typeface="Arial" panose="020B0604020202020204" pitchFamily="34" charset="0"/>
              </a:rPr>
              <a:t>         </a:t>
            </a: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 = - 8 </a:t>
            </a:r>
            <a:r>
              <a:rPr lang="en-GB" altLang="tr-TR" sz="1600">
                <a:solidFill>
                  <a:srgbClr val="FFFFFF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</a:t>
            </a:r>
            <a:r>
              <a:rPr lang="en-GB" altLang="tr-TR" sz="1600" baseline="-20000">
                <a:solidFill>
                  <a:srgbClr val="FFFFFF"/>
                </a:solidFill>
                <a:latin typeface="Arial" panose="020B0604020202020204" pitchFamily="34" charset="0"/>
              </a:rPr>
              <a:t>o</a:t>
            </a:r>
            <a:r>
              <a:rPr lang="tr-TR" altLang="tr-TR" sz="1600" baseline="-200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+ 5</a:t>
            </a:r>
            <a:r>
              <a:rPr lang="tr-TR" altLang="tr-TR" sz="16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sv-SE" altLang="tr-TR" sz="1600">
                <a:solidFill>
                  <a:srgbClr val="FFFFFF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</a:t>
            </a:r>
            <a:r>
              <a:rPr lang="sv-SE" altLang="tr-TR" sz="1600" baseline="-25000">
                <a:solidFill>
                  <a:srgbClr val="FFFFFF"/>
                </a:solidFill>
                <a:latin typeface="Arial" panose="020B0604020202020204" pitchFamily="34" charset="0"/>
              </a:rPr>
              <a:t>e</a:t>
            </a:r>
            <a:r>
              <a:rPr lang="tr-TR" altLang="tr-TR" sz="1600">
                <a:solidFill>
                  <a:srgbClr val="FFFFFF"/>
                </a:solidFill>
                <a:latin typeface="Arial" panose="020B0604020202020204" pitchFamily="34" charset="0"/>
              </a:rPr>
              <a:t>  + 2 </a:t>
            </a:r>
            <a:r>
              <a:rPr lang="tr-TR" altLang="tr-TR" sz="1600">
                <a:solidFill>
                  <a:srgbClr val="FFFFFF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</a:t>
            </a:r>
            <a:r>
              <a:rPr lang="tr-TR" altLang="tr-TR" sz="1600" baseline="-25000">
                <a:solidFill>
                  <a:srgbClr val="FFFFFF"/>
                </a:solidFill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48145" name="Line 23"/>
          <p:cNvSpPr>
            <a:spLocks noChangeShapeType="1"/>
          </p:cNvSpPr>
          <p:nvPr/>
        </p:nvSpPr>
        <p:spPr bwMode="auto">
          <a:xfrm flipV="1">
            <a:off x="4879975" y="2722564"/>
            <a:ext cx="514350" cy="492125"/>
          </a:xfrm>
          <a:prstGeom prst="line">
            <a:avLst/>
          </a:prstGeom>
          <a:noFill/>
          <a:ln w="12600" cap="sq">
            <a:solidFill>
              <a:srgbClr val="FFFFFF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48146" name="Line 24"/>
          <p:cNvSpPr>
            <a:spLocks noChangeShapeType="1"/>
          </p:cNvSpPr>
          <p:nvPr/>
        </p:nvSpPr>
        <p:spPr bwMode="auto">
          <a:xfrm>
            <a:off x="4879976" y="3213101"/>
            <a:ext cx="385763" cy="346075"/>
          </a:xfrm>
          <a:prstGeom prst="line">
            <a:avLst/>
          </a:prstGeom>
          <a:noFill/>
          <a:ln w="12600" cap="sq">
            <a:solidFill>
              <a:srgbClr val="FFFFFF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pSp>
        <p:nvGrpSpPr>
          <p:cNvPr id="48147" name="Group 25"/>
          <p:cNvGrpSpPr>
            <a:grpSpLocks/>
          </p:cNvGrpSpPr>
          <p:nvPr/>
        </p:nvGrpSpPr>
        <p:grpSpPr bwMode="auto">
          <a:xfrm>
            <a:off x="5453063" y="2698750"/>
            <a:ext cx="658812" cy="0"/>
            <a:chOff x="2475" y="1700"/>
            <a:chExt cx="415" cy="0"/>
          </a:xfrm>
        </p:grpSpPr>
        <p:sp>
          <p:nvSpPr>
            <p:cNvPr id="48178" name="Line 26"/>
            <p:cNvSpPr>
              <a:spLocks noChangeShapeType="1"/>
            </p:cNvSpPr>
            <p:nvPr/>
          </p:nvSpPr>
          <p:spPr bwMode="auto">
            <a:xfrm>
              <a:off x="2702" y="1700"/>
              <a:ext cx="188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79" name="Line 27"/>
            <p:cNvSpPr>
              <a:spLocks noChangeShapeType="1"/>
            </p:cNvSpPr>
            <p:nvPr/>
          </p:nvSpPr>
          <p:spPr bwMode="auto">
            <a:xfrm>
              <a:off x="2475" y="1700"/>
              <a:ext cx="188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8148" name="Group 28"/>
          <p:cNvGrpSpPr>
            <a:grpSpLocks/>
          </p:cNvGrpSpPr>
          <p:nvPr/>
        </p:nvGrpSpPr>
        <p:grpSpPr bwMode="auto">
          <a:xfrm>
            <a:off x="5272089" y="3592513"/>
            <a:ext cx="1017587" cy="0"/>
            <a:chOff x="2361" y="2263"/>
            <a:chExt cx="641" cy="0"/>
          </a:xfrm>
        </p:grpSpPr>
        <p:sp>
          <p:nvSpPr>
            <p:cNvPr id="48175" name="Line 29"/>
            <p:cNvSpPr>
              <a:spLocks noChangeShapeType="1"/>
            </p:cNvSpPr>
            <p:nvPr/>
          </p:nvSpPr>
          <p:spPr bwMode="auto">
            <a:xfrm>
              <a:off x="2587" y="2263"/>
              <a:ext cx="188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76" name="Line 30"/>
            <p:cNvSpPr>
              <a:spLocks noChangeShapeType="1"/>
            </p:cNvSpPr>
            <p:nvPr/>
          </p:nvSpPr>
          <p:spPr bwMode="auto">
            <a:xfrm>
              <a:off x="2361" y="2263"/>
              <a:ext cx="188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77" name="Line 31"/>
            <p:cNvSpPr>
              <a:spLocks noChangeShapeType="1"/>
            </p:cNvSpPr>
            <p:nvPr/>
          </p:nvSpPr>
          <p:spPr bwMode="auto">
            <a:xfrm>
              <a:off x="2814" y="2263"/>
              <a:ext cx="188" cy="0"/>
            </a:xfrm>
            <a:prstGeom prst="line">
              <a:avLst/>
            </a:prstGeom>
            <a:noFill/>
            <a:ln w="1908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25632" name="Group 32"/>
          <p:cNvGrpSpPr>
            <a:grpSpLocks/>
          </p:cNvGrpSpPr>
          <p:nvPr/>
        </p:nvGrpSpPr>
        <p:grpSpPr bwMode="auto">
          <a:xfrm>
            <a:off x="6115051" y="2378077"/>
            <a:ext cx="3343276" cy="1428751"/>
            <a:chOff x="2892" y="1498"/>
            <a:chExt cx="2106" cy="900"/>
          </a:xfrm>
        </p:grpSpPr>
        <p:sp>
          <p:nvSpPr>
            <p:cNvPr id="48170" name="Rectangle 33"/>
            <p:cNvSpPr>
              <a:spLocks noChangeArrowheads="1"/>
            </p:cNvSpPr>
            <p:nvPr/>
          </p:nvSpPr>
          <p:spPr bwMode="auto">
            <a:xfrm>
              <a:off x="4610" y="1498"/>
              <a:ext cx="234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8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1pPr>
              <a:lvl2pPr>
                <a:spcBef>
                  <a:spcPts val="7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2pPr>
              <a:lvl3pPr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4pPr>
              <a:lvl5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5pPr>
              <a:lvl6pPr marL="25146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6pPr>
              <a:lvl7pPr marL="29718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7pPr>
              <a:lvl8pPr marL="34290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8pPr>
              <a:lvl9pPr marL="38862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9pPr>
            </a:lstStyle>
            <a:p>
              <a:pPr defTabSz="449263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</a:pPr>
              <a:r>
                <a:rPr lang="en-GB" altLang="tr-TR" sz="1600">
                  <a:solidFill>
                    <a:srgbClr val="FFDE07"/>
                  </a:solidFill>
                  <a:latin typeface="Arial" panose="020B0604020202020204" pitchFamily="34" charset="0"/>
                </a:rPr>
                <a:t>e</a:t>
              </a:r>
              <a:r>
                <a:rPr lang="en-GB" altLang="tr-TR" sz="1600" baseline="-20000">
                  <a:solidFill>
                    <a:srgbClr val="FFDE07"/>
                  </a:solidFill>
                  <a:latin typeface="Arial" panose="020B0604020202020204" pitchFamily="34" charset="0"/>
                </a:rPr>
                <a:t>g</a:t>
              </a:r>
            </a:p>
          </p:txBody>
        </p:sp>
        <p:sp>
          <p:nvSpPr>
            <p:cNvPr id="48171" name="Rectangle 34"/>
            <p:cNvSpPr>
              <a:spLocks noChangeArrowheads="1"/>
            </p:cNvSpPr>
            <p:nvPr/>
          </p:nvSpPr>
          <p:spPr bwMode="auto">
            <a:xfrm>
              <a:off x="4752" y="2048"/>
              <a:ext cx="246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8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1pPr>
              <a:lvl2pPr>
                <a:spcBef>
                  <a:spcPts val="7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2pPr>
              <a:lvl3pPr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4pPr>
              <a:lvl5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5pPr>
              <a:lvl6pPr marL="25146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6pPr>
              <a:lvl7pPr marL="29718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7pPr>
              <a:lvl8pPr marL="34290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8pPr>
              <a:lvl9pPr marL="38862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Times New Roman" panose="02020603050405020304" pitchFamily="18" charset="0"/>
                  <a:ea typeface="Noto Sans CJK SC" charset="0"/>
                  <a:cs typeface="Noto Sans CJK SC" charset="0"/>
                </a:defRPr>
              </a:lvl9pPr>
            </a:lstStyle>
            <a:p>
              <a:pPr defTabSz="449263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</a:pPr>
              <a:r>
                <a:rPr lang="en-GB" altLang="tr-TR" sz="1600">
                  <a:solidFill>
                    <a:srgbClr val="FFDE07"/>
                  </a:solidFill>
                  <a:latin typeface="Arial" panose="020B0604020202020204" pitchFamily="34" charset="0"/>
                </a:rPr>
                <a:t>t</a:t>
              </a:r>
              <a:r>
                <a:rPr lang="en-GB" altLang="tr-TR" sz="1600" baseline="-20000">
                  <a:solidFill>
                    <a:srgbClr val="FFDE07"/>
                  </a:solidFill>
                  <a:latin typeface="Arial" panose="020B0604020202020204" pitchFamily="34" charset="0"/>
                </a:rPr>
                <a:t>2g</a:t>
              </a:r>
            </a:p>
          </p:txBody>
        </p:sp>
        <p:grpSp>
          <p:nvGrpSpPr>
            <p:cNvPr id="48172" name="Group 35"/>
            <p:cNvGrpSpPr>
              <a:grpSpLocks/>
            </p:cNvGrpSpPr>
            <p:nvPr/>
          </p:nvGrpSpPr>
          <p:grpSpPr bwMode="auto">
            <a:xfrm>
              <a:off x="2892" y="1557"/>
              <a:ext cx="388" cy="841"/>
              <a:chOff x="2892" y="1557"/>
              <a:chExt cx="388" cy="841"/>
            </a:xfrm>
          </p:grpSpPr>
          <p:sp>
            <p:nvSpPr>
              <p:cNvPr id="48173" name="Rectangle 36"/>
              <p:cNvSpPr>
                <a:spLocks noChangeArrowheads="1"/>
              </p:cNvSpPr>
              <p:nvPr/>
            </p:nvSpPr>
            <p:spPr bwMode="auto">
              <a:xfrm>
                <a:off x="2892" y="1557"/>
                <a:ext cx="234" cy="2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32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8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5pPr>
                <a:lvl6pPr marL="25146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6pPr>
                <a:lvl7pPr marL="29718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7pPr>
                <a:lvl8pPr marL="34290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8pPr>
                <a:lvl9pPr marL="38862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9pPr>
              </a:lstStyle>
              <a:p>
                <a:pPr defTabSz="449263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</a:pPr>
                <a:r>
                  <a:rPr lang="en-GB" altLang="tr-TR" sz="1600">
                    <a:solidFill>
                      <a:srgbClr val="FFDE07"/>
                    </a:solidFill>
                    <a:latin typeface="Arial" panose="020B0604020202020204" pitchFamily="34" charset="0"/>
                  </a:rPr>
                  <a:t>e</a:t>
                </a:r>
                <a:r>
                  <a:rPr lang="en-GB" altLang="tr-TR" sz="1600" baseline="-20000">
                    <a:solidFill>
                      <a:srgbClr val="FFDE07"/>
                    </a:solidFill>
                    <a:latin typeface="Arial" panose="020B0604020202020204" pitchFamily="34" charset="0"/>
                  </a:rPr>
                  <a:t>g</a:t>
                </a:r>
              </a:p>
            </p:txBody>
          </p:sp>
          <p:sp>
            <p:nvSpPr>
              <p:cNvPr id="48174" name="Rectangle 37"/>
              <p:cNvSpPr>
                <a:spLocks noChangeArrowheads="1"/>
              </p:cNvSpPr>
              <p:nvPr/>
            </p:nvSpPr>
            <p:spPr bwMode="auto">
              <a:xfrm>
                <a:off x="3034" y="2106"/>
                <a:ext cx="246" cy="2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>
                  <a:spcBef>
                    <a:spcPts val="8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32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1pPr>
                <a:lvl2pPr>
                  <a:spcBef>
                    <a:spcPts val="7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8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2pPr>
                <a:lvl3pPr>
                  <a:spcBef>
                    <a:spcPts val="6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3pPr>
                <a:lvl4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4pPr>
                <a:lvl5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5pPr>
                <a:lvl6pPr marL="25146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6pPr>
                <a:lvl7pPr marL="29718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7pPr>
                <a:lvl8pPr marL="34290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8pPr>
                <a:lvl9pPr marL="3886200" indent="-228600" defTabSz="449263" eaLnBrk="0" fontAlgn="base" hangingPunct="0">
                  <a:spcBef>
                    <a:spcPts val="5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000">
                    <a:solidFill>
                      <a:srgbClr val="000000"/>
                    </a:solidFill>
                    <a:latin typeface="Times New Roman" panose="02020603050405020304" pitchFamily="18" charset="0"/>
                    <a:ea typeface="Noto Sans CJK SC" charset="0"/>
                    <a:cs typeface="Noto Sans CJK SC" charset="0"/>
                  </a:defRPr>
                </a:lvl9pPr>
              </a:lstStyle>
              <a:p>
                <a:pPr defTabSz="449263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</a:pPr>
                <a:r>
                  <a:rPr lang="en-GB" altLang="tr-TR" sz="1600">
                    <a:solidFill>
                      <a:srgbClr val="FFDE07"/>
                    </a:solidFill>
                    <a:latin typeface="Arial" panose="020B0604020202020204" pitchFamily="34" charset="0"/>
                  </a:rPr>
                  <a:t>t</a:t>
                </a:r>
                <a:r>
                  <a:rPr lang="en-GB" altLang="tr-TR" sz="1600" baseline="-20000">
                    <a:solidFill>
                      <a:srgbClr val="FFDE07"/>
                    </a:solidFill>
                    <a:latin typeface="Arial" panose="020B0604020202020204" pitchFamily="34" charset="0"/>
                  </a:rPr>
                  <a:t>2g</a:t>
                </a:r>
              </a:p>
            </p:txBody>
          </p:sp>
        </p:grpSp>
      </p:grpSp>
      <p:grpSp>
        <p:nvGrpSpPr>
          <p:cNvPr id="25638" name="Group 38"/>
          <p:cNvGrpSpPr>
            <a:grpSpLocks/>
          </p:cNvGrpSpPr>
          <p:nvPr/>
        </p:nvGrpSpPr>
        <p:grpSpPr bwMode="auto">
          <a:xfrm>
            <a:off x="5394326" y="2500314"/>
            <a:ext cx="741363" cy="1235075"/>
            <a:chOff x="2438" y="1575"/>
            <a:chExt cx="467" cy="778"/>
          </a:xfrm>
        </p:grpSpPr>
        <p:sp>
          <p:nvSpPr>
            <p:cNvPr id="48163" name="Line 39"/>
            <p:cNvSpPr>
              <a:spLocks noChangeShapeType="1"/>
            </p:cNvSpPr>
            <p:nvPr/>
          </p:nvSpPr>
          <p:spPr bwMode="auto">
            <a:xfrm flipV="1">
              <a:off x="2438" y="2141"/>
              <a:ext cx="0" cy="203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64" name="Line 40"/>
            <p:cNvSpPr>
              <a:spLocks noChangeShapeType="1"/>
            </p:cNvSpPr>
            <p:nvPr/>
          </p:nvSpPr>
          <p:spPr bwMode="auto">
            <a:xfrm flipV="1">
              <a:off x="2680" y="2141"/>
              <a:ext cx="0" cy="203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65" name="Line 41"/>
            <p:cNvSpPr>
              <a:spLocks noChangeShapeType="1"/>
            </p:cNvSpPr>
            <p:nvPr/>
          </p:nvSpPr>
          <p:spPr bwMode="auto">
            <a:xfrm flipV="1">
              <a:off x="2906" y="2141"/>
              <a:ext cx="0" cy="203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66" name="Line 42"/>
            <p:cNvSpPr>
              <a:spLocks noChangeShapeType="1"/>
            </p:cNvSpPr>
            <p:nvPr/>
          </p:nvSpPr>
          <p:spPr bwMode="auto">
            <a:xfrm flipV="1">
              <a:off x="2582" y="1574"/>
              <a:ext cx="0" cy="204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67" name="Line 43"/>
            <p:cNvSpPr>
              <a:spLocks noChangeShapeType="1"/>
            </p:cNvSpPr>
            <p:nvPr/>
          </p:nvSpPr>
          <p:spPr bwMode="auto">
            <a:xfrm flipV="1">
              <a:off x="2825" y="1574"/>
              <a:ext cx="0" cy="204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68" name="Line 44"/>
            <p:cNvSpPr>
              <a:spLocks noChangeShapeType="1"/>
            </p:cNvSpPr>
            <p:nvPr/>
          </p:nvSpPr>
          <p:spPr bwMode="auto">
            <a:xfrm>
              <a:off x="2518" y="2152"/>
              <a:ext cx="0" cy="201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69" name="Line 45"/>
            <p:cNvSpPr>
              <a:spLocks noChangeShapeType="1"/>
            </p:cNvSpPr>
            <p:nvPr/>
          </p:nvSpPr>
          <p:spPr bwMode="auto">
            <a:xfrm>
              <a:off x="2761" y="2152"/>
              <a:ext cx="0" cy="201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25646" name="Group 46"/>
          <p:cNvGrpSpPr>
            <a:grpSpLocks/>
          </p:cNvGrpSpPr>
          <p:nvPr/>
        </p:nvGrpSpPr>
        <p:grpSpPr bwMode="auto">
          <a:xfrm>
            <a:off x="8085138" y="2452688"/>
            <a:ext cx="876300" cy="1219200"/>
            <a:chOff x="4133" y="1545"/>
            <a:chExt cx="552" cy="768"/>
          </a:xfrm>
        </p:grpSpPr>
        <p:sp>
          <p:nvSpPr>
            <p:cNvPr id="48156" name="Line 47"/>
            <p:cNvSpPr>
              <a:spLocks noChangeShapeType="1"/>
            </p:cNvSpPr>
            <p:nvPr/>
          </p:nvSpPr>
          <p:spPr bwMode="auto">
            <a:xfrm flipV="1">
              <a:off x="4133" y="2088"/>
              <a:ext cx="0" cy="203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57" name="Line 48"/>
            <p:cNvSpPr>
              <a:spLocks noChangeShapeType="1"/>
            </p:cNvSpPr>
            <p:nvPr/>
          </p:nvSpPr>
          <p:spPr bwMode="auto">
            <a:xfrm flipV="1">
              <a:off x="4375" y="2088"/>
              <a:ext cx="0" cy="203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58" name="Line 49"/>
            <p:cNvSpPr>
              <a:spLocks noChangeShapeType="1"/>
            </p:cNvSpPr>
            <p:nvPr/>
          </p:nvSpPr>
          <p:spPr bwMode="auto">
            <a:xfrm flipV="1">
              <a:off x="4601" y="2088"/>
              <a:ext cx="0" cy="203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59" name="Line 50"/>
            <p:cNvSpPr>
              <a:spLocks noChangeShapeType="1"/>
            </p:cNvSpPr>
            <p:nvPr/>
          </p:nvSpPr>
          <p:spPr bwMode="auto">
            <a:xfrm>
              <a:off x="4201" y="2110"/>
              <a:ext cx="0" cy="201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60" name="Line 51"/>
            <p:cNvSpPr>
              <a:spLocks noChangeShapeType="1"/>
            </p:cNvSpPr>
            <p:nvPr/>
          </p:nvSpPr>
          <p:spPr bwMode="auto">
            <a:xfrm>
              <a:off x="4443" y="2110"/>
              <a:ext cx="0" cy="201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61" name="Line 52"/>
            <p:cNvSpPr>
              <a:spLocks noChangeShapeType="1"/>
            </p:cNvSpPr>
            <p:nvPr/>
          </p:nvSpPr>
          <p:spPr bwMode="auto">
            <a:xfrm>
              <a:off x="4686" y="2111"/>
              <a:ext cx="0" cy="202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62" name="Line 53"/>
            <p:cNvSpPr>
              <a:spLocks noChangeShapeType="1"/>
            </p:cNvSpPr>
            <p:nvPr/>
          </p:nvSpPr>
          <p:spPr bwMode="auto">
            <a:xfrm flipV="1">
              <a:off x="4282" y="1544"/>
              <a:ext cx="0" cy="203"/>
            </a:xfrm>
            <a:prstGeom prst="line">
              <a:avLst/>
            </a:prstGeom>
            <a:noFill/>
            <a:ln w="28440" cap="sq">
              <a:solidFill>
                <a:srgbClr val="FFFF00"/>
              </a:solidFill>
              <a:miter lim="800000"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5654" name="Rectangle 54"/>
          <p:cNvSpPr>
            <a:spLocks noChangeArrowheads="1"/>
          </p:cNvSpPr>
          <p:nvPr/>
        </p:nvSpPr>
        <p:spPr bwMode="auto">
          <a:xfrm>
            <a:off x="7431089" y="3933826"/>
            <a:ext cx="3381375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tr-TR" altLang="tr-TR" sz="1600">
                <a:solidFill>
                  <a:srgbClr val="FFFFFF"/>
                </a:solidFill>
                <a:latin typeface="Arial" panose="020B0604020202020204" pitchFamily="34" charset="0"/>
              </a:rPr>
              <a:t>CFSE</a:t>
            </a: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 = (6 x - 4 </a:t>
            </a:r>
            <a:r>
              <a:rPr lang="en-GB" altLang="tr-TR" sz="1600">
                <a:solidFill>
                  <a:srgbClr val="FFFFFF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</a:t>
            </a:r>
            <a:r>
              <a:rPr lang="en-GB" altLang="tr-TR" sz="1600" baseline="-20000">
                <a:solidFill>
                  <a:srgbClr val="FFFFFF"/>
                </a:solidFill>
                <a:latin typeface="Arial" panose="020B0604020202020204" pitchFamily="34" charset="0"/>
              </a:rPr>
              <a:t>o</a:t>
            </a: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)+ (6 </a:t>
            </a:r>
            <a:r>
              <a:rPr lang="en-GB" altLang="tr-TR" sz="1600">
                <a:solidFill>
                  <a:srgbClr val="FFFFFF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</a:t>
            </a:r>
            <a:r>
              <a:rPr lang="en-GB" altLang="tr-TR" sz="1600" baseline="-20000">
                <a:solidFill>
                  <a:srgbClr val="FFFFFF"/>
                </a:solidFill>
                <a:latin typeface="Arial" panose="020B0604020202020204" pitchFamily="34" charset="0"/>
              </a:rPr>
              <a:t>o</a:t>
            </a: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) </a:t>
            </a:r>
          </a:p>
          <a:p>
            <a:pPr defTabSz="449263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tr-TR" altLang="tr-TR" sz="1600">
                <a:solidFill>
                  <a:srgbClr val="FFFFFF"/>
                </a:solidFill>
                <a:latin typeface="Arial" panose="020B0604020202020204" pitchFamily="34" charset="0"/>
              </a:rPr>
              <a:t>          </a:t>
            </a: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= - 18 </a:t>
            </a:r>
            <a:r>
              <a:rPr lang="en-GB" altLang="tr-TR" sz="1600">
                <a:solidFill>
                  <a:srgbClr val="FFFFFF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</a:t>
            </a:r>
            <a:r>
              <a:rPr lang="en-GB" altLang="tr-TR" sz="1600" baseline="-20000">
                <a:solidFill>
                  <a:srgbClr val="FFFFFF"/>
                </a:solidFill>
                <a:latin typeface="Arial" panose="020B0604020202020204" pitchFamily="34" charset="0"/>
              </a:rPr>
              <a:t>o</a:t>
            </a: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 +  </a:t>
            </a:r>
            <a:r>
              <a:rPr lang="tr-TR" altLang="tr-TR" sz="1600">
                <a:solidFill>
                  <a:srgbClr val="FFFFFF"/>
                </a:solidFill>
                <a:latin typeface="Arial" panose="020B0604020202020204" pitchFamily="34" charset="0"/>
              </a:rPr>
              <a:t>6 </a:t>
            </a:r>
            <a:r>
              <a:rPr lang="sv-SE" altLang="tr-TR" sz="1600">
                <a:solidFill>
                  <a:srgbClr val="FFFFFF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</a:t>
            </a:r>
            <a:r>
              <a:rPr lang="sv-SE" altLang="tr-TR" sz="1600" baseline="-25000">
                <a:solidFill>
                  <a:srgbClr val="FFFFFF"/>
                </a:solidFill>
                <a:latin typeface="Arial" panose="020B0604020202020204" pitchFamily="34" charset="0"/>
              </a:rPr>
              <a:t>e</a:t>
            </a:r>
            <a:r>
              <a:rPr lang="tr-TR" altLang="tr-TR" sz="1600">
                <a:solidFill>
                  <a:srgbClr val="FFFFFF"/>
                </a:solidFill>
                <a:latin typeface="Arial" panose="020B0604020202020204" pitchFamily="34" charset="0"/>
              </a:rPr>
              <a:t>  + 3 </a:t>
            </a:r>
            <a:r>
              <a:rPr lang="tr-TR" altLang="tr-TR" sz="1600">
                <a:solidFill>
                  <a:srgbClr val="FFFFFF"/>
                </a:solidFill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</a:t>
            </a:r>
            <a:r>
              <a:rPr lang="tr-TR" altLang="tr-TR" sz="1600" baseline="-25000">
                <a:solidFill>
                  <a:srgbClr val="FFFFFF"/>
                </a:solidFill>
                <a:latin typeface="Arial" panose="020B0604020202020204" pitchFamily="34" charset="0"/>
              </a:rPr>
              <a:t>c</a:t>
            </a: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5655" name="Rectangle 55"/>
          <p:cNvSpPr>
            <a:spLocks noChangeArrowheads="1"/>
          </p:cNvSpPr>
          <p:nvPr/>
        </p:nvSpPr>
        <p:spPr bwMode="auto">
          <a:xfrm>
            <a:off x="1930401" y="1268414"/>
            <a:ext cx="1000893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GB" altLang="tr-TR" sz="1600">
                <a:solidFill>
                  <a:srgbClr val="FFFFFF"/>
                </a:solidFill>
                <a:latin typeface="Arial" panose="020B0604020202020204" pitchFamily="34" charset="0"/>
              </a:rPr>
              <a:t>Co(II)  d</a:t>
            </a:r>
            <a:r>
              <a:rPr lang="en-GB" altLang="tr-TR" sz="1600" baseline="30000">
                <a:solidFill>
                  <a:srgbClr val="FFFFFF"/>
                </a:solidFill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25656" name="Rectangle 56"/>
          <p:cNvSpPr>
            <a:spLocks noChangeArrowheads="1"/>
          </p:cNvSpPr>
          <p:nvPr/>
        </p:nvSpPr>
        <p:spPr bwMode="auto">
          <a:xfrm>
            <a:off x="3648075" y="1989138"/>
            <a:ext cx="3384550" cy="2743200"/>
          </a:xfrm>
          <a:prstGeom prst="rect">
            <a:avLst/>
          </a:prstGeom>
          <a:noFill/>
          <a:ln w="12600" cap="sq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5657" name="Rectangle 57"/>
          <p:cNvSpPr>
            <a:spLocks noChangeArrowheads="1"/>
          </p:cNvSpPr>
          <p:nvPr/>
        </p:nvSpPr>
        <p:spPr bwMode="auto">
          <a:xfrm>
            <a:off x="7104063" y="1989138"/>
            <a:ext cx="3384550" cy="2743200"/>
          </a:xfrm>
          <a:prstGeom prst="rect">
            <a:avLst/>
          </a:prstGeom>
          <a:noFill/>
          <a:ln w="12600" cap="sq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0396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56" grpId="0" animBg="1"/>
      <p:bldP spid="2565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1"/>
          <p:cNvSpPr txBox="1">
            <a:spLocks noChangeArrowheads="1"/>
          </p:cNvSpPr>
          <p:nvPr/>
        </p:nvSpPr>
        <p:spPr bwMode="auto">
          <a:xfrm>
            <a:off x="5638800" y="31242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4325939" y="4149726"/>
            <a:ext cx="2809875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r>
              <a:rPr lang="tr-TR" sz="4800" dirty="0">
                <a:solidFill>
                  <a:srgbClr val="FF0000"/>
                </a:solidFill>
                <a:latin typeface="Arial" panose="020B0604020202020204" pitchFamily="34" charset="0"/>
              </a:rPr>
              <a:t>C</a:t>
            </a:r>
            <a:r>
              <a:rPr lang="tr-TR" sz="4800" dirty="0">
                <a:solidFill>
                  <a:srgbClr val="FFC000"/>
                </a:solidFill>
                <a:latin typeface="Arial" panose="020B0604020202020204" pitchFamily="34" charset="0"/>
              </a:rPr>
              <a:t>O</a:t>
            </a:r>
            <a:r>
              <a:rPr lang="tr-TR" sz="4800" dirty="0">
                <a:solidFill>
                  <a:srgbClr val="FFFF00"/>
                </a:solidFill>
                <a:latin typeface="Arial" panose="020B0604020202020204" pitchFamily="34" charset="0"/>
              </a:rPr>
              <a:t>L</a:t>
            </a:r>
            <a:r>
              <a:rPr lang="tr-TR" sz="4800" dirty="0">
                <a:solidFill>
                  <a:srgbClr val="AAE2CA">
                    <a:lumMod val="75000"/>
                  </a:srgbClr>
                </a:solidFill>
                <a:latin typeface="Arial" panose="020B0604020202020204" pitchFamily="34" charset="0"/>
              </a:rPr>
              <a:t>O</a:t>
            </a:r>
            <a:r>
              <a:rPr lang="tr-TR" sz="4800" dirty="0">
                <a:solidFill>
                  <a:srgbClr val="2D2DB9">
                    <a:lumMod val="60000"/>
                    <a:lumOff val="40000"/>
                  </a:srgbClr>
                </a:solidFill>
                <a:latin typeface="Arial" panose="020B0604020202020204" pitchFamily="34" charset="0"/>
              </a:rPr>
              <a:t>R</a:t>
            </a:r>
            <a:r>
              <a:rPr lang="tr-TR" sz="4800" dirty="0">
                <a:solidFill>
                  <a:srgbClr val="CC00CC"/>
                </a:solidFill>
                <a:latin typeface="Arial" panose="020B0604020202020204" pitchFamily="34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25098116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609600"/>
            <a:ext cx="83820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6695844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26" y="404814"/>
            <a:ext cx="8486775" cy="636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0353945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196976"/>
            <a:ext cx="8785225" cy="571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6323" name="Text Box 2"/>
          <p:cNvSpPr txBox="1">
            <a:spLocks noChangeArrowheads="1"/>
          </p:cNvSpPr>
          <p:nvPr/>
        </p:nvSpPr>
        <p:spPr bwMode="auto">
          <a:xfrm>
            <a:off x="3937000" y="260350"/>
            <a:ext cx="4081864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tr-TR" altLang="tr-TR" sz="2400" b="1" i="1">
                <a:solidFill>
                  <a:srgbClr val="BBE0E3"/>
                </a:solidFill>
                <a:latin typeface="Arial" panose="020B0604020202020204" pitchFamily="34" charset="0"/>
              </a:rPr>
              <a:t>Elektromagnetik Spektrum</a:t>
            </a:r>
          </a:p>
        </p:txBody>
      </p:sp>
    </p:spTree>
    <p:extLst>
      <p:ext uri="{BB962C8B-B14F-4D97-AF65-F5344CB8AC3E}">
        <p14:creationId xmlns:p14="http://schemas.microsoft.com/office/powerpoint/2010/main" val="1384522473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8" y="808039"/>
            <a:ext cx="5256212" cy="456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837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6" y="1412875"/>
            <a:ext cx="3267075" cy="295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8372" name="Rectangle 3"/>
          <p:cNvSpPr>
            <a:spLocks noChangeArrowheads="1"/>
          </p:cNvSpPr>
          <p:nvPr/>
        </p:nvSpPr>
        <p:spPr bwMode="auto">
          <a:xfrm>
            <a:off x="1714500" y="5614989"/>
            <a:ext cx="763270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t>If the </a:t>
            </a:r>
            <a:r>
              <a:rPr lang="en-US" altLang="tr-TR" sz="1800">
                <a:solidFill>
                  <a:srgbClr val="FF0000"/>
                </a:solidFill>
                <a:latin typeface="Arial" panose="020B0604020202020204" pitchFamily="34" charset="0"/>
              </a:rPr>
              <a:t>red light </a:t>
            </a:r>
            <a:r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t>gets absorbed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                   </a:t>
            </a:r>
            <a:r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t>the complex looks </a:t>
            </a:r>
            <a:r>
              <a:rPr lang="en-US" altLang="tr-TR" sz="1800">
                <a:solidFill>
                  <a:srgbClr val="00B050"/>
                </a:solidFill>
                <a:latin typeface="Arial" panose="020B0604020202020204" pitchFamily="34" charset="0"/>
              </a:rPr>
              <a:t>green</a:t>
            </a:r>
            <a:endParaRPr lang="tr-TR" altLang="tr-TR" sz="1800">
              <a:solidFill>
                <a:srgbClr val="00B050"/>
              </a:solidFill>
              <a:latin typeface="Arial" panose="020B0604020202020204" pitchFamily="34" charset="0"/>
            </a:endParaRPr>
          </a:p>
        </p:txBody>
      </p:sp>
      <p:sp>
        <p:nvSpPr>
          <p:cNvPr id="58373" name="AutoShape 4"/>
          <p:cNvSpPr>
            <a:spLocks noChangeArrowheads="1"/>
          </p:cNvSpPr>
          <p:nvPr/>
        </p:nvSpPr>
        <p:spPr bwMode="auto">
          <a:xfrm>
            <a:off x="4872038" y="6164264"/>
            <a:ext cx="381000" cy="280987"/>
          </a:xfrm>
          <a:prstGeom prst="rightArrow">
            <a:avLst>
              <a:gd name="adj1" fmla="val 50000"/>
              <a:gd name="adj2" fmla="val 33898"/>
            </a:avLst>
          </a:prstGeom>
          <a:noFill/>
          <a:ln w="19080" cap="sq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58374" name="Text Box 5"/>
          <p:cNvSpPr txBox="1">
            <a:spLocks noChangeArrowheads="1"/>
          </p:cNvSpPr>
          <p:nvPr/>
        </p:nvSpPr>
        <p:spPr bwMode="auto">
          <a:xfrm>
            <a:off x="7156450" y="58245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58375" name="AutoShape 6"/>
          <p:cNvSpPr>
            <a:spLocks noChangeArrowheads="1"/>
          </p:cNvSpPr>
          <p:nvPr/>
        </p:nvSpPr>
        <p:spPr bwMode="auto">
          <a:xfrm>
            <a:off x="5124450" y="5684839"/>
            <a:ext cx="381000" cy="280987"/>
          </a:xfrm>
          <a:prstGeom prst="rightArrow">
            <a:avLst>
              <a:gd name="adj1" fmla="val 50000"/>
              <a:gd name="adj2" fmla="val 33898"/>
            </a:avLst>
          </a:prstGeom>
          <a:noFill/>
          <a:ln w="19080" cap="sq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58376" name="Rectangle 7"/>
          <p:cNvSpPr>
            <a:spLocks noChangeArrowheads="1"/>
          </p:cNvSpPr>
          <p:nvPr/>
        </p:nvSpPr>
        <p:spPr bwMode="auto">
          <a:xfrm>
            <a:off x="1727201" y="6105526"/>
            <a:ext cx="8208963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t>If </a:t>
            </a:r>
            <a:r>
              <a:rPr lang="en-US" altLang="tr-TR" sz="1800">
                <a:solidFill>
                  <a:srgbClr val="CC00CC"/>
                </a:solidFill>
                <a:latin typeface="Arial" panose="020B0604020202020204" pitchFamily="34" charset="0"/>
              </a:rPr>
              <a:t>purple</a:t>
            </a:r>
            <a:r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light gets absorbed</a:t>
            </a: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              </a:t>
            </a:r>
            <a:r>
              <a:rPr lang="en-US" altLang="tr-TR" sz="1800">
                <a:solidFill>
                  <a:srgbClr val="FFFFFF"/>
                </a:solidFill>
                <a:latin typeface="Arial" panose="020B0604020202020204" pitchFamily="34" charset="0"/>
              </a:rPr>
              <a:t>the complex appears </a:t>
            </a:r>
            <a:r>
              <a:rPr lang="en-US" altLang="tr-TR" sz="1800">
                <a:solidFill>
                  <a:srgbClr val="FFFF00"/>
                </a:solidFill>
                <a:latin typeface="Arial" panose="020B0604020202020204" pitchFamily="34" charset="0"/>
              </a:rPr>
              <a:t>yellow</a:t>
            </a:r>
            <a:endParaRPr lang="tr-TR" altLang="tr-TR" sz="180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58377" name="Rectangle 8"/>
          <p:cNvSpPr>
            <a:spLocks noChangeArrowheads="1"/>
          </p:cNvSpPr>
          <p:nvPr/>
        </p:nvSpPr>
        <p:spPr bwMode="auto">
          <a:xfrm>
            <a:off x="7824789" y="727076"/>
            <a:ext cx="1385887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Color Circle</a:t>
            </a:r>
          </a:p>
        </p:txBody>
      </p:sp>
      <p:sp>
        <p:nvSpPr>
          <p:cNvPr id="58378" name="Rectangle 9"/>
          <p:cNvSpPr>
            <a:spLocks noChangeArrowheads="1"/>
          </p:cNvSpPr>
          <p:nvPr/>
        </p:nvSpPr>
        <p:spPr bwMode="auto">
          <a:xfrm>
            <a:off x="7899400" y="4797426"/>
            <a:ext cx="1951038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Noto Sans CJK SC" charset="0"/>
                <a:cs typeface="Noto Sans CJK SC" charset="0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tr-TR" altLang="tr-TR" sz="1800">
                <a:solidFill>
                  <a:srgbClr val="FFFFFF"/>
                </a:solidFill>
                <a:latin typeface="Arial" panose="020B0604020202020204" pitchFamily="34" charset="0"/>
              </a:rPr>
              <a:t>wavelength</a:t>
            </a:r>
            <a:r>
              <a:rPr lang="en-GB" altLang="tr-TR" sz="1800">
                <a:solidFill>
                  <a:srgbClr val="FFFFFF"/>
                </a:solidFill>
                <a:latin typeface="Arial" panose="020B0604020202020204" pitchFamily="34" charset="0"/>
              </a:rPr>
              <a:t>, (nm)</a:t>
            </a:r>
          </a:p>
        </p:txBody>
      </p:sp>
    </p:spTree>
    <p:extLst>
      <p:ext uri="{BB962C8B-B14F-4D97-AF65-F5344CB8AC3E}">
        <p14:creationId xmlns:p14="http://schemas.microsoft.com/office/powerpoint/2010/main" val="22072170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 Teması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eması">
      <a:majorFont>
        <a:latin typeface="Times New Roman"/>
        <a:ea typeface="Noto Sans CJK SC"/>
        <a:cs typeface="Noto Sans CJK SC"/>
      </a:majorFont>
      <a:minorFont>
        <a:latin typeface="Times New Roman"/>
        <a:ea typeface="Noto Sans CJK SC"/>
        <a:cs typeface="Noto Sans CJK SC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tr-T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tr-T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eması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eması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eması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eması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eması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eması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eması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eması">
  <a:themeElements>
    <a:clrScheme name="Office Teması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eması">
      <a:majorFont>
        <a:latin typeface="Times New Roman"/>
        <a:ea typeface="Noto Sans CJK SC"/>
        <a:cs typeface="Noto Sans CJK SC"/>
      </a:majorFont>
      <a:minorFont>
        <a:latin typeface="Times New Roman"/>
        <a:ea typeface="Noto Sans CJK SC"/>
        <a:cs typeface="Noto Sans CJK SC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tr-T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tr-T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eması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eması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eması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eması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eması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eması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eması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388</Words>
  <Application>Microsoft Office PowerPoint</Application>
  <PresentationFormat>Geniş ekran</PresentationFormat>
  <Paragraphs>138</Paragraphs>
  <Slides>22</Slides>
  <Notes>14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22</vt:i4>
      </vt:variant>
    </vt:vector>
  </HeadingPairs>
  <TitlesOfParts>
    <vt:vector size="34" baseType="lpstr">
      <vt:lpstr>Arial</vt:lpstr>
      <vt:lpstr>Arial Black</vt:lpstr>
      <vt:lpstr>Calibri</vt:lpstr>
      <vt:lpstr>Calibri Light</vt:lpstr>
      <vt:lpstr>Comic Sans MS</vt:lpstr>
      <vt:lpstr>DejaVu Sans</vt:lpstr>
      <vt:lpstr>Noto Sans CJK SC</vt:lpstr>
      <vt:lpstr>Symbol</vt:lpstr>
      <vt:lpstr>Times New Roman</vt:lpstr>
      <vt:lpstr>Office Teması</vt:lpstr>
      <vt:lpstr>1_Office Teması</vt:lpstr>
      <vt:lpstr>2_Office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nuracar54@outlook.com</dc:creator>
  <cp:lastModifiedBy>nuracar54@outlook.com</cp:lastModifiedBy>
  <cp:revision>1</cp:revision>
  <dcterms:created xsi:type="dcterms:W3CDTF">2021-07-30T13:11:26Z</dcterms:created>
  <dcterms:modified xsi:type="dcterms:W3CDTF">2021-07-30T13:12:04Z</dcterms:modified>
</cp:coreProperties>
</file>