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handoutMasterIdLst>
    <p:handoutMasterId r:id="rId14"/>
  </p:handoutMasterIdLst>
  <p:sldIdLst>
    <p:sldId id="304" r:id="rId3"/>
    <p:sldId id="257" r:id="rId4"/>
    <p:sldId id="258" r:id="rId5"/>
    <p:sldId id="259" r:id="rId6"/>
    <p:sldId id="260" r:id="rId7"/>
    <p:sldId id="261" r:id="rId8"/>
    <p:sldId id="263" r:id="rId9"/>
    <p:sldId id="264" r:id="rId10"/>
    <p:sldId id="265" r:id="rId11"/>
    <p:sldId id="266" r:id="rId12"/>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17" autoAdjust="0"/>
  </p:normalViewPr>
  <p:slideViewPr>
    <p:cSldViewPr>
      <p:cViewPr varScale="1">
        <p:scale>
          <a:sx n="108" d="100"/>
          <a:sy n="108" d="100"/>
        </p:scale>
        <p:origin x="170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BE35AA8E-B0CA-4354-B37C-FD643C5DCADD}" type="datetimeFigureOut">
              <a:rPr lang="tr-TR" smtClean="0"/>
              <a:t>9.03.2020</a:t>
            </a:fld>
            <a:endParaRPr lang="tr-TR"/>
          </a:p>
        </p:txBody>
      </p:sp>
      <p:sp>
        <p:nvSpPr>
          <p:cNvPr id="4" name="Altbilgi Yer Tutucusu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900619C-F0C6-4B82-9939-279169063A70}" type="slidenum">
              <a:rPr lang="tr-TR" smtClean="0"/>
              <a:t>‹#›</a:t>
            </a:fld>
            <a:endParaRPr lang="tr-TR"/>
          </a:p>
        </p:txBody>
      </p:sp>
    </p:spTree>
    <p:extLst>
      <p:ext uri="{BB962C8B-B14F-4D97-AF65-F5344CB8AC3E}">
        <p14:creationId xmlns:p14="http://schemas.microsoft.com/office/powerpoint/2010/main" val="4288366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A74E1586-6AA9-4801-9BC3-D39DBE86CFF0}" type="datetimeFigureOut">
              <a:rPr lang="tr-TR" smtClean="0"/>
              <a:pPr/>
              <a:t>9.03.2020</a:t>
            </a:fld>
            <a:endParaRPr lang="tr-TR"/>
          </a:p>
        </p:txBody>
      </p:sp>
      <p:sp>
        <p:nvSpPr>
          <p:cNvPr id="4" name="3 Slayt Görüntüsü Yer Tutucusu"/>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7059FD82-3ED3-46A0-AE48-3C089EF1145D}" type="slidenum">
              <a:rPr lang="tr-TR" smtClean="0"/>
              <a:pPr/>
              <a:t>‹#›</a:t>
            </a:fld>
            <a:endParaRPr lang="tr-TR"/>
          </a:p>
        </p:txBody>
      </p:sp>
    </p:spTree>
    <p:extLst>
      <p:ext uri="{BB962C8B-B14F-4D97-AF65-F5344CB8AC3E}">
        <p14:creationId xmlns:p14="http://schemas.microsoft.com/office/powerpoint/2010/main" val="3777096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a:t>Asıl başlık stili için tıklatın</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8838007" y="1189204"/>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816685" y="1143293"/>
            <a:ext cx="5275770" cy="4268967"/>
          </a:xfrm>
        </p:spPr>
        <p:txBody>
          <a:bodyPr/>
          <a:lstStyle>
            <a:lvl1pPr algn="l">
              <a:lnSpc>
                <a:spcPct val="85000"/>
              </a:lnSpc>
              <a:defRPr sz="5775"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816685" y="5537927"/>
            <a:ext cx="527577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816685" y="6314445"/>
            <a:ext cx="1197468" cy="365129"/>
          </a:xfrm>
        </p:spPr>
        <p:txBody>
          <a:bodyPr/>
          <a:lstStyle>
            <a:lvl1pPr algn="l">
              <a:defRPr sz="900">
                <a:solidFill>
                  <a:srgbClr val="F5F5F5"/>
                </a:solidFill>
              </a:defRPr>
            </a:lvl1pPr>
          </a:lstStyle>
          <a:p>
            <a:pPr lvl="0"/>
            <a:fld id="{D53300A0-46E5-491C-95C6-AF06C12188DA}" type="datetime1">
              <a:rPr lang="en-US"/>
              <a:pPr lvl="0"/>
              <a:t>3/9/2020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2250446" y="6314445"/>
            <a:ext cx="384200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8838007" y="1416214"/>
            <a:ext cx="305990"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580392"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244424167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3/9/2020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3822180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8838007" y="139374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460754" y="2571722"/>
            <a:ext cx="6222489" cy="3286152"/>
          </a:xfrm>
        </p:spPr>
        <p:txBody>
          <a:bodyPr/>
          <a:lstStyle>
            <a:lvl1pPr>
              <a:lnSpc>
                <a:spcPct val="85000"/>
              </a:lnSpc>
              <a:defRPr sz="5775"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460754" y="1393746"/>
            <a:ext cx="6301068"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6557215" y="6314435"/>
            <a:ext cx="1197468" cy="365129"/>
          </a:xfrm>
        </p:spPr>
        <p:txBody>
          <a:bodyPr/>
          <a:lstStyle>
            <a:lvl1pPr>
              <a:defRPr sz="900"/>
            </a:lvl1pPr>
          </a:lstStyle>
          <a:p>
            <a:pPr lvl="0"/>
            <a:fld id="{A105C38B-6279-4A82-9CCB-AF6C98C8FB3B}" type="datetime1">
              <a:rPr lang="en-US"/>
              <a:pPr lvl="0"/>
              <a:t>3/9/2020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460754" y="6314445"/>
            <a:ext cx="4860168"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8838007" y="1620756"/>
            <a:ext cx="305990"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768324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2420155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3886202" y="540629"/>
            <a:ext cx="4686297"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3886202" y="3712463"/>
            <a:ext cx="4686297"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3/9/2020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3626102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571498" y="557784"/>
            <a:ext cx="2873501"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3886202" y="558067"/>
            <a:ext cx="4684014" cy="914400"/>
          </a:xfrm>
        </p:spPr>
        <p:txBody>
          <a:bodyPr anchor="b"/>
          <a:lstStyle>
            <a:lvl1pPr marL="0" indent="0">
              <a:lnSpc>
                <a:spcPct val="113000"/>
              </a:lnSpc>
              <a:spcBef>
                <a:spcPts val="0"/>
              </a:spcBef>
              <a:buNone/>
              <a:defRPr sz="18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3886202" y="1526673"/>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3886202" y="3700823"/>
            <a:ext cx="4686297" cy="914400"/>
          </a:xfrm>
        </p:spPr>
        <p:txBody>
          <a:bodyPr anchor="b"/>
          <a:lstStyle>
            <a:lvl1pPr marL="0" indent="0">
              <a:buNone/>
              <a:defRPr sz="18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3886202" y="4669429"/>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3/9/2020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1376188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3/9/2020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544842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3/9/2020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1800652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571498" y="555479"/>
            <a:ext cx="2879084" cy="1921026"/>
          </a:xfrm>
        </p:spPr>
        <p:txBody>
          <a:bodyPr>
            <a:noAutofit/>
          </a:bodyPr>
          <a:lstStyle>
            <a:lvl1pPr>
              <a:lnSpc>
                <a:spcPct val="93000"/>
              </a:lnSpc>
              <a:defRPr sz="3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3886202" y="564149"/>
            <a:ext cx="4686297"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571498" y="2621511"/>
            <a:ext cx="2879084" cy="323953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3/9/2020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124997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569214" y="557263"/>
            <a:ext cx="2880360" cy="1919243"/>
          </a:xfrm>
        </p:spPr>
        <p:txBody>
          <a:bodyPr>
            <a:noAutofit/>
          </a:bodyPr>
          <a:lstStyle>
            <a:lvl1pPr>
              <a:lnSpc>
                <a:spcPct val="93000"/>
              </a:lnSpc>
              <a:defRPr sz="3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3943350" y="0"/>
            <a:ext cx="4629150" cy="6858000"/>
          </a:xfrm>
        </p:spPr>
        <p:txBody>
          <a:bodyPr/>
          <a:lstStyle>
            <a:lvl1pPr marL="0" indent="0">
              <a:buNone/>
              <a:defRPr sz="24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569214" y="2621511"/>
            <a:ext cx="2880360" cy="323697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3/9/2020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3593086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3886202" y="640080"/>
            <a:ext cx="4686297"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3/9/2020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2195776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5993076" y="642932"/>
            <a:ext cx="1835002"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628652" y="642932"/>
            <a:ext cx="530301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4902139" y="5927132"/>
            <a:ext cx="2861144" cy="365129"/>
          </a:xfrm>
        </p:spPr>
        <p:txBody>
          <a:bodyPr/>
          <a:lstStyle>
            <a:lvl1pPr>
              <a:defRPr/>
            </a:lvl1pPr>
          </a:lstStyle>
          <a:p>
            <a:pPr lvl="0"/>
            <a:fld id="{4D7B9FF8-C9D9-4E7C-B0FE-9500B104FC8D}" type="datetime1">
              <a:rPr lang="en-US"/>
              <a:pPr lvl="0"/>
              <a:t>3/9/2020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4902139" y="6315953"/>
            <a:ext cx="2861144"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7695005"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529300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03B61772-9230-4EF7-BDEA-B1281D32385E}" type="datetimeFigureOut">
              <a:rPr lang="en-US" smtClean="0"/>
              <a:pPr/>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03B61772-9230-4EF7-BDEA-B1281D32385E}" type="datetimeFigureOut">
              <a:rPr lang="en-US" smtClean="0"/>
              <a:pPr/>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3B61772-9230-4EF7-BDEA-B1281D32385E}" type="datetimeFigureOut">
              <a:rPr lang="en-US" smtClean="0"/>
              <a:pPr/>
              <a:t>3/9/2020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03B61772-9230-4EF7-BDEA-B1281D32385E}" type="datetimeFigureOut">
              <a:rPr lang="en-US" smtClean="0"/>
              <a:pPr/>
              <a:t>3/9/2020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B61772-9230-4EF7-BDEA-B1281D32385E}" type="datetimeFigureOut">
              <a:rPr lang="en-US" smtClean="0"/>
              <a:pPr/>
              <a:t>3/9/2020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03B61772-9230-4EF7-BDEA-B1281D32385E}" type="datetimeFigureOut">
              <a:rPr lang="en-US" smtClean="0"/>
              <a:pPr/>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03B61772-9230-4EF7-BDEA-B1281D32385E}" type="datetimeFigureOut">
              <a:rPr lang="en-US" smtClean="0"/>
              <a:pPr/>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B7529-9194-4742-A339-4DC29B1B3739}" type="slidenum">
              <a:rPr lang="en-US" smtClean="0"/>
              <a:pPr/>
              <a:t>‹#›</a:t>
            </a:fld>
            <a:endParaRPr lang="en-US"/>
          </a:p>
        </p:txBody>
      </p:sp>
    </p:spTree>
  </p:cSld>
  <p:clrMapOvr>
    <a:masterClrMapping/>
  </p:clrMapOvr>
  <p:transition spd="med">
    <p:whee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5" descr="1-.jpg"/>
          <p:cNvPicPr>
            <a:picLocks noChangeAspect="1"/>
          </p:cNvPicPr>
          <p:nvPr/>
        </p:nvPicPr>
        <p:blipFill>
          <a:blip r:embed="rId13" cstate="print"/>
          <a:srcRect t="15725" b="36498"/>
          <a:stretch>
            <a:fillRect/>
          </a:stretch>
        </p:blipFill>
        <p:spPr>
          <a:xfrm>
            <a:off x="0" y="3581400"/>
            <a:ext cx="9144000" cy="32766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Text Placeholder 2"/>
          <p:cNvSpPr>
            <a:spLocks noGrp="1"/>
          </p:cNvSpPr>
          <p:nvPr>
            <p:ph type="body" idx="1"/>
          </p:nvPr>
        </p:nvSpPr>
        <p:spPr>
          <a:xfrm>
            <a:off x="457200" y="1600201"/>
            <a:ext cx="8229600" cy="19050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B61772-9230-4EF7-BDEA-B1281D32385E}" type="datetimeFigureOut">
              <a:rPr lang="en-US" smtClean="0"/>
              <a:pPr/>
              <a:t>3/9/2020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B7529-9194-4742-A339-4DC29B1B373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heel/>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571497" y="559676"/>
            <a:ext cx="2875429"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3886202" y="569067"/>
            <a:ext cx="4686297"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571497" y="5930058"/>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750" b="0" i="1" u="none" strike="noStrike" kern="1200" cap="none" spc="0" baseline="0">
                <a:solidFill>
                  <a:srgbClr val="262626"/>
                </a:solidFill>
                <a:uFillTx/>
                <a:latin typeface="Century Schoolbook"/>
              </a:defRPr>
            </a:lvl1pPr>
          </a:lstStyle>
          <a:p>
            <a:pPr lvl="0"/>
            <a:fld id="{46E9FF9F-8EC1-4009-9D08-FECB3BC9EE89}" type="datetime1">
              <a:rPr lang="en-US"/>
              <a:pPr lvl="0"/>
              <a:t>3/9/2020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571497" y="6314445"/>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9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8838007" y="5607595"/>
            <a:ext cx="305990" cy="365129"/>
          </a:xfrm>
          <a:prstGeom prst="rect">
            <a:avLst/>
          </a:prstGeom>
          <a:noFill/>
          <a:ln>
            <a:noFill/>
          </a:ln>
        </p:spPr>
        <p:txBody>
          <a:bodyPr vert="horz" wrap="square" lIns="91440" tIns="45720" rIns="91440" bIns="45720" anchor="ctr" anchorCtr="0" compatLnSpc="1">
            <a:noAutofit/>
          </a:bodyPr>
          <a:lstStyle>
            <a:lvl1pPr marL="0" marR="0" lvl="0" indent="0" algn="r" defTabSz="342900" rtl="0" fontAlgn="auto" hangingPunct="1">
              <a:lnSpc>
                <a:spcPct val="100000"/>
              </a:lnSpc>
              <a:spcBef>
                <a:spcPts val="0"/>
              </a:spcBef>
              <a:spcAft>
                <a:spcPts val="0"/>
              </a:spcAft>
              <a:buNone/>
              <a:tabLst/>
              <a:defRPr lang="en-US" sz="9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1" y="6199732"/>
            <a:ext cx="3371852"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206688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r" defTabSz="685800" rtl="0" fontAlgn="auto" hangingPunct="1">
        <a:lnSpc>
          <a:spcPct val="90000"/>
        </a:lnSpc>
        <a:spcBef>
          <a:spcPts val="0"/>
        </a:spcBef>
        <a:spcAft>
          <a:spcPts val="0"/>
        </a:spcAft>
        <a:buNone/>
        <a:tabLst/>
        <a:defRPr lang="en-US" sz="3750" b="0" i="1" u="none" strike="noStrike" kern="1200" cap="none" spc="0" baseline="0">
          <a:solidFill>
            <a:srgbClr val="262626"/>
          </a:solidFill>
          <a:uFillTx/>
          <a:latin typeface="Century Schoolbook"/>
        </a:defRPr>
      </a:lvl1pPr>
    </p:titleStyle>
    <p:bodyStyle>
      <a:lvl1pPr marL="212598" marR="0" lvl="0" indent="-212598" algn="l" defTabSz="685800" rtl="0" fontAlgn="auto" hangingPunct="1">
        <a:lnSpc>
          <a:spcPct val="112000"/>
        </a:lnSpc>
        <a:spcBef>
          <a:spcPts val="675"/>
        </a:spcBef>
        <a:spcAft>
          <a:spcPts val="0"/>
        </a:spcAft>
        <a:buSzPct val="100000"/>
        <a:buFont typeface="Arial" pitchFamily="34"/>
        <a:buChar char="•"/>
        <a:tabLst/>
        <a:defRPr lang="en-US" sz="1500" b="0" i="0" u="none" strike="noStrike" kern="1200" cap="none" spc="0" baseline="0">
          <a:solidFill>
            <a:srgbClr val="262626"/>
          </a:solidFill>
          <a:uFillTx/>
          <a:latin typeface="Corbel"/>
        </a:defRPr>
      </a:lvl1pPr>
      <a:lvl2pPr marL="514350" marR="0" lvl="1" indent="-212598" algn="l" defTabSz="685800" rtl="0" fontAlgn="auto" hangingPunct="1">
        <a:lnSpc>
          <a:spcPct val="112000"/>
        </a:lnSpc>
        <a:spcBef>
          <a:spcPts val="675"/>
        </a:spcBef>
        <a:spcAft>
          <a:spcPts val="0"/>
        </a:spcAft>
        <a:buSzPct val="100000"/>
        <a:buFont typeface="Corbel" pitchFamily="34"/>
        <a:buChar char="–"/>
        <a:tabLst/>
        <a:defRPr lang="en-US" sz="1350" b="0" i="0" u="none" strike="noStrike" kern="1200" cap="none" spc="0" baseline="0">
          <a:solidFill>
            <a:srgbClr val="262626"/>
          </a:solidFill>
          <a:uFillTx/>
          <a:latin typeface="Corbel"/>
        </a:defRPr>
      </a:lvl2pPr>
      <a:lvl3pPr marL="857250" marR="0" lvl="2" indent="-212598" algn="l" defTabSz="685800" rtl="0" fontAlgn="auto" hangingPunct="1">
        <a:lnSpc>
          <a:spcPct val="112000"/>
        </a:lnSpc>
        <a:spcBef>
          <a:spcPts val="675"/>
        </a:spcBef>
        <a:spcAft>
          <a:spcPts val="0"/>
        </a:spcAft>
        <a:buSzPct val="100000"/>
        <a:buFont typeface="Arial" pitchFamily="34"/>
        <a:buChar char="•"/>
        <a:tabLst/>
        <a:defRPr lang="en-US" sz="1200" b="0" i="0" u="none" strike="noStrike" kern="1200" cap="none" spc="0" baseline="0">
          <a:solidFill>
            <a:srgbClr val="262626"/>
          </a:solidFill>
          <a:uFillTx/>
          <a:latin typeface="Corbel"/>
        </a:defRPr>
      </a:lvl3pPr>
      <a:lvl4pPr marL="1200150" marR="0" lvl="3" indent="-212598" algn="l" defTabSz="685800" rtl="0" fontAlgn="auto" hangingPunct="1">
        <a:lnSpc>
          <a:spcPct val="112000"/>
        </a:lnSpc>
        <a:spcBef>
          <a:spcPts val="675"/>
        </a:spcBef>
        <a:spcAft>
          <a:spcPts val="0"/>
        </a:spcAft>
        <a:buSzPct val="100000"/>
        <a:buFont typeface="Corbel" pitchFamily="34"/>
        <a:buChar char="–"/>
        <a:tabLst/>
        <a:defRPr lang="en-US" sz="1050" b="0" i="0" u="none" strike="noStrike" kern="1200" cap="none" spc="0" baseline="0">
          <a:solidFill>
            <a:srgbClr val="262626"/>
          </a:solidFill>
          <a:uFillTx/>
          <a:latin typeface="Corbel"/>
        </a:defRPr>
      </a:lvl4pPr>
      <a:lvl5pPr marL="1543050" marR="0" lvl="4" indent="-212598" algn="l" defTabSz="685800" rtl="0" fontAlgn="auto" hangingPunct="1">
        <a:lnSpc>
          <a:spcPct val="112000"/>
        </a:lnSpc>
        <a:spcBef>
          <a:spcPts val="675"/>
        </a:spcBef>
        <a:spcAft>
          <a:spcPts val="0"/>
        </a:spcAft>
        <a:buSzPct val="100000"/>
        <a:buFont typeface="Arial" pitchFamily="34"/>
        <a:buChar char="•"/>
        <a:tabLst/>
        <a:defRPr lang="en-US" sz="1050" b="0" i="1" u="none" strike="noStrike" kern="1200" cap="none" spc="0" baseline="0">
          <a:solidFill>
            <a:srgbClr val="262626"/>
          </a:solidFill>
          <a:uFillTx/>
          <a:latin typeface="Corbe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3" y="865143"/>
            <a:ext cx="9143984" cy="5143493"/>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816685" y="1714720"/>
            <a:ext cx="7433084" cy="3201725"/>
          </a:xfrm>
        </p:spPr>
        <p:txBody>
          <a:bodyPr anchorCtr="1"/>
          <a:lstStyle/>
          <a:p>
            <a:pPr algn="ctr"/>
            <a:r>
              <a:rPr lang="tr-TR" sz="3150" dirty="0">
                <a:solidFill>
                  <a:schemeClr val="bg1"/>
                </a:solidFill>
              </a:rPr>
              <a:t>Hin 415 Hindistan bağımsızlık hareketi ve tarihi</a:t>
            </a:r>
            <a:br>
              <a:rPr lang="tr-TR" sz="3150" dirty="0">
                <a:solidFill>
                  <a:schemeClr val="bg1"/>
                </a:solidFill>
              </a:rPr>
            </a:br>
            <a:br>
              <a:rPr lang="tr-TR" sz="3150" dirty="0">
                <a:solidFill>
                  <a:schemeClr val="bg1"/>
                </a:solidFill>
              </a:rPr>
            </a:br>
            <a:r>
              <a:rPr lang="tr-TR" sz="1800" cap="none" dirty="0">
                <a:solidFill>
                  <a:schemeClr val="bg1"/>
                </a:solidFill>
              </a:rPr>
              <a:t>12. Hafta </a:t>
            </a:r>
            <a:br>
              <a:rPr lang="tr-TR" sz="1800" cap="none" dirty="0">
                <a:solidFill>
                  <a:schemeClr val="bg1"/>
                </a:solidFill>
              </a:rPr>
            </a:br>
            <a:r>
              <a:rPr lang="tr-TR" sz="1800" cap="none" dirty="0">
                <a:solidFill>
                  <a:schemeClr val="bg1"/>
                </a:solidFill>
              </a:rPr>
              <a:t> </a:t>
            </a:r>
            <a:br>
              <a:rPr lang="tr-TR" sz="1800" cap="none" dirty="0">
                <a:solidFill>
                  <a:schemeClr val="bg1"/>
                </a:solidFill>
              </a:rPr>
            </a:br>
            <a:r>
              <a:rPr lang="tr-TR" sz="1800" b="1" cap="none" dirty="0">
                <a:ln w="1905"/>
                <a:solidFill>
                  <a:schemeClr val="bg1"/>
                </a:solidFill>
                <a:effectLst>
                  <a:glow rad="101600">
                    <a:schemeClr val="tx1">
                      <a:alpha val="60000"/>
                    </a:schemeClr>
                  </a:glow>
                  <a:outerShdw blurRad="38100" dist="38100" dir="2700000" algn="tl">
                    <a:srgbClr val="000000">
                      <a:alpha val="43137"/>
                    </a:srgbClr>
                  </a:outerShdw>
                </a:effectLst>
              </a:rPr>
              <a:t>KONGRE İKTİDARI: DEMOKRASİ VE KALKINMA, </a:t>
            </a:r>
            <a:br>
              <a:rPr lang="tr-TR" sz="1800" b="1" cap="none" dirty="0">
                <a:ln w="1905"/>
                <a:solidFill>
                  <a:schemeClr val="bg1"/>
                </a:solidFill>
                <a:effectLst>
                  <a:glow rad="101600">
                    <a:schemeClr val="tx1">
                      <a:alpha val="60000"/>
                    </a:schemeClr>
                  </a:glow>
                  <a:outerShdw blurRad="38100" dist="38100" dir="2700000" algn="tl">
                    <a:srgbClr val="000000">
                      <a:alpha val="43137"/>
                    </a:srgbClr>
                  </a:outerShdw>
                </a:effectLst>
              </a:rPr>
            </a:br>
            <a:r>
              <a:rPr lang="tr-TR" sz="1800" b="1" cap="none" dirty="0">
                <a:ln w="1905"/>
                <a:solidFill>
                  <a:schemeClr val="bg1"/>
                </a:solidFill>
                <a:effectLst>
                  <a:glow rad="101600">
                    <a:schemeClr val="tx1">
                      <a:alpha val="60000"/>
                    </a:schemeClr>
                  </a:glow>
                  <a:outerShdw blurRad="38100" dist="38100" dir="2700000" algn="tl">
                    <a:srgbClr val="000000">
                      <a:alpha val="43137"/>
                    </a:srgbClr>
                  </a:outerShdw>
                </a:effectLst>
              </a:rPr>
              <a:t>1950-1989 I</a:t>
            </a:r>
            <a:br>
              <a:rPr lang="en-US" sz="1800" b="1" dirty="0">
                <a:solidFill>
                  <a:schemeClr val="bg1"/>
                </a:solidFill>
              </a:rPr>
            </a:br>
            <a:endParaRPr lang="tr-TR" sz="1800" dirty="0">
              <a:solidFill>
                <a:schemeClr val="bg1"/>
              </a:solidFill>
            </a:endParaRPr>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816685" y="4459366"/>
            <a:ext cx="7932257" cy="1081095"/>
          </a:xfrm>
        </p:spPr>
        <p:txBody>
          <a:bodyPr>
            <a:normAutofit lnSpcReduction="10000"/>
          </a:bodyPr>
          <a:lstStyle/>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Doç. Dr. Yalçın Kayalı</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Ankara Üniversitesi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Dil ve Tarih-Coğrafya Fakültesi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Doğu Dilleri ve Edebiyatları Bölümü</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Hindoloji Anabilim Dalı</a:t>
            </a:r>
          </a:p>
          <a:p>
            <a:pPr>
              <a:lnSpc>
                <a:spcPct val="84000"/>
              </a:lnSpc>
              <a:spcAft>
                <a:spcPts val="450"/>
              </a:spcAft>
            </a:pPr>
            <a:endParaRPr lang="tr-TR" sz="12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580392" y="1800225"/>
            <a:ext cx="0" cy="4200525"/>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8838007" y="1749153"/>
            <a:ext cx="305990" cy="614360"/>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tr-TR" sz="1350" b="0" i="0" u="none" strike="noStrike" kern="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p26031_v_v8_aa.jpg"/>
          <p:cNvPicPr>
            <a:picLocks noChangeAspect="1"/>
          </p:cNvPicPr>
          <p:nvPr/>
        </p:nvPicPr>
        <p:blipFill>
          <a:blip r:embed="rId2" cstate="print"/>
          <a:stretch>
            <a:fillRect/>
          </a:stretch>
        </p:blipFill>
        <p:spPr>
          <a:xfrm>
            <a:off x="0" y="0"/>
            <a:ext cx="5220072" cy="57203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2 İçerik Yer Tutucusu"/>
          <p:cNvSpPr>
            <a:spLocks noGrp="1"/>
          </p:cNvSpPr>
          <p:nvPr>
            <p:ph idx="1"/>
          </p:nvPr>
        </p:nvSpPr>
        <p:spPr>
          <a:xfrm>
            <a:off x="4860032" y="1"/>
            <a:ext cx="4283968" cy="4725143"/>
          </a:xfrm>
        </p:spPr>
        <p:style>
          <a:lnRef idx="1">
            <a:schemeClr val="accent2"/>
          </a:lnRef>
          <a:fillRef idx="3">
            <a:schemeClr val="accent2"/>
          </a:fillRef>
          <a:effectRef idx="2">
            <a:schemeClr val="accent2"/>
          </a:effectRef>
          <a:fontRef idx="minor">
            <a:schemeClr val="lt1"/>
          </a:fontRef>
        </p:style>
        <p:txBody>
          <a:bodyPr>
            <a:normAutofit fontScale="92500"/>
          </a:bodyPr>
          <a:lstStyle/>
          <a:p>
            <a:r>
              <a:rPr lang="tr-TR" sz="2000" dirty="0" err="1">
                <a:effectLst>
                  <a:outerShdw blurRad="38100" dist="38100" dir="2700000" algn="tl">
                    <a:srgbClr val="000000">
                      <a:alpha val="43137"/>
                    </a:srgbClr>
                  </a:outerShdw>
                </a:effectLst>
              </a:rPr>
              <a:t>Nehru’nun</a:t>
            </a:r>
            <a:r>
              <a:rPr lang="tr-TR" sz="2000" dirty="0">
                <a:effectLst>
                  <a:outerShdw blurRad="38100" dist="38100" dir="2700000" algn="tl">
                    <a:srgbClr val="000000">
                      <a:alpha val="43137"/>
                    </a:srgbClr>
                  </a:outerShdw>
                </a:effectLst>
              </a:rPr>
              <a:t> idealizmi, 150’lerin Hint sinemasında da kendini gösterdi. Daha sonra ‘’</a:t>
            </a:r>
            <a:r>
              <a:rPr lang="tr-TR" sz="2000" dirty="0" err="1">
                <a:effectLst>
                  <a:outerShdw blurRad="38100" dist="38100" dir="2700000" algn="tl">
                    <a:srgbClr val="000000">
                      <a:alpha val="43137"/>
                    </a:srgbClr>
                  </a:outerShdw>
                </a:effectLst>
              </a:rPr>
              <a:t>Bollywood</a:t>
            </a:r>
            <a:r>
              <a:rPr lang="tr-TR" sz="2000" dirty="0">
                <a:effectLst>
                  <a:outerShdw blurRad="38100" dist="38100" dir="2700000" algn="tl">
                    <a:srgbClr val="000000">
                      <a:alpha val="43137"/>
                    </a:srgbClr>
                  </a:outerShdw>
                </a:effectLst>
              </a:rPr>
              <a:t>’’ olarak bilinecek devasa Bombay stüdyolarının ürünü olan halka dönük ticari filmler, dönemin Hindistan’ının ruh halini yansıtıyordu. Her zamanki romantik hikayelere ek olarak, </a:t>
            </a:r>
            <a:r>
              <a:rPr lang="tr-TR" sz="2000" dirty="0" err="1">
                <a:effectLst>
                  <a:outerShdw blurRad="38100" dist="38100" dir="2700000" algn="tl">
                    <a:srgbClr val="000000">
                      <a:alpha val="43137"/>
                    </a:srgbClr>
                  </a:outerShdw>
                </a:effectLst>
              </a:rPr>
              <a:t>Nehru</a:t>
            </a:r>
            <a:r>
              <a:rPr lang="tr-TR" sz="2000" dirty="0">
                <a:effectLst>
                  <a:outerShdw blurRad="38100" dist="38100" dir="2700000" algn="tl">
                    <a:srgbClr val="000000">
                      <a:alpha val="43137"/>
                    </a:srgbClr>
                  </a:outerShdw>
                </a:effectLst>
              </a:rPr>
              <a:t> dönemi filmleri milliyetçilik ideallerini, kalkınma ve şehir yaşamı karşısında yaşanan zorlukları da konu ediniyordu. Bunlara örnek olarak; ‘’ulus’’u ‘’birey’’in önüne koyan ‘’modern’’ </a:t>
            </a:r>
            <a:r>
              <a:rPr lang="tr-TR" sz="2000" dirty="0" err="1">
                <a:effectLst>
                  <a:outerShdw blurRad="38100" dist="38100" dir="2700000" algn="tl">
                    <a:srgbClr val="000000">
                      <a:alpha val="43137"/>
                    </a:srgbClr>
                  </a:outerShdw>
                </a:effectLst>
              </a:rPr>
              <a:t>Hintli’nin</a:t>
            </a:r>
            <a:r>
              <a:rPr lang="tr-TR" sz="2000" dirty="0">
                <a:effectLst>
                  <a:outerShdw blurRad="38100" dist="38100" dir="2700000" algn="tl">
                    <a:srgbClr val="000000">
                      <a:alpha val="43137"/>
                    </a:srgbClr>
                  </a:outerShdw>
                </a:effectLst>
              </a:rPr>
              <a:t> canlandırıldığı 1955 yapımı </a:t>
            </a:r>
            <a:r>
              <a:rPr lang="tr-TR" sz="2000" dirty="0" err="1">
                <a:effectLst>
                  <a:outerShdw blurRad="38100" dist="38100" dir="2700000" algn="tl">
                    <a:srgbClr val="000000">
                      <a:alpha val="43137"/>
                    </a:srgbClr>
                  </a:outerShdw>
                </a:effectLst>
              </a:rPr>
              <a:t>Shree</a:t>
            </a:r>
            <a:r>
              <a:rPr lang="tr-TR" sz="2000" dirty="0">
                <a:effectLst>
                  <a:outerShdw blurRad="38100" dist="38100" dir="2700000" algn="tl">
                    <a:srgbClr val="000000">
                      <a:alpha val="43137"/>
                    </a:srgbClr>
                  </a:outerShdw>
                </a:effectLst>
              </a:rPr>
              <a:t> 420 adlı bir filmi gösterilebilir. </a:t>
            </a:r>
          </a:p>
          <a:p>
            <a:endParaRPr lang="tr-TR" sz="2000" dirty="0"/>
          </a:p>
        </p:txBody>
      </p:sp>
      <p:pic>
        <p:nvPicPr>
          <p:cNvPr id="6" name="5 Resim" descr="shree-420-indian-movie-poster.jpg"/>
          <p:cNvPicPr>
            <a:picLocks noChangeAspect="1"/>
          </p:cNvPicPr>
          <p:nvPr/>
        </p:nvPicPr>
        <p:blipFill>
          <a:blip r:embed="rId3" cstate="print"/>
          <a:stretch>
            <a:fillRect/>
          </a:stretch>
        </p:blipFill>
        <p:spPr>
          <a:xfrm>
            <a:off x="7092280" y="4509120"/>
            <a:ext cx="1584589" cy="21328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wheel/>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573016"/>
          </a:xfrm>
        </p:spPr>
        <p:style>
          <a:lnRef idx="1">
            <a:schemeClr val="accent6"/>
          </a:lnRef>
          <a:fillRef idx="3">
            <a:schemeClr val="accent6"/>
          </a:fillRef>
          <a:effectRef idx="2">
            <a:schemeClr val="accent6"/>
          </a:effectRef>
          <a:fontRef idx="minor">
            <a:schemeClr val="lt1"/>
          </a:fontRef>
        </p:style>
        <p:txBody>
          <a:bodyPr>
            <a:normAutofit fontScale="92500"/>
          </a:bodyPr>
          <a:lstStyle/>
          <a:p>
            <a:endParaRPr lang="tr-TR" sz="2400" dirty="0">
              <a:effectLst>
                <a:outerShdw blurRad="50800" dist="38100" dir="10800000" algn="r" rotWithShape="0">
                  <a:prstClr val="black">
                    <a:alpha val="40000"/>
                  </a:prstClr>
                </a:outerShdw>
              </a:effectLst>
            </a:endParaRPr>
          </a:p>
          <a:p>
            <a:pPr>
              <a:buFont typeface="Wingdings" pitchFamily="2" charset="2"/>
              <a:buChar char="Ø"/>
            </a:pPr>
            <a:r>
              <a:rPr lang="tr-TR" sz="2400" dirty="0">
                <a:effectLst>
                  <a:outerShdw blurRad="50800" dist="38100" dir="5400000" algn="t" rotWithShape="0">
                    <a:prstClr val="black">
                      <a:alpha val="40000"/>
                    </a:prstClr>
                  </a:outerShdw>
                </a:effectLst>
              </a:rPr>
              <a:t>1947 ve 1949 arasında kurucu meclisin yaptığı yoğun tartışmalar sonucunda şekillenen Hindistan anayasası, ülkenin siyasi yaşamını günümüze kadar idare eden bir dizi ilkeyi ve kurumu belirledi. </a:t>
            </a:r>
          </a:p>
          <a:p>
            <a:endParaRPr lang="tr-TR" sz="2400" dirty="0">
              <a:solidFill>
                <a:schemeClr val="accent6"/>
              </a:solidFill>
              <a:effectLst>
                <a:outerShdw blurRad="50800" dist="38100" dir="5400000" algn="t" rotWithShape="0">
                  <a:prstClr val="black">
                    <a:alpha val="40000"/>
                  </a:prstClr>
                </a:outerShdw>
              </a:effectLst>
            </a:endParaRPr>
          </a:p>
          <a:p>
            <a:pPr>
              <a:buFont typeface="Wingdings" pitchFamily="2" charset="2"/>
              <a:buChar char="Ø"/>
            </a:pPr>
            <a:r>
              <a:rPr lang="tr-TR" sz="2400" dirty="0">
                <a:effectLst>
                  <a:outerShdw blurRad="50800" dist="38100" dir="5400000" algn="t" rotWithShape="0">
                    <a:prstClr val="black">
                      <a:alpha val="40000"/>
                    </a:prstClr>
                  </a:outerShdw>
                </a:effectLst>
              </a:rPr>
              <a:t>Hindistan, anayasasının yürürlüğe girdiği dönemde hala </a:t>
            </a:r>
            <a:r>
              <a:rPr lang="tr-TR" sz="2400" dirty="0" err="1">
                <a:effectLst>
                  <a:outerShdw blurRad="50800" dist="38100" dir="5400000" algn="t" rotWithShape="0">
                    <a:prstClr val="black">
                      <a:alpha val="40000"/>
                    </a:prstClr>
                  </a:outerShdw>
                </a:effectLst>
              </a:rPr>
              <a:t>Commonwealth’in</a:t>
            </a:r>
            <a:r>
              <a:rPr lang="tr-TR" sz="2400" dirty="0">
                <a:effectLst>
                  <a:outerShdw blurRad="50800" dist="38100" dir="5400000" algn="t" rotWithShape="0">
                    <a:prstClr val="black">
                      <a:alpha val="40000"/>
                    </a:prstClr>
                  </a:outerShdw>
                </a:effectLst>
              </a:rPr>
              <a:t> bir parçası olmasına rağmen cumhuriyet ilan etti. Cumhuriyetin ilan edildiği 26 Ocak günü Yeni Delhi’de geniş kitlelerin katıldığı bir tören yapıldı; bu tarih hala Hindistan’ın ulus oluşunu kutladığı en önemli gündür.</a:t>
            </a:r>
          </a:p>
          <a:p>
            <a:endParaRPr lang="en-US" sz="2400" dirty="0"/>
          </a:p>
        </p:txBody>
      </p:sp>
      <p:pic>
        <p:nvPicPr>
          <p:cNvPr id="5" name="4 Resim" descr="660789254-republicday_6.jpg"/>
          <p:cNvPicPr>
            <a:picLocks noChangeAspect="1"/>
          </p:cNvPicPr>
          <p:nvPr/>
        </p:nvPicPr>
        <p:blipFill>
          <a:blip r:embed="rId2" cstate="print">
            <a:lum contrast="40000"/>
          </a:blip>
          <a:stretch>
            <a:fillRect/>
          </a:stretch>
        </p:blipFill>
        <p:spPr>
          <a:xfrm>
            <a:off x="1763688" y="3429000"/>
            <a:ext cx="5598623" cy="324036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whee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539552" y="4941168"/>
            <a:ext cx="8229600" cy="1612775"/>
          </a:xfrm>
        </p:spPr>
        <p:style>
          <a:lnRef idx="1">
            <a:schemeClr val="accent6"/>
          </a:lnRef>
          <a:fillRef idx="3">
            <a:schemeClr val="accent6"/>
          </a:fillRef>
          <a:effectRef idx="2">
            <a:schemeClr val="accent6"/>
          </a:effectRef>
          <a:fontRef idx="minor">
            <a:schemeClr val="lt1"/>
          </a:fontRef>
        </p:style>
        <p:txBody>
          <a:bodyPr>
            <a:normAutofit fontScale="85000" lnSpcReduction="10000"/>
          </a:bodyPr>
          <a:lstStyle/>
          <a:p>
            <a:r>
              <a:rPr lang="tr-TR" dirty="0">
                <a:ln>
                  <a:solidFill>
                    <a:schemeClr val="bg2">
                      <a:lumMod val="50000"/>
                    </a:schemeClr>
                  </a:solidFill>
                </a:ln>
                <a:effectLst>
                  <a:outerShdw blurRad="38100" dist="38100" dir="2700000" algn="tl">
                    <a:srgbClr val="000000">
                      <a:alpha val="43137"/>
                    </a:srgbClr>
                  </a:outerShdw>
                </a:effectLst>
              </a:rPr>
              <a:t>Anayasa, </a:t>
            </a:r>
            <a:r>
              <a:rPr lang="tr-TR" dirty="0" err="1">
                <a:ln>
                  <a:solidFill>
                    <a:schemeClr val="bg2">
                      <a:lumMod val="50000"/>
                    </a:schemeClr>
                  </a:solidFill>
                </a:ln>
                <a:effectLst>
                  <a:outerShdw blurRad="38100" dist="38100" dir="2700000" algn="tl">
                    <a:srgbClr val="000000">
                      <a:alpha val="43137"/>
                    </a:srgbClr>
                  </a:outerShdw>
                </a:effectLst>
              </a:rPr>
              <a:t>Westminster</a:t>
            </a:r>
            <a:r>
              <a:rPr lang="tr-TR" dirty="0">
                <a:ln>
                  <a:solidFill>
                    <a:schemeClr val="bg2">
                      <a:lumMod val="50000"/>
                    </a:schemeClr>
                  </a:solidFill>
                </a:ln>
                <a:effectLst>
                  <a:outerShdw blurRad="38100" dist="38100" dir="2700000" algn="tl">
                    <a:srgbClr val="000000">
                      <a:alpha val="43137"/>
                    </a:srgbClr>
                  </a:outerShdw>
                </a:effectLst>
              </a:rPr>
              <a:t> tarzı bir hükümeti öngörüyordu: İki meclisten oluşan bir parlamento ve Lok </a:t>
            </a:r>
            <a:r>
              <a:rPr lang="tr-TR" dirty="0" err="1">
                <a:ln>
                  <a:solidFill>
                    <a:schemeClr val="bg2">
                      <a:lumMod val="50000"/>
                    </a:schemeClr>
                  </a:solidFill>
                </a:ln>
                <a:effectLst>
                  <a:outerShdw blurRad="38100" dist="38100" dir="2700000" algn="tl">
                    <a:srgbClr val="000000">
                      <a:alpha val="43137"/>
                    </a:srgbClr>
                  </a:outerShdw>
                </a:effectLst>
              </a:rPr>
              <a:t>Sabha</a:t>
            </a:r>
            <a:r>
              <a:rPr lang="tr-TR" dirty="0">
                <a:ln>
                  <a:solidFill>
                    <a:schemeClr val="bg2">
                      <a:lumMod val="50000"/>
                    </a:schemeClr>
                  </a:solidFill>
                </a:ln>
                <a:effectLst>
                  <a:outerShdw blurRad="38100" dist="38100" dir="2700000" algn="tl">
                    <a:srgbClr val="000000">
                      <a:alpha val="43137"/>
                    </a:srgbClr>
                  </a:outerShdw>
                </a:effectLst>
              </a:rPr>
              <a:t> (halk meclisi) olarak anılan yasama organındaki çoğunluk partisi tarafından seçilen bir başbakan.</a:t>
            </a:r>
          </a:p>
        </p:txBody>
      </p:sp>
      <p:pic>
        <p:nvPicPr>
          <p:cNvPr id="5" name="4 Resim" descr="HOUSE.jpg"/>
          <p:cNvPicPr>
            <a:picLocks noChangeAspect="1"/>
          </p:cNvPicPr>
          <p:nvPr/>
        </p:nvPicPr>
        <p:blipFill>
          <a:blip r:embed="rId2" cstate="print">
            <a:lum contrast="40000"/>
          </a:blip>
          <a:stretch>
            <a:fillRect/>
          </a:stretch>
        </p:blipFill>
        <p:spPr>
          <a:xfrm>
            <a:off x="611560" y="404664"/>
            <a:ext cx="7970946" cy="4104456"/>
          </a:xfrm>
          <a:prstGeom prst="rect">
            <a:avLst/>
          </a:prstGeom>
          <a:ln w="228600" cap="sq" cmpd="thickThin">
            <a:solidFill>
              <a:srgbClr val="000000"/>
            </a:solidFill>
            <a:prstDash val="solid"/>
            <a:miter lim="800000"/>
          </a:ln>
          <a:effectLst>
            <a:innerShdw blurRad="76200">
              <a:srgbClr val="000000"/>
            </a:innerShdw>
          </a:effectLst>
        </p:spPr>
      </p:pic>
      <p:pic>
        <p:nvPicPr>
          <p:cNvPr id="7" name="6 Resim" descr="loksabha-pit-875.jpg"/>
          <p:cNvPicPr>
            <a:picLocks noChangeAspect="1"/>
          </p:cNvPicPr>
          <p:nvPr/>
        </p:nvPicPr>
        <p:blipFill>
          <a:blip r:embed="rId3" cstate="print"/>
          <a:stretch>
            <a:fillRect/>
          </a:stretch>
        </p:blipFill>
        <p:spPr>
          <a:xfrm>
            <a:off x="1259632" y="476672"/>
            <a:ext cx="1800200" cy="1349349"/>
          </a:xfrm>
          <a:prstGeom prst="rect">
            <a:avLst/>
          </a:prstGeom>
          <a:ln>
            <a:noFill/>
          </a:ln>
          <a:effectLst>
            <a:softEdge rad="112500"/>
          </a:effectLst>
        </p:spPr>
      </p:pic>
    </p:spTree>
  </p:cSld>
  <p:clrMapOvr>
    <a:masterClrMapping/>
  </p:clrMapOvr>
  <p:transition spd="med">
    <p:whee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wp2764220.jpg"/>
          <p:cNvPicPr>
            <a:picLocks noChangeAspect="1"/>
          </p:cNvPicPr>
          <p:nvPr/>
        </p:nvPicPr>
        <p:blipFill>
          <a:blip r:embed="rId2" cstate="print"/>
          <a:stretch>
            <a:fillRect/>
          </a:stretch>
        </p:blipFill>
        <p:spPr>
          <a:xfrm>
            <a:off x="0" y="0"/>
            <a:ext cx="9144000" cy="3627377"/>
          </a:xfrm>
          <a:prstGeom prst="rect">
            <a:avLst/>
          </a:prstGeom>
        </p:spPr>
      </p:pic>
      <p:sp>
        <p:nvSpPr>
          <p:cNvPr id="36867" name="Rectangle 3"/>
          <p:cNvSpPr>
            <a:spLocks noGrp="1" noChangeArrowheads="1"/>
          </p:cNvSpPr>
          <p:nvPr>
            <p:ph idx="1"/>
          </p:nvPr>
        </p:nvSpPr>
        <p:spPr>
          <a:xfrm>
            <a:off x="2411760" y="3411736"/>
            <a:ext cx="6574185" cy="3446264"/>
          </a:xfrm>
          <a:ln>
            <a:solidFill>
              <a:schemeClr val="bg2">
                <a:lumMod val="50000"/>
              </a:schemeClr>
            </a:solidFill>
          </a:ln>
        </p:spPr>
        <p:style>
          <a:lnRef idx="1">
            <a:schemeClr val="accent6"/>
          </a:lnRef>
          <a:fillRef idx="3">
            <a:schemeClr val="accent6"/>
          </a:fillRef>
          <a:effectRef idx="2">
            <a:schemeClr val="accent6"/>
          </a:effectRef>
          <a:fontRef idx="minor">
            <a:schemeClr val="lt1"/>
          </a:fontRef>
        </p:style>
        <p:txBody>
          <a:bodyPr>
            <a:normAutofit fontScale="77500" lnSpcReduction="20000"/>
          </a:bodyPr>
          <a:lstStyle/>
          <a:p>
            <a:r>
              <a:rPr lang="tr-TR" dirty="0">
                <a:effectLst>
                  <a:outerShdw blurRad="38100" dist="38100" dir="2700000" algn="tl">
                    <a:srgbClr val="000000">
                      <a:alpha val="43137"/>
                    </a:srgbClr>
                  </a:outerShdw>
                </a:effectLst>
              </a:rPr>
              <a:t> Herkes yeni Hindistan’ın genel oy hakkı, basın ve ifade özgürlüğü olan demokratik bir ülke olmasında hemfikirdi.</a:t>
            </a:r>
          </a:p>
          <a:p>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Nehru</a:t>
            </a:r>
            <a:r>
              <a:rPr lang="tr-TR" dirty="0">
                <a:effectLst>
                  <a:outerShdw blurRad="38100" dist="38100" dir="2700000" algn="tl">
                    <a:srgbClr val="000000">
                      <a:alpha val="43137"/>
                    </a:srgbClr>
                  </a:outerShdw>
                </a:effectLst>
              </a:rPr>
              <a:t> liderliğindeki Kongre Partisi, laiklik ve sosyalizm ilkelerine de bağlıydı.</a:t>
            </a:r>
          </a:p>
          <a:p>
            <a:r>
              <a:rPr lang="tr-TR" dirty="0">
                <a:effectLst>
                  <a:outerShdw blurRad="38100" dist="38100" dir="2700000" algn="tl">
                    <a:srgbClr val="000000">
                      <a:alpha val="43137"/>
                    </a:srgbClr>
                  </a:outerShdw>
                </a:effectLst>
              </a:rPr>
              <a:t>Örneğin, ülkenin bayrağında ve parasında (bkz. Resim 8.4) herhangi bir Hindu simgesi veya Kongre Partisi’nin bayrağını süsleyen </a:t>
            </a:r>
            <a:r>
              <a:rPr lang="tr-TR" dirty="0" err="1">
                <a:effectLst>
                  <a:outerShdw blurRad="38100" dist="38100" dir="2700000" algn="tl">
                    <a:srgbClr val="000000">
                      <a:alpha val="43137"/>
                    </a:srgbClr>
                  </a:outerShdw>
                </a:effectLst>
              </a:rPr>
              <a:t>Gandhici</a:t>
            </a:r>
            <a:r>
              <a:rPr lang="tr-TR" dirty="0">
                <a:effectLst>
                  <a:outerShdw blurRad="38100" dist="38100" dir="2700000" algn="tl">
                    <a:srgbClr val="000000">
                      <a:alpha val="43137"/>
                    </a:srgbClr>
                  </a:outerShdw>
                </a:effectLst>
              </a:rPr>
              <a:t> çıkrık değil, Budacı hükümdar </a:t>
            </a:r>
            <a:r>
              <a:rPr lang="tr-TR" dirty="0" err="1">
                <a:effectLst>
                  <a:outerShdw blurRad="38100" dist="38100" dir="2700000" algn="tl">
                    <a:srgbClr val="000000">
                      <a:alpha val="43137"/>
                    </a:srgbClr>
                  </a:outerShdw>
                </a:effectLst>
              </a:rPr>
              <a:t>Aşoka</a:t>
            </a:r>
            <a:r>
              <a:rPr lang="tr-TR" dirty="0">
                <a:effectLst>
                  <a:outerShdw blurRad="38100" dist="38100" dir="2700000" algn="tl">
                    <a:srgbClr val="000000">
                      <a:alpha val="43137"/>
                    </a:srgbClr>
                  </a:outerShdw>
                </a:effectLst>
              </a:rPr>
              <a:t> döneminden kalan simgeler kullanıldı.  </a:t>
            </a:r>
          </a:p>
        </p:txBody>
      </p:sp>
      <p:pic>
        <p:nvPicPr>
          <p:cNvPr id="4" name="3 Resim" descr="91yVr5qFZIL._SX466_.jpg"/>
          <p:cNvPicPr>
            <a:picLocks noChangeAspect="1"/>
          </p:cNvPicPr>
          <p:nvPr/>
        </p:nvPicPr>
        <p:blipFill>
          <a:blip r:embed="rId3" cstate="print"/>
          <a:stretch>
            <a:fillRect/>
          </a:stretch>
        </p:blipFill>
        <p:spPr>
          <a:xfrm>
            <a:off x="0" y="0"/>
            <a:ext cx="6876256" cy="33569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whee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7" descr="1-.jpg"/>
          <p:cNvPicPr>
            <a:picLocks noChangeAspect="1"/>
          </p:cNvPicPr>
          <p:nvPr/>
        </p:nvPicPr>
        <p:blipFill>
          <a:blip r:embed="rId2" cstate="print"/>
          <a:srcRect b="2751"/>
          <a:stretch>
            <a:fillRect/>
          </a:stretch>
        </p:blipFill>
        <p:spPr>
          <a:xfrm>
            <a:off x="0" y="0"/>
            <a:ext cx="9144000" cy="6858000"/>
          </a:xfrm>
          <a:prstGeom prst="rect">
            <a:avLst/>
          </a:prstGeom>
        </p:spPr>
      </p:pic>
      <p:pic>
        <p:nvPicPr>
          <p:cNvPr id="6" name="3 Resim" descr="A view of Polling Booth at Modern High School, in New Delhi. A long queue of women voters are seen waiting for their turn to cast .jpg"/>
          <p:cNvPicPr>
            <a:picLocks noChangeAspect="1"/>
          </p:cNvPicPr>
          <p:nvPr/>
        </p:nvPicPr>
        <p:blipFill>
          <a:blip r:embed="rId3" cstate="print"/>
          <a:stretch>
            <a:fillRect/>
          </a:stretch>
        </p:blipFill>
        <p:spPr>
          <a:xfrm>
            <a:off x="3108226" y="2296777"/>
            <a:ext cx="6035774" cy="4561223"/>
          </a:xfrm>
          <a:prstGeom prst="rect">
            <a:avLst/>
          </a:prstGeom>
          <a:ln w="228600" cap="sq" cmpd="thickThin">
            <a:solidFill>
              <a:srgbClr val="000000"/>
            </a:solidFill>
            <a:prstDash val="solid"/>
            <a:miter lim="800000"/>
          </a:ln>
          <a:effectLst>
            <a:innerShdw blurRad="76200">
              <a:srgbClr val="000000"/>
            </a:innerShdw>
          </a:effectLst>
        </p:spPr>
      </p:pic>
      <p:sp>
        <p:nvSpPr>
          <p:cNvPr id="3" name="2 İçerik Yer Tutucusu"/>
          <p:cNvSpPr>
            <a:spLocks noGrp="1"/>
          </p:cNvSpPr>
          <p:nvPr>
            <p:ph idx="1"/>
          </p:nvPr>
        </p:nvSpPr>
        <p:spPr>
          <a:xfrm>
            <a:off x="0" y="0"/>
            <a:ext cx="6156176" cy="2564904"/>
          </a:xfrm>
          <a:ln>
            <a:solidFill>
              <a:schemeClr val="bg2">
                <a:lumMod val="50000"/>
              </a:schemeClr>
            </a:solidFill>
          </a:ln>
        </p:spPr>
        <p:style>
          <a:lnRef idx="1">
            <a:schemeClr val="accent6"/>
          </a:lnRef>
          <a:fillRef idx="3">
            <a:schemeClr val="accent6"/>
          </a:fillRef>
          <a:effectRef idx="2">
            <a:schemeClr val="accent6"/>
          </a:effectRef>
          <a:fontRef idx="minor">
            <a:schemeClr val="lt1"/>
          </a:fontRef>
        </p:style>
        <p:txBody>
          <a:bodyPr>
            <a:normAutofit fontScale="77500" lnSpcReduction="20000"/>
          </a:bodyPr>
          <a:lstStyle/>
          <a:p>
            <a:endParaRPr lang="tr-TR" dirty="0">
              <a:effectLst>
                <a:outerShdw blurRad="38100" dist="38100" dir="2700000" algn="tl">
                  <a:srgbClr val="000000">
                    <a:alpha val="43137"/>
                  </a:srgbClr>
                </a:outerShdw>
              </a:effectLst>
            </a:endParaRPr>
          </a:p>
          <a:p>
            <a:pPr>
              <a:lnSpc>
                <a:spcPct val="120000"/>
              </a:lnSpc>
            </a:pPr>
            <a:r>
              <a:rPr lang="tr-TR" sz="2600" dirty="0">
                <a:effectLst>
                  <a:outerShdw blurRad="38100" dist="38100" dir="2700000" algn="tl">
                    <a:srgbClr val="000000">
                      <a:alpha val="43137"/>
                    </a:srgbClr>
                  </a:outerShdw>
                </a:effectLst>
              </a:rPr>
              <a:t>Hükümetleri yönetime getiren şeyin şiddet veya askeri darbe değil seçim olduğu, Hindistan’ın bağımsızlık günlerinde tüm sınıflarca kabul görmüştü. </a:t>
            </a:r>
            <a:r>
              <a:rPr lang="tr-TR" sz="2600" dirty="0" err="1">
                <a:effectLst>
                  <a:outerShdw blurRad="38100" dist="38100" dir="2700000" algn="tl">
                    <a:srgbClr val="000000">
                      <a:alpha val="43137"/>
                    </a:srgbClr>
                  </a:outerShdw>
                </a:effectLst>
              </a:rPr>
              <a:t>Nehru</a:t>
            </a:r>
            <a:r>
              <a:rPr lang="tr-TR" sz="2600" dirty="0">
                <a:effectLst>
                  <a:outerShdw blurRad="38100" dist="38100" dir="2700000" algn="tl">
                    <a:srgbClr val="000000">
                      <a:alpha val="43137"/>
                    </a:srgbClr>
                  </a:outerShdw>
                </a:effectLst>
              </a:rPr>
              <a:t> demokratik süreçlere bağlılığıyla, başbakanlığı döneminde söz konusu ilkenin Hint siyasi yaşamında özümsenmesini sağladı.</a:t>
            </a:r>
          </a:p>
        </p:txBody>
      </p:sp>
    </p:spTree>
  </p:cSld>
  <p:clrMapOvr>
    <a:masterClrMapping/>
  </p:clrMapOvr>
  <p:transition spd="med">
    <p:whee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wp2764220.jpg"/>
          <p:cNvPicPr>
            <a:picLocks noChangeAspect="1"/>
          </p:cNvPicPr>
          <p:nvPr/>
        </p:nvPicPr>
        <p:blipFill>
          <a:blip r:embed="rId2" cstate="print"/>
          <a:stretch>
            <a:fillRect/>
          </a:stretch>
        </p:blipFill>
        <p:spPr>
          <a:xfrm>
            <a:off x="120316" y="0"/>
            <a:ext cx="9023684" cy="6858000"/>
          </a:xfrm>
          <a:prstGeom prst="rect">
            <a:avLst/>
          </a:prstGeom>
        </p:spPr>
      </p:pic>
      <p:pic>
        <p:nvPicPr>
          <p:cNvPr id="5" name="4 Resim" descr="elections10.jpg"/>
          <p:cNvPicPr>
            <a:picLocks noChangeAspect="1"/>
          </p:cNvPicPr>
          <p:nvPr/>
        </p:nvPicPr>
        <p:blipFill>
          <a:blip r:embed="rId3" cstate="print"/>
          <a:stretch>
            <a:fillRect/>
          </a:stretch>
        </p:blipFill>
        <p:spPr>
          <a:xfrm>
            <a:off x="179512" y="116632"/>
            <a:ext cx="7118425" cy="4879132"/>
          </a:xfrm>
          <a:prstGeom prst="rect">
            <a:avLst/>
          </a:prstGeom>
          <a:ln w="228600" cap="sq" cmpd="thickThin">
            <a:solidFill>
              <a:srgbClr val="000000"/>
            </a:solidFill>
            <a:prstDash val="solid"/>
            <a:miter lim="800000"/>
          </a:ln>
          <a:effectLst>
            <a:innerShdw blurRad="76200">
              <a:srgbClr val="000000"/>
            </a:innerShdw>
          </a:effectLst>
        </p:spPr>
      </p:pic>
      <p:sp>
        <p:nvSpPr>
          <p:cNvPr id="3" name="2 İçerik Yer Tutucusu"/>
          <p:cNvSpPr>
            <a:spLocks noGrp="1"/>
          </p:cNvSpPr>
          <p:nvPr>
            <p:ph idx="1"/>
          </p:nvPr>
        </p:nvSpPr>
        <p:spPr>
          <a:xfrm>
            <a:off x="936000" y="4193704"/>
            <a:ext cx="8208000" cy="2664296"/>
          </a:xfrm>
          <a:ln>
            <a:solidFill>
              <a:schemeClr val="bg2">
                <a:lumMod val="25000"/>
              </a:schemeClr>
            </a:solidFill>
          </a:ln>
        </p:spPr>
        <p:style>
          <a:lnRef idx="1">
            <a:schemeClr val="accent6"/>
          </a:lnRef>
          <a:fillRef idx="3">
            <a:schemeClr val="accent6"/>
          </a:fillRef>
          <a:effectRef idx="2">
            <a:schemeClr val="accent6"/>
          </a:effectRef>
          <a:fontRef idx="minor">
            <a:schemeClr val="lt1"/>
          </a:fontRef>
        </p:style>
        <p:txBody>
          <a:bodyPr>
            <a:normAutofit fontScale="70000" lnSpcReduction="20000"/>
          </a:bodyPr>
          <a:lstStyle/>
          <a:p>
            <a:endParaRPr lang="tr-TR" dirty="0">
              <a:effectLst>
                <a:outerShdw blurRad="38100" dist="38100" dir="2700000" algn="tl">
                  <a:srgbClr val="000000">
                    <a:alpha val="43137"/>
                  </a:srgbClr>
                </a:outerShdw>
              </a:effectLst>
            </a:endParaRPr>
          </a:p>
          <a:p>
            <a:r>
              <a:rPr lang="tr-TR" dirty="0">
                <a:effectLst>
                  <a:outerShdw blurRad="38100" dist="38100" dir="2700000" algn="tl">
                    <a:srgbClr val="000000">
                      <a:alpha val="43137"/>
                    </a:srgbClr>
                  </a:outerShdw>
                </a:effectLst>
              </a:rPr>
              <a:t>Eşit ve genel oya dayalı ilk genel seçim, 1951-1952 kışında yapıldı. 200 milyon seçmeni kapsayan bu denli geniş çaplı bir seçim, dünyada görülmemiş bir şeydi. Bu seçim Kongre Partisi’ni hem ulusal hem de eyalet bazında iktidara taşıdı. Yeni Lok </a:t>
            </a:r>
            <a:r>
              <a:rPr lang="tr-TR" dirty="0" err="1">
                <a:effectLst>
                  <a:outerShdw blurRad="38100" dist="38100" dir="2700000" algn="tl">
                    <a:srgbClr val="000000">
                      <a:alpha val="43137"/>
                    </a:srgbClr>
                  </a:outerShdw>
                </a:effectLst>
              </a:rPr>
              <a:t>Sabha’da</a:t>
            </a:r>
            <a:r>
              <a:rPr lang="tr-TR" dirty="0">
                <a:effectLst>
                  <a:outerShdw blurRad="38100" dist="38100" dir="2700000" algn="tl">
                    <a:srgbClr val="000000">
                      <a:alpha val="43137"/>
                    </a:srgbClr>
                  </a:outerShdw>
                </a:effectLst>
              </a:rPr>
              <a:t> parti 489 sandalyenin 364’ünü aldı. Kongre’nin Hindistan’a bağımsızlık getiren parti olduğunu büyük harflerle vurgulayan ve şehit </a:t>
            </a:r>
            <a:r>
              <a:rPr lang="tr-TR" dirty="0" err="1">
                <a:effectLst>
                  <a:outerShdw blurRad="38100" dist="38100" dir="2700000" algn="tl">
                    <a:srgbClr val="000000">
                      <a:alpha val="43137"/>
                    </a:srgbClr>
                  </a:outerShdw>
                </a:effectLst>
              </a:rPr>
              <a:t>Mahatma</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Gandhi’nin</a:t>
            </a:r>
            <a:r>
              <a:rPr lang="tr-TR" dirty="0">
                <a:effectLst>
                  <a:outerShdw blurRad="38100" dist="38100" dir="2700000" algn="tl">
                    <a:srgbClr val="000000">
                      <a:alpha val="43137"/>
                    </a:srgbClr>
                  </a:outerShdw>
                </a:effectLst>
              </a:rPr>
              <a:t> kutsal meşrutiyetinden güç alan bu seçim zaferi pek de şaşırtıcı değildi. </a:t>
            </a:r>
          </a:p>
        </p:txBody>
      </p:sp>
    </p:spTree>
  </p:cSld>
  <p:clrMapOvr>
    <a:masterClrMapping/>
  </p:clrMapOvr>
  <p:transition spd="med">
    <p:whee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descr="1-.jpg"/>
          <p:cNvPicPr>
            <a:picLocks noChangeAspect="1"/>
          </p:cNvPicPr>
          <p:nvPr/>
        </p:nvPicPr>
        <p:blipFill>
          <a:blip r:embed="rId2" cstate="print"/>
          <a:srcRect b="2751"/>
          <a:stretch>
            <a:fillRect/>
          </a:stretch>
        </p:blipFill>
        <p:spPr>
          <a:xfrm>
            <a:off x="0" y="0"/>
            <a:ext cx="9144000" cy="6858000"/>
          </a:xfrm>
          <a:prstGeom prst="rect">
            <a:avLst/>
          </a:prstGeom>
        </p:spPr>
      </p:pic>
      <p:pic>
        <p:nvPicPr>
          <p:cNvPr id="6" name="5 Resim" descr="Jawaharlal-Nehru-Age-Birthday-Height-Net-Worth-Family-Salary.jpg"/>
          <p:cNvPicPr>
            <a:picLocks noChangeAspect="1"/>
          </p:cNvPicPr>
          <p:nvPr/>
        </p:nvPicPr>
        <p:blipFill>
          <a:blip r:embed="rId3" cstate="print">
            <a:lum bright="-10000" contrast="10000"/>
          </a:blip>
          <a:stretch>
            <a:fillRect/>
          </a:stretch>
        </p:blipFill>
        <p:spPr>
          <a:xfrm>
            <a:off x="1403648" y="0"/>
            <a:ext cx="7740352" cy="6669360"/>
          </a:xfrm>
          <a:prstGeom prst="rect">
            <a:avLst/>
          </a:prstGeom>
          <a:ln>
            <a:noFill/>
          </a:ln>
          <a:effectLst>
            <a:outerShdw blurRad="292100" dist="139700" dir="2700000" algn="tl" rotWithShape="0">
              <a:srgbClr val="333333">
                <a:alpha val="65000"/>
              </a:srgbClr>
            </a:outerShdw>
          </a:effectLst>
        </p:spPr>
      </p:pic>
      <p:sp>
        <p:nvSpPr>
          <p:cNvPr id="5" name="4 İçerik Yer Tutucusu"/>
          <p:cNvSpPr>
            <a:spLocks noGrp="1"/>
          </p:cNvSpPr>
          <p:nvPr>
            <p:ph idx="1"/>
          </p:nvPr>
        </p:nvSpPr>
        <p:spPr>
          <a:xfrm>
            <a:off x="0" y="0"/>
            <a:ext cx="4536504" cy="4653136"/>
          </a:xfrm>
          <a:ln/>
        </p:spPr>
        <p:style>
          <a:lnRef idx="0">
            <a:schemeClr val="accent6"/>
          </a:lnRef>
          <a:fillRef idx="3">
            <a:schemeClr val="accent6"/>
          </a:fillRef>
          <a:effectRef idx="3">
            <a:schemeClr val="accent6"/>
          </a:effectRef>
          <a:fontRef idx="minor">
            <a:schemeClr val="lt1"/>
          </a:fontRef>
        </p:style>
        <p:txBody>
          <a:bodyPr>
            <a:normAutofit fontScale="70000" lnSpcReduction="20000"/>
          </a:bodyPr>
          <a:lstStyle/>
          <a:p>
            <a:pPr>
              <a:buNone/>
            </a:pPr>
            <a:r>
              <a:rPr lang="tr-TR" dirty="0">
                <a:ln>
                  <a:solidFill>
                    <a:schemeClr val="bg2">
                      <a:lumMod val="25000"/>
                    </a:schemeClr>
                  </a:solidFill>
                </a:ln>
                <a:effectLst>
                  <a:outerShdw blurRad="38100" dist="38100" dir="2700000" algn="tl">
                    <a:srgbClr val="000000">
                      <a:alpha val="43137"/>
                    </a:srgbClr>
                  </a:outerShdw>
                </a:effectLst>
              </a:rPr>
              <a:t> </a:t>
            </a:r>
          </a:p>
          <a:p>
            <a:r>
              <a:rPr lang="tr-TR" dirty="0">
                <a:ln>
                  <a:solidFill>
                    <a:schemeClr val="bg2">
                      <a:lumMod val="50000"/>
                    </a:schemeClr>
                  </a:solidFill>
                </a:ln>
                <a:effectLst>
                  <a:outerShdw blurRad="38100" dist="38100" dir="2700000" algn="tl">
                    <a:srgbClr val="000000">
                      <a:alpha val="43137"/>
                    </a:srgbClr>
                  </a:outerShdw>
                </a:effectLst>
              </a:rPr>
              <a:t>Bağımsız Hindistan’ın ilk yirmi yılı, yerinde bir ifadeyle, </a:t>
            </a:r>
            <a:r>
              <a:rPr lang="tr-TR" dirty="0" err="1">
                <a:ln>
                  <a:solidFill>
                    <a:schemeClr val="bg2">
                      <a:lumMod val="50000"/>
                    </a:schemeClr>
                  </a:solidFill>
                </a:ln>
                <a:effectLst>
                  <a:outerShdw blurRad="38100" dist="38100" dir="2700000" algn="tl">
                    <a:srgbClr val="000000">
                      <a:alpha val="43137"/>
                    </a:srgbClr>
                  </a:outerShdw>
                </a:effectLst>
              </a:rPr>
              <a:t>Nehru</a:t>
            </a:r>
            <a:r>
              <a:rPr lang="tr-TR" dirty="0">
                <a:ln>
                  <a:solidFill>
                    <a:schemeClr val="bg2">
                      <a:lumMod val="50000"/>
                    </a:schemeClr>
                  </a:solidFill>
                </a:ln>
                <a:effectLst>
                  <a:outerShdw blurRad="38100" dist="38100" dir="2700000" algn="tl">
                    <a:srgbClr val="000000">
                      <a:alpha val="43137"/>
                    </a:srgbClr>
                  </a:outerShdw>
                </a:effectLst>
              </a:rPr>
              <a:t> dönemi olarak nitelendirilebilir.</a:t>
            </a:r>
          </a:p>
          <a:p>
            <a:r>
              <a:rPr lang="tr-TR" dirty="0">
                <a:ln>
                  <a:solidFill>
                    <a:schemeClr val="bg2">
                      <a:lumMod val="50000"/>
                    </a:schemeClr>
                  </a:solidFill>
                </a:ln>
                <a:effectLst>
                  <a:outerShdw blurRad="38100" dist="38100" dir="2700000" algn="tl">
                    <a:srgbClr val="000000">
                      <a:alpha val="43137"/>
                    </a:srgbClr>
                  </a:outerShdw>
                </a:effectLst>
              </a:rPr>
              <a:t> Sorgulanamaz bir güçle hareket eden fakat hiçbir zaman acımasız veya kindar olmayan </a:t>
            </a:r>
            <a:r>
              <a:rPr lang="tr-TR" dirty="0" err="1">
                <a:ln>
                  <a:solidFill>
                    <a:schemeClr val="bg2">
                      <a:lumMod val="50000"/>
                    </a:schemeClr>
                  </a:solidFill>
                </a:ln>
                <a:effectLst>
                  <a:outerShdw blurRad="38100" dist="38100" dir="2700000" algn="tl">
                    <a:srgbClr val="000000">
                      <a:alpha val="43137"/>
                    </a:srgbClr>
                  </a:outerShdw>
                </a:effectLst>
              </a:rPr>
              <a:t>Nehru</a:t>
            </a:r>
            <a:r>
              <a:rPr lang="tr-TR" dirty="0">
                <a:ln>
                  <a:solidFill>
                    <a:schemeClr val="bg2">
                      <a:lumMod val="50000"/>
                    </a:schemeClr>
                  </a:solidFill>
                </a:ln>
                <a:effectLst>
                  <a:outerShdw blurRad="38100" dist="38100" dir="2700000" algn="tl">
                    <a:srgbClr val="000000">
                      <a:alpha val="43137"/>
                    </a:srgbClr>
                  </a:outerShdw>
                </a:effectLst>
              </a:rPr>
              <a:t>, iradesini kamu idaresinde, askeriyede ve yasamada kullandı. Hayranlık duyulan, hatta </a:t>
            </a:r>
            <a:r>
              <a:rPr lang="tr-TR" dirty="0">
                <a:ln>
                  <a:solidFill>
                    <a:schemeClr val="bg2">
                      <a:lumMod val="50000"/>
                    </a:schemeClr>
                  </a:solidFill>
                </a:ln>
                <a:solidFill>
                  <a:srgbClr val="92D050"/>
                </a:solidFill>
                <a:effectLst>
                  <a:outerShdw blurRad="38100" dist="38100" dir="2700000" algn="tl">
                    <a:srgbClr val="000000">
                      <a:alpha val="43137"/>
                    </a:srgbClr>
                  </a:outerShdw>
                </a:effectLst>
              </a:rPr>
              <a:t>“</a:t>
            </a:r>
            <a:r>
              <a:rPr lang="tr-TR" dirty="0" err="1">
                <a:ln>
                  <a:solidFill>
                    <a:schemeClr val="bg2">
                      <a:lumMod val="50000"/>
                    </a:schemeClr>
                  </a:solidFill>
                </a:ln>
                <a:solidFill>
                  <a:srgbClr val="92D050"/>
                </a:solidFill>
                <a:effectLst>
                  <a:outerShdw blurRad="38100" dist="38100" dir="2700000" algn="tl">
                    <a:srgbClr val="000000">
                      <a:alpha val="43137"/>
                    </a:srgbClr>
                  </a:outerShdw>
                </a:effectLst>
              </a:rPr>
              <a:t>Panditji</a:t>
            </a:r>
            <a:r>
              <a:rPr lang="tr-TR" dirty="0">
                <a:ln>
                  <a:solidFill>
                    <a:schemeClr val="bg2">
                      <a:lumMod val="50000"/>
                    </a:schemeClr>
                  </a:solidFill>
                </a:ln>
                <a:solidFill>
                  <a:srgbClr val="92D050"/>
                </a:solidFill>
                <a:effectLst>
                  <a:outerShdw blurRad="38100" dist="38100" dir="2700000" algn="tl">
                    <a:srgbClr val="000000">
                      <a:alpha val="43137"/>
                    </a:srgbClr>
                  </a:outerShdw>
                </a:effectLst>
              </a:rPr>
              <a:t>“ </a:t>
            </a:r>
            <a:r>
              <a:rPr lang="tr-TR" dirty="0">
                <a:ln>
                  <a:solidFill>
                    <a:schemeClr val="bg2">
                      <a:lumMod val="50000"/>
                    </a:schemeClr>
                  </a:solidFill>
                </a:ln>
                <a:effectLst>
                  <a:outerShdw blurRad="38100" dist="38100" dir="2700000" algn="tl">
                    <a:srgbClr val="000000">
                      <a:alpha val="43137"/>
                    </a:srgbClr>
                  </a:outerShdw>
                </a:effectLst>
              </a:rPr>
              <a:t>denilerek yüceltilen, </a:t>
            </a:r>
            <a:r>
              <a:rPr lang="tr-TR" dirty="0" err="1">
                <a:ln>
                  <a:solidFill>
                    <a:schemeClr val="bg2">
                      <a:lumMod val="50000"/>
                    </a:schemeClr>
                  </a:solidFill>
                </a:ln>
                <a:effectLst>
                  <a:outerShdw blurRad="38100" dist="38100" dir="2700000" algn="tl">
                    <a:srgbClr val="000000">
                      <a:alpha val="43137"/>
                    </a:srgbClr>
                  </a:outerShdw>
                </a:effectLst>
              </a:rPr>
              <a:t>şirvani’sinin</a:t>
            </a:r>
            <a:r>
              <a:rPr lang="tr-TR" dirty="0">
                <a:ln>
                  <a:solidFill>
                    <a:schemeClr val="bg2">
                      <a:lumMod val="50000"/>
                    </a:schemeClr>
                  </a:solidFill>
                </a:ln>
                <a:effectLst>
                  <a:outerShdw blurRad="38100" dist="38100" dir="2700000" algn="tl">
                    <a:srgbClr val="000000">
                      <a:alpha val="43137"/>
                    </a:srgbClr>
                  </a:outerShdw>
                </a:effectLst>
              </a:rPr>
              <a:t> (ceket) yakasında imzası sayılan bir gül taşıyan </a:t>
            </a:r>
            <a:r>
              <a:rPr lang="tr-TR" dirty="0" err="1">
                <a:ln>
                  <a:solidFill>
                    <a:schemeClr val="bg2">
                      <a:lumMod val="50000"/>
                    </a:schemeClr>
                  </a:solidFill>
                </a:ln>
                <a:effectLst>
                  <a:outerShdw blurRad="38100" dist="38100" dir="2700000" algn="tl">
                    <a:srgbClr val="000000">
                      <a:alpha val="43137"/>
                    </a:srgbClr>
                  </a:outerShdw>
                </a:effectLst>
              </a:rPr>
              <a:t>Nehru</a:t>
            </a:r>
            <a:r>
              <a:rPr lang="tr-TR" dirty="0">
                <a:ln>
                  <a:solidFill>
                    <a:schemeClr val="bg2">
                      <a:lumMod val="50000"/>
                    </a:schemeClr>
                  </a:solidFill>
                </a:ln>
                <a:effectLst>
                  <a:outerShdw blurRad="38100" dist="38100" dir="2700000" algn="tl">
                    <a:srgbClr val="000000">
                      <a:alpha val="43137"/>
                    </a:srgbClr>
                  </a:outerShdw>
                </a:effectLst>
              </a:rPr>
              <a:t>, yeni bağımsız Hindistan’ı hem ülke içinde hem de dünya çapında temsil etti.</a:t>
            </a:r>
          </a:p>
        </p:txBody>
      </p:sp>
    </p:spTree>
  </p:cSld>
  <p:clrMapOvr>
    <a:masterClrMapping/>
  </p:clrMapOvr>
  <p:transition spd="med">
    <p:whee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wp2764220.jpg"/>
          <p:cNvPicPr>
            <a:picLocks noChangeAspect="1"/>
          </p:cNvPicPr>
          <p:nvPr/>
        </p:nvPicPr>
        <p:blipFill>
          <a:blip r:embed="rId2" cstate="print"/>
          <a:stretch>
            <a:fillRect/>
          </a:stretch>
        </p:blipFill>
        <p:spPr>
          <a:xfrm>
            <a:off x="0" y="0"/>
            <a:ext cx="9144000" cy="6858000"/>
          </a:xfrm>
          <a:prstGeom prst="rect">
            <a:avLst/>
          </a:prstGeom>
        </p:spPr>
      </p:pic>
      <p:sp>
        <p:nvSpPr>
          <p:cNvPr id="3" name="2 İçerik Yer Tutucusu"/>
          <p:cNvSpPr>
            <a:spLocks noGrp="1"/>
          </p:cNvSpPr>
          <p:nvPr>
            <p:ph idx="1"/>
          </p:nvPr>
        </p:nvSpPr>
        <p:spPr>
          <a:xfrm>
            <a:off x="4355976" y="404664"/>
            <a:ext cx="4644008" cy="2808312"/>
          </a:xfrm>
        </p:spPr>
        <p:style>
          <a:lnRef idx="0">
            <a:schemeClr val="accent4"/>
          </a:lnRef>
          <a:fillRef idx="3">
            <a:schemeClr val="accent4"/>
          </a:fillRef>
          <a:effectRef idx="3">
            <a:schemeClr val="accent4"/>
          </a:effectRef>
          <a:fontRef idx="minor">
            <a:schemeClr val="lt1"/>
          </a:fontRef>
        </p:style>
        <p:txBody>
          <a:bodyPr>
            <a:normAutofit fontScale="62500" lnSpcReduction="20000"/>
          </a:bodyPr>
          <a:lstStyle/>
          <a:p>
            <a:endParaRPr lang="tr-TR" dirty="0">
              <a:effectLst>
                <a:outerShdw blurRad="38100" dist="38100" dir="2700000" algn="tl">
                  <a:srgbClr val="000000">
                    <a:alpha val="43137"/>
                  </a:srgbClr>
                </a:outerShdw>
              </a:effectLst>
            </a:endParaRPr>
          </a:p>
          <a:p>
            <a:r>
              <a:rPr lang="tr-TR" dirty="0" err="1">
                <a:effectLst>
                  <a:outerShdw blurRad="38100" dist="38100" dir="2700000" algn="tl">
                    <a:srgbClr val="000000">
                      <a:alpha val="43137"/>
                    </a:srgbClr>
                  </a:outerShdw>
                </a:effectLst>
              </a:rPr>
              <a:t>Nehru’nun</a:t>
            </a:r>
            <a:r>
              <a:rPr lang="tr-TR" dirty="0">
                <a:effectLst>
                  <a:outerShdw blurRad="38100" dist="38100" dir="2700000" algn="tl">
                    <a:srgbClr val="000000">
                      <a:alpha val="43137"/>
                    </a:srgbClr>
                  </a:outerShdw>
                </a:effectLst>
              </a:rPr>
              <a:t> yeni Hindistan fikri en somut halini belki de </a:t>
            </a:r>
            <a:r>
              <a:rPr lang="tr-TR" dirty="0" err="1">
                <a:effectLst>
                  <a:outerShdw blurRad="38100" dist="38100" dir="2700000" algn="tl">
                    <a:srgbClr val="000000">
                      <a:alpha val="43137"/>
                    </a:srgbClr>
                  </a:outerShdw>
                </a:effectLst>
              </a:rPr>
              <a:t>Pencap</a:t>
            </a:r>
            <a:r>
              <a:rPr lang="tr-TR" dirty="0">
                <a:effectLst>
                  <a:outerShdw blurRad="38100" dist="38100" dir="2700000" algn="tl">
                    <a:srgbClr val="000000">
                      <a:alpha val="43137"/>
                    </a:srgbClr>
                  </a:outerShdw>
                </a:effectLst>
              </a:rPr>
              <a:t> ovalarında, </a:t>
            </a:r>
            <a:r>
              <a:rPr lang="tr-TR" dirty="0" err="1">
                <a:effectLst>
                  <a:outerShdw blurRad="38100" dist="38100" dir="2700000" algn="tl">
                    <a:srgbClr val="000000">
                      <a:alpha val="43137"/>
                    </a:srgbClr>
                  </a:outerShdw>
                </a:effectLst>
              </a:rPr>
              <a:t>Çandigarh’ın</a:t>
            </a:r>
            <a:r>
              <a:rPr lang="tr-TR" dirty="0">
                <a:effectLst>
                  <a:outerShdw blurRad="38100" dist="38100" dir="2700000" algn="tl">
                    <a:srgbClr val="000000">
                      <a:alpha val="43137"/>
                    </a:srgbClr>
                  </a:outerShdw>
                </a:effectLst>
              </a:rPr>
              <a:t> kuruluşuyla aldı. Hindistan, vilayetin eski başkenti olan Lahor’u Pakistan’a bıraktığı için, yeni bir yerleşim gerekliydi. Dolayısıyla </a:t>
            </a:r>
            <a:r>
              <a:rPr lang="tr-TR" dirty="0" err="1">
                <a:effectLst>
                  <a:outerShdw blurRad="38100" dist="38100" dir="2700000" algn="tl">
                    <a:srgbClr val="000000">
                      <a:alpha val="43137"/>
                    </a:srgbClr>
                  </a:outerShdw>
                </a:effectLst>
              </a:rPr>
              <a:t>Nehru</a:t>
            </a:r>
            <a:r>
              <a:rPr lang="tr-TR" dirty="0">
                <a:effectLst>
                  <a:outerShdw blurRad="38100" dist="38100" dir="2700000" algn="tl">
                    <a:srgbClr val="000000">
                      <a:alpha val="43137"/>
                    </a:srgbClr>
                  </a:outerShdw>
                </a:effectLst>
              </a:rPr>
              <a:t>, uluslararası alanda tanınmış Fransız mimar </a:t>
            </a:r>
            <a:r>
              <a:rPr lang="tr-TR" dirty="0" err="1">
                <a:effectLst>
                  <a:outerShdw blurRad="38100" dist="38100" dir="2700000" algn="tl">
                    <a:srgbClr val="000000">
                      <a:alpha val="43137"/>
                    </a:srgbClr>
                  </a:outerShdw>
                </a:effectLst>
              </a:rPr>
              <a:t>LeCorbusier’ye</a:t>
            </a:r>
            <a:r>
              <a:rPr lang="tr-TR" dirty="0">
                <a:effectLst>
                  <a:outerShdw blurRad="38100" dist="38100" dir="2700000" algn="tl">
                    <a:srgbClr val="000000">
                      <a:alpha val="43137"/>
                    </a:srgbClr>
                  </a:outerShdw>
                </a:effectLst>
              </a:rPr>
              <a:t> başvurdu. </a:t>
            </a:r>
          </a:p>
        </p:txBody>
      </p:sp>
      <p:pic>
        <p:nvPicPr>
          <p:cNvPr id="6" name="5 Resim" descr="Jnehru.jpg"/>
          <p:cNvPicPr>
            <a:picLocks noChangeAspect="1"/>
          </p:cNvPicPr>
          <p:nvPr/>
        </p:nvPicPr>
        <p:blipFill>
          <a:blip r:embed="rId3" cstate="print"/>
          <a:stretch>
            <a:fillRect/>
          </a:stretch>
        </p:blipFill>
        <p:spPr>
          <a:xfrm>
            <a:off x="107504" y="404664"/>
            <a:ext cx="4158077" cy="5976664"/>
          </a:xfrm>
          <a:prstGeom prst="rect">
            <a:avLst/>
          </a:prstGeom>
          <a:ln>
            <a:noFill/>
          </a:ln>
          <a:effectLst>
            <a:outerShdw blurRad="292100" dist="139700" dir="2700000" algn="tl" rotWithShape="0">
              <a:srgbClr val="333333">
                <a:alpha val="65000"/>
              </a:srgbClr>
            </a:outerShdw>
          </a:effectLst>
        </p:spPr>
      </p:pic>
      <p:pic>
        <p:nvPicPr>
          <p:cNvPr id="7" name="6 Resim" descr="lecorbusier-3226538-crop-57b76df23df78c8763b8b223.jpg"/>
          <p:cNvPicPr>
            <a:picLocks noChangeAspect="1"/>
          </p:cNvPicPr>
          <p:nvPr/>
        </p:nvPicPr>
        <p:blipFill>
          <a:blip r:embed="rId4" cstate="print"/>
          <a:stretch>
            <a:fillRect/>
          </a:stretch>
        </p:blipFill>
        <p:spPr>
          <a:xfrm>
            <a:off x="4355976" y="3284984"/>
            <a:ext cx="4644516" cy="309634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whee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472763137Chandigarh_Capitol_Complex_Main.jpg"/>
          <p:cNvPicPr>
            <a:picLocks noChangeAspect="1"/>
          </p:cNvPicPr>
          <p:nvPr/>
        </p:nvPicPr>
        <p:blipFill>
          <a:blip r:embed="rId2" cstate="print"/>
          <a:stretch>
            <a:fillRect/>
          </a:stretch>
        </p:blipFill>
        <p:spPr>
          <a:xfrm>
            <a:off x="0" y="2636912"/>
            <a:ext cx="5823379" cy="4221088"/>
          </a:xfrm>
          <a:prstGeom prst="rect">
            <a:avLst/>
          </a:prstGeom>
          <a:ln>
            <a:noFill/>
          </a:ln>
          <a:effectLst>
            <a:outerShdw blurRad="190500" algn="tl" rotWithShape="0">
              <a:srgbClr val="000000">
                <a:alpha val="70000"/>
              </a:srgbClr>
            </a:outerShdw>
          </a:effectLst>
        </p:spPr>
      </p:pic>
      <p:sp>
        <p:nvSpPr>
          <p:cNvPr id="3" name="2 İçerik Yer Tutucusu"/>
          <p:cNvSpPr>
            <a:spLocks noGrp="1"/>
          </p:cNvSpPr>
          <p:nvPr>
            <p:ph idx="1"/>
          </p:nvPr>
        </p:nvSpPr>
        <p:spPr>
          <a:xfrm>
            <a:off x="0" y="0"/>
            <a:ext cx="5076056" cy="3024336"/>
          </a:xfrm>
        </p:spPr>
        <p:style>
          <a:lnRef idx="2">
            <a:schemeClr val="accent2">
              <a:shade val="50000"/>
            </a:schemeClr>
          </a:lnRef>
          <a:fillRef idx="1">
            <a:schemeClr val="accent2"/>
          </a:fillRef>
          <a:effectRef idx="0">
            <a:schemeClr val="accent2"/>
          </a:effectRef>
          <a:fontRef idx="minor">
            <a:schemeClr val="lt1"/>
          </a:fontRef>
        </p:style>
        <p:txBody>
          <a:bodyPr>
            <a:normAutofit fontScale="62500" lnSpcReduction="20000"/>
          </a:bodyPr>
          <a:lstStyle/>
          <a:p>
            <a:r>
              <a:rPr lang="tr-TR" dirty="0" err="1">
                <a:effectLst>
                  <a:outerShdw blurRad="38100" dist="38100" dir="2700000" algn="tl">
                    <a:srgbClr val="000000">
                      <a:alpha val="43137"/>
                    </a:srgbClr>
                  </a:outerShdw>
                </a:effectLst>
              </a:rPr>
              <a:t>LeCorbusier’in</a:t>
            </a:r>
            <a:r>
              <a:rPr lang="tr-TR" dirty="0">
                <a:effectLst>
                  <a:outerShdw blurRad="38100" dist="38100" dir="2700000" algn="tl">
                    <a:srgbClr val="000000">
                      <a:alpha val="43137"/>
                    </a:srgbClr>
                  </a:outerShdw>
                </a:effectLst>
              </a:rPr>
              <a:t> şehir tasarımı cesur anlayışı nedeniyle hayranlık uyandırsa da </a:t>
            </a:r>
            <a:r>
              <a:rPr lang="tr-TR" dirty="0" err="1">
                <a:effectLst>
                  <a:outerShdw blurRad="38100" dist="38100" dir="2700000" algn="tl">
                    <a:srgbClr val="000000">
                      <a:alpha val="43137"/>
                    </a:srgbClr>
                  </a:outerShdw>
                </a:effectLst>
              </a:rPr>
              <a:t>Çandigarh</a:t>
            </a:r>
            <a:r>
              <a:rPr lang="tr-TR" dirty="0">
                <a:effectLst>
                  <a:outerShdw blurRad="38100" dist="38100" dir="2700000" algn="tl">
                    <a:srgbClr val="000000">
                      <a:alpha val="43137"/>
                    </a:srgbClr>
                  </a:outerShdw>
                </a:effectLst>
              </a:rPr>
              <a:t>, Hindistan’ın koşullarını ve Hint mimari anlayışını göz önüne almadığı gerekçesiyle eleştirilere konu oldu. Fazla geniş bir alana yayılmış ve fazla anıtsal olan şehir, Hint yaşamının gerçeklerinden kopuk olarak nitelendi; fakat </a:t>
            </a:r>
            <a:r>
              <a:rPr lang="tr-TR" dirty="0" err="1">
                <a:effectLst>
                  <a:outerShdw blurRad="38100" dist="38100" dir="2700000" algn="tl">
                    <a:srgbClr val="000000">
                      <a:alpha val="43137"/>
                    </a:srgbClr>
                  </a:outerShdw>
                </a:effectLst>
              </a:rPr>
              <a:t>Nehru’nun</a:t>
            </a:r>
            <a:r>
              <a:rPr lang="tr-TR" dirty="0">
                <a:effectLst>
                  <a:outerShdw blurRad="38100" dist="38100" dir="2700000" algn="tl">
                    <a:srgbClr val="000000">
                      <a:alpha val="43137"/>
                    </a:srgbClr>
                  </a:outerShdw>
                </a:effectLst>
              </a:rPr>
              <a:t> niyet ettiği şey de tam olarak buydu: </a:t>
            </a:r>
            <a:r>
              <a:rPr lang="tr-TR" dirty="0" err="1">
                <a:effectLst>
                  <a:outerShdw blurRad="38100" dist="38100" dir="2700000" algn="tl">
                    <a:srgbClr val="000000">
                      <a:alpha val="43137"/>
                    </a:srgbClr>
                  </a:outerShdw>
                </a:effectLst>
              </a:rPr>
              <a:t>LeCorbusier’nin</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modernizmini</a:t>
            </a:r>
            <a:r>
              <a:rPr lang="tr-TR" dirty="0">
                <a:effectLst>
                  <a:outerShdw blurRad="38100" dist="38100" dir="2700000" algn="tl">
                    <a:srgbClr val="000000">
                      <a:alpha val="43137"/>
                    </a:srgbClr>
                  </a:outerShdw>
                </a:effectLst>
              </a:rPr>
              <a:t>, 20. Yüzyılın ikinci yarısına uyum sağlayan bir Hindistan yaratmanın aracı olarak kullanmak.</a:t>
            </a:r>
          </a:p>
          <a:p>
            <a:endParaRPr lang="tr-TR" dirty="0"/>
          </a:p>
        </p:txBody>
      </p:sp>
      <p:pic>
        <p:nvPicPr>
          <p:cNvPr id="5" name="4 Resim" descr="01_Palace-of-the-Assembly_01.jpg"/>
          <p:cNvPicPr>
            <a:picLocks noChangeAspect="1"/>
          </p:cNvPicPr>
          <p:nvPr/>
        </p:nvPicPr>
        <p:blipFill>
          <a:blip r:embed="rId3" cstate="print"/>
          <a:stretch>
            <a:fillRect/>
          </a:stretch>
        </p:blipFill>
        <p:spPr>
          <a:xfrm>
            <a:off x="5018294" y="0"/>
            <a:ext cx="4125706" cy="3573016"/>
          </a:xfrm>
          <a:prstGeom prst="rect">
            <a:avLst/>
          </a:prstGeom>
          <a:ln>
            <a:noFill/>
          </a:ln>
          <a:effectLst>
            <a:outerShdw blurRad="190500" algn="tl" rotWithShape="0">
              <a:srgbClr val="000000">
                <a:alpha val="70000"/>
              </a:srgbClr>
            </a:outerShdw>
          </a:effectLst>
        </p:spPr>
      </p:pic>
      <p:pic>
        <p:nvPicPr>
          <p:cNvPr id="6" name="5 Resim" descr="Corbusier-765x1024.jpg"/>
          <p:cNvPicPr>
            <a:picLocks noChangeAspect="1"/>
          </p:cNvPicPr>
          <p:nvPr/>
        </p:nvPicPr>
        <p:blipFill>
          <a:blip r:embed="rId4" cstate="print"/>
          <a:stretch>
            <a:fillRect/>
          </a:stretch>
        </p:blipFill>
        <p:spPr>
          <a:xfrm>
            <a:off x="6012160" y="3212976"/>
            <a:ext cx="2976807" cy="364502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med">
    <p:wheel/>
  </p:transition>
</p:sld>
</file>

<file path=ppt/theme/theme1.xml><?xml version="1.0" encoding="utf-8"?>
<a:theme xmlns:a="http://schemas.openxmlformats.org/drawingml/2006/main" name="India-PowerPoint-Template-83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924</TotalTime>
  <Words>597</Words>
  <Application>Microsoft Office PowerPoint</Application>
  <PresentationFormat>Ekran Gösterisi (4:3)</PresentationFormat>
  <Paragraphs>25</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10</vt:i4>
      </vt:variant>
    </vt:vector>
  </HeadingPairs>
  <TitlesOfParts>
    <vt:vector size="18" baseType="lpstr">
      <vt:lpstr>Arial</vt:lpstr>
      <vt:lpstr>Calibri</vt:lpstr>
      <vt:lpstr>Century Schoolbook</vt:lpstr>
      <vt:lpstr>Comic Sans MS</vt:lpstr>
      <vt:lpstr>Corbel</vt:lpstr>
      <vt:lpstr>Wingdings</vt:lpstr>
      <vt:lpstr>India-PowerPoint-Template-831</vt:lpstr>
      <vt:lpstr>Headlines</vt:lpstr>
      <vt:lpstr>Hin 415 Hindistan bağımsızlık hareketi ve tarihi  12. Hafta    KONGRE İKTİDARI: DEMOKRASİ VE KALKINMA,  1950-1989 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Guest</dc:creator>
  <cp:lastModifiedBy>casper</cp:lastModifiedBy>
  <cp:revision>97</cp:revision>
  <dcterms:created xsi:type="dcterms:W3CDTF">2019-11-23T14:17:35Z</dcterms:created>
  <dcterms:modified xsi:type="dcterms:W3CDTF">2020-03-09T11:10:44Z</dcterms:modified>
</cp:coreProperties>
</file>