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1" r:id="rId3"/>
    <p:sldId id="256" r:id="rId4"/>
    <p:sldId id="257" r:id="rId5"/>
    <p:sldId id="258" r:id="rId6"/>
    <p:sldId id="259" r:id="rId7"/>
    <p:sldId id="262" r:id="rId8"/>
    <p:sldId id="260" r:id="rId9"/>
    <p:sldId id="26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0977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57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04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77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3308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647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468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828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29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8559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12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9610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178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663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62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262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5568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2613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19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25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2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322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636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23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995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670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87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028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1091-E13E-415D-BB7A-8B7CC5200DB7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D7CAB-5935-4332-BBBF-EB19AC4E69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96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C66E53-253F-4547-89CB-8225B59AFE2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71AC0F-6B85-424F-AD77-DAF64F92950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088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687466"/>
            <a:ext cx="9144000" cy="2387600"/>
          </a:xfrm>
        </p:spPr>
        <p:txBody>
          <a:bodyPr/>
          <a:lstStyle/>
          <a:p>
            <a:r>
              <a:rPr lang="tr-TR" b="1" dirty="0" smtClean="0"/>
              <a:t>Mineraller</a:t>
            </a:r>
            <a:endParaRPr lang="tr-TR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1336" y="4271111"/>
            <a:ext cx="9144000" cy="1655762"/>
          </a:xfrm>
        </p:spPr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/>
              <a:t>Dr. Efe </a:t>
            </a:r>
            <a:r>
              <a:rPr lang="tr-TR" dirty="0" err="1" smtClean="0"/>
              <a:t>Kurtdede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0814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15"/>
          <p:cNvGraphicFramePr>
            <a:graphicFrameLocks/>
          </p:cNvGraphicFramePr>
          <p:nvPr>
            <p:extLst/>
          </p:nvPr>
        </p:nvGraphicFramePr>
        <p:xfrm>
          <a:off x="1025977" y="870853"/>
          <a:ext cx="9925051" cy="5255549"/>
        </p:xfrm>
        <a:graphic>
          <a:graphicData uri="http://schemas.openxmlformats.org/drawingml/2006/table">
            <a:tbl>
              <a:tblPr/>
              <a:tblGrid>
                <a:gridCol w="7394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0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Metal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Monoamin 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Uri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rom 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Cu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NADH-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drogena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Su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inat deh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drogena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Aldeh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 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Fe, Mo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ruvat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arbo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antin 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arboni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anh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arbo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peptida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 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B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kol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deh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drogena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Zn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27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tation pero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400" b="1" kern="0" dirty="0">
                <a:ln>
                  <a:noFill/>
                </a:ln>
                <a:solidFill>
                  <a:srgbClr val="C00000"/>
                </a:solidFill>
                <a:latin typeface="Verdana"/>
              </a:rPr>
              <a:t>Makro - Mineraller</a:t>
            </a:r>
            <a:endParaRPr lang="tr-TR" dirty="0"/>
          </a:p>
        </p:txBody>
      </p:sp>
      <p:graphicFrame>
        <p:nvGraphicFramePr>
          <p:cNvPr id="4" name="Group 29"/>
          <p:cNvGraphicFramePr>
            <a:graphicFrameLocks/>
          </p:cNvGraphicFramePr>
          <p:nvPr>
            <p:extLst/>
          </p:nvPr>
        </p:nvGraphicFramePr>
        <p:xfrm>
          <a:off x="2346325" y="2285999"/>
          <a:ext cx="6985000" cy="3910012"/>
        </p:xfrm>
        <a:graphic>
          <a:graphicData uri="http://schemas.openxmlformats.org/drawingml/2006/table">
            <a:tbl>
              <a:tblPr/>
              <a:tblGrid>
                <a:gridCol w="1584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ineral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43" marR="91443"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r>
                        <a:rPr kumimoji="0" lang="tr-TR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onks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 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944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um </a:t>
                      </a:r>
                    </a:p>
                  </a:txBody>
                  <a:tcPr marL="91443" marR="91443"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Yapıs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 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kemik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diş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kıkırdak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), 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 Ba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dengesi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-D,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Haberleşme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iml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                                 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6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os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or</a:t>
                      </a:r>
                    </a:p>
                  </a:txBody>
                  <a:tcPr marL="91443" marR="91443"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Yapıs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al (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kemik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diş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), ATP,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Karbonhidratların, nükleik asitlerin,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fosfo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-proteinlerin,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fosfolipidlerin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oksidasyonu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81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Magne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zy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um</a:t>
                      </a:r>
                    </a:p>
                  </a:txBody>
                  <a:tcPr marL="91443" marR="91443" marT="45729" marB="45729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Kemik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matriksi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diş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yumuşak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dokular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değişik enzimler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</a:p>
                  </a:txBody>
                  <a:tcPr marL="91443" marR="91443" marT="45729" marB="4572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99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Mikro - Mineraller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1295402" y="2299874"/>
          <a:ext cx="7124461" cy="1171839"/>
        </p:xfrm>
        <a:graphic>
          <a:graphicData uri="http://schemas.openxmlformats.org/drawingml/2006/table">
            <a:tbl>
              <a:tblPr/>
              <a:tblGrid>
                <a:gridCol w="2210093">
                  <a:extLst>
                    <a:ext uri="{9D8B030D-6E8A-4147-A177-3AD203B41FA5}">
                      <a16:colId xmlns:a16="http://schemas.microsoft.com/office/drawing/2014/main" val="1929381411"/>
                    </a:ext>
                  </a:extLst>
                </a:gridCol>
                <a:gridCol w="4914368">
                  <a:extLst>
                    <a:ext uri="{9D8B030D-6E8A-4147-A177-3AD203B41FA5}">
                      <a16:colId xmlns:a16="http://schemas.microsoft.com/office/drawing/2014/main" val="1366819430"/>
                    </a:ext>
                  </a:extLst>
                </a:gridCol>
              </a:tblGrid>
              <a:tr h="433548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Mineral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   Fonksiyon           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6" marR="91426" marT="45676" marB="4567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500362"/>
                  </a:ext>
                </a:extLst>
              </a:tr>
              <a:tr h="37261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Demir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6" marR="91426" marT="45676" marB="4567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tr-T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t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aşıma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6" marR="91426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071127"/>
                  </a:ext>
                </a:extLst>
              </a:tr>
              <a:tr h="3654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Çinko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6" marR="91426" marT="45676" marB="45676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Çeşitli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</a:t>
                      </a:r>
                    </a:p>
                  </a:txBody>
                  <a:tcPr marL="91426" marR="91426" marT="45676" marB="4567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446138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1295402" y="3488308"/>
          <a:ext cx="7151915" cy="3369692"/>
        </p:xfrm>
        <a:graphic>
          <a:graphicData uri="http://schemas.openxmlformats.org/drawingml/2006/table">
            <a:tbl>
              <a:tblPr/>
              <a:tblGrid>
                <a:gridCol w="2191716">
                  <a:extLst>
                    <a:ext uri="{9D8B030D-6E8A-4147-A177-3AD203B41FA5}">
                      <a16:colId xmlns:a16="http://schemas.microsoft.com/office/drawing/2014/main" val="2093078503"/>
                    </a:ext>
                  </a:extLst>
                </a:gridCol>
                <a:gridCol w="4960199">
                  <a:extLst>
                    <a:ext uri="{9D8B030D-6E8A-4147-A177-3AD203B41FA5}">
                      <a16:colId xmlns:a16="http://schemas.microsoft.com/office/drawing/2014/main" val="2544824234"/>
                    </a:ext>
                  </a:extLst>
                </a:gridCol>
              </a:tblGrid>
              <a:tr h="4356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Bakır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Hb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melanin,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yün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erulopla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min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006807"/>
                  </a:ext>
                </a:extLst>
              </a:tr>
              <a:tr h="4355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obalt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Vit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B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12,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27176"/>
                  </a:ext>
                </a:extLst>
              </a:tr>
              <a:tr h="3435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Thyroid, 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4;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13490"/>
                  </a:ext>
                </a:extLst>
              </a:tr>
              <a:tr h="39540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Mangan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Enz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AA’ 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taşınımı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320732"/>
                  </a:ext>
                </a:extLst>
              </a:tr>
              <a:tr h="3435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Mol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bden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antin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o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450328"/>
                  </a:ext>
                </a:extLst>
              </a:tr>
              <a:tr h="3435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ikoz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Kullanımı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265044"/>
                  </a:ext>
                </a:extLst>
              </a:tr>
              <a:tr h="34354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Flor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Diş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Kemik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800118"/>
                  </a:ext>
                </a:extLst>
              </a:tr>
              <a:tr h="43567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Selen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um </a:t>
                      </a:r>
                    </a:p>
                  </a:txBody>
                  <a:tcPr marL="91427" marR="91427" marT="45710" marB="4571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Se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’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ler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Gluta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sy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on 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ro</a:t>
                      </a: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ks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ida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1427" marR="91427" marT="45710" marB="4571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9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5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Yetersizlikler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Primer</a:t>
            </a:r>
            <a:r>
              <a:rPr lang="tr-TR" dirty="0"/>
              <a:t> ve </a:t>
            </a:r>
            <a:r>
              <a:rPr lang="tr-TR" dirty="0" err="1"/>
              <a:t>Sekonder</a:t>
            </a:r>
            <a:r>
              <a:rPr lang="tr-TR" dirty="0"/>
              <a:t> Yetersizlikler</a:t>
            </a:r>
          </a:p>
          <a:p>
            <a:r>
              <a:rPr lang="tr-TR" dirty="0"/>
              <a:t>A. </a:t>
            </a:r>
            <a:r>
              <a:rPr lang="tr-TR" dirty="0" err="1"/>
              <a:t>Primer</a:t>
            </a:r>
            <a:r>
              <a:rPr lang="tr-TR" dirty="0"/>
              <a:t> yetersizlikler </a:t>
            </a:r>
          </a:p>
          <a:p>
            <a:r>
              <a:rPr lang="tr-TR" dirty="0"/>
              <a:t>	1. Yörenin etkisi :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20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Çevresel ve iklimsel faktörler </a:t>
            </a:r>
          </a:p>
          <a:p>
            <a:r>
              <a:rPr lang="tr-TR" dirty="0"/>
              <a:t>toprak </a:t>
            </a:r>
          </a:p>
          <a:p>
            <a:r>
              <a:rPr lang="tr-TR" dirty="0"/>
              <a:t>iklim </a:t>
            </a:r>
          </a:p>
          <a:p>
            <a:r>
              <a:rPr lang="tr-TR" dirty="0"/>
              <a:t>		2. </a:t>
            </a:r>
            <a:r>
              <a:rPr lang="tr-TR" dirty="0" err="1"/>
              <a:t>Fertilizasyon</a:t>
            </a:r>
            <a:r>
              <a:rPr lang="tr-TR" dirty="0"/>
              <a:t> ve toprağın ıslahı sonuçları</a:t>
            </a:r>
          </a:p>
          <a:p>
            <a:r>
              <a:rPr lang="tr-TR" dirty="0"/>
              <a:t>		3. Bitkinin </a:t>
            </a:r>
            <a:r>
              <a:rPr lang="tr-TR" dirty="0" err="1"/>
              <a:t>Oligoelement</a:t>
            </a:r>
            <a:r>
              <a:rPr lang="tr-TR" dirty="0"/>
              <a:t> düzeyi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1172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Yetersizlikler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	B) </a:t>
            </a:r>
            <a:r>
              <a:rPr lang="tr-TR" dirty="0" err="1"/>
              <a:t>Sekonder</a:t>
            </a:r>
            <a:r>
              <a:rPr lang="tr-TR" dirty="0"/>
              <a:t> Yetersizlikler</a:t>
            </a:r>
          </a:p>
          <a:p>
            <a:r>
              <a:rPr lang="tr-TR" dirty="0"/>
              <a:t>Elementin </a:t>
            </a:r>
            <a:r>
              <a:rPr lang="tr-TR" dirty="0" err="1"/>
              <a:t>sindirilebilirliğini</a:t>
            </a:r>
            <a:r>
              <a:rPr lang="tr-TR" dirty="0"/>
              <a:t> düşüren nedenler </a:t>
            </a:r>
          </a:p>
          <a:p>
            <a:r>
              <a:rPr lang="tr-TR" dirty="0"/>
              <a:t>	(hayvanın sindirim sisteminde bozukluk, elementin kimyasal formu; Anti-</a:t>
            </a:r>
            <a:r>
              <a:rPr lang="tr-TR" dirty="0" err="1"/>
              <a:t>nutrisyonel</a:t>
            </a:r>
            <a:r>
              <a:rPr lang="tr-TR" dirty="0"/>
              <a:t> faktörler (</a:t>
            </a:r>
            <a:r>
              <a:rPr lang="tr-TR" dirty="0" err="1"/>
              <a:t>fitat</a:t>
            </a:r>
            <a:r>
              <a:rPr lang="tr-TR" dirty="0"/>
              <a:t>, </a:t>
            </a:r>
            <a:r>
              <a:rPr lang="tr-TR" dirty="0" err="1"/>
              <a:t>okzalat</a:t>
            </a:r>
            <a:r>
              <a:rPr lang="tr-TR" dirty="0"/>
              <a:t>, </a:t>
            </a:r>
            <a:r>
              <a:rPr lang="tr-TR" dirty="0" err="1"/>
              <a:t>mimosine</a:t>
            </a:r>
            <a:r>
              <a:rPr lang="tr-TR" dirty="0"/>
              <a:t>, </a:t>
            </a:r>
            <a:r>
              <a:rPr lang="tr-TR" dirty="0" err="1"/>
              <a:t>gossypol</a:t>
            </a:r>
            <a:r>
              <a:rPr lang="tr-TR" dirty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0190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Elementler arası </a:t>
            </a:r>
            <a:r>
              <a:rPr lang="tr-TR" dirty="0" err="1"/>
              <a:t>metabolik</a:t>
            </a:r>
            <a:r>
              <a:rPr lang="tr-TR" dirty="0"/>
              <a:t> </a:t>
            </a:r>
            <a:r>
              <a:rPr lang="tr-TR" dirty="0" err="1"/>
              <a:t>interferans</a:t>
            </a:r>
            <a:r>
              <a:rPr lang="tr-TR" dirty="0"/>
              <a:t> (Cu-</a:t>
            </a:r>
            <a:r>
              <a:rPr lang="tr-TR" dirty="0" err="1"/>
              <a:t>Zn</a:t>
            </a:r>
            <a:r>
              <a:rPr lang="tr-TR" dirty="0"/>
              <a:t> ; Cu-Fe ; Cu-</a:t>
            </a:r>
            <a:r>
              <a:rPr lang="tr-TR" dirty="0" err="1"/>
              <a:t>Mo</a:t>
            </a:r>
            <a:r>
              <a:rPr lang="tr-TR" dirty="0"/>
              <a:t>-S ;  </a:t>
            </a:r>
            <a:r>
              <a:rPr lang="tr-TR" dirty="0" err="1"/>
              <a:t>Ca</a:t>
            </a:r>
            <a:r>
              <a:rPr lang="tr-TR" dirty="0"/>
              <a:t>-Cu gibi)</a:t>
            </a:r>
          </a:p>
          <a:p>
            <a:r>
              <a:rPr lang="tr-TR"/>
              <a:t>Gereksinim ve yetersizlik eşikleri: Mineral maddeye ve hayvan türüne, yaşına, cinsine, fizyolojik durumuna ve beslenme şekline, mevsime göre değişir. </a:t>
            </a:r>
          </a:p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741699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342</Words>
  <Application>Microsoft Office PowerPoint</Application>
  <PresentationFormat>Geniş ekran</PresentationFormat>
  <Paragraphs>74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Verdana</vt:lpstr>
      <vt:lpstr>Wingdings</vt:lpstr>
      <vt:lpstr>Office Teması</vt:lpstr>
      <vt:lpstr>Organik</vt:lpstr>
      <vt:lpstr>Mineraller</vt:lpstr>
      <vt:lpstr>PowerPoint Sunusu</vt:lpstr>
      <vt:lpstr>Makro - Mineraller</vt:lpstr>
      <vt:lpstr>Mikro - Mineraller</vt:lpstr>
      <vt:lpstr>Yetersizlikler</vt:lpstr>
      <vt:lpstr>PowerPoint Sunusu</vt:lpstr>
      <vt:lpstr>Yetersizlikler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Mineraller</dc:title>
  <dc:creator>user</dc:creator>
  <cp:lastModifiedBy>user</cp:lastModifiedBy>
  <cp:revision>2</cp:revision>
  <dcterms:created xsi:type="dcterms:W3CDTF">2019-11-12T05:46:01Z</dcterms:created>
  <dcterms:modified xsi:type="dcterms:W3CDTF">2019-11-12T06:48:57Z</dcterms:modified>
</cp:coreProperties>
</file>