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68" r:id="rId7"/>
    <p:sldId id="260" r:id="rId8"/>
    <p:sldId id="269" r:id="rId9"/>
    <p:sldId id="270" r:id="rId10"/>
    <p:sldId id="259" r:id="rId11"/>
    <p:sldId id="261" r:id="rId12"/>
    <p:sldId id="263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B6F097D-F18D-4A40-834F-B8BB06A13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9BF66B7-9A1D-41C6-B7CE-FBB43AA01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931386-07B2-450C-BC79-E5708604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B98FF1-058C-4C9D-BC1D-4833CCFD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52AD1C-85E0-4C34-B86B-D3218502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55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2EEDF4-7A1D-4B0D-AAA7-B771ADA0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735B04-D4FB-47E6-B099-E33696042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414F7A-6B72-41B0-A7C3-6B8EB50E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92F795-1718-4622-B6D6-5634471D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0B579A-ACF1-4B2F-91EC-92ADBA01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60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8F4EE68-5BF5-4E57-9649-3C9A21387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0AA383D-C19B-417E-97D5-8C8A15B1A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B2918D-8AA9-4A60-A436-34F6BCDB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B2D1F0-1279-4120-ACD7-EDF52DB9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F92C26-F604-488D-92F0-7B391E66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4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9DCD0D-BDF6-490D-9EF3-5741EB6F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7EF74F-EBBE-43CA-9A2E-2DD1B43DD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B9E5EA-83FE-46D4-889D-E3BFA72D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B7989D-9A55-476E-91D2-9022D55E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D0BF1B-F4BC-4F35-9127-C2A8C943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86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B9E053-832F-45F3-AE30-6898B97D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FA8D93-D1BA-456E-A233-773D47BB7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FD2F4C-F131-488E-9B28-DA6B9452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BB4938-DCE2-43C0-B8F9-31B91A3F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39148B-BCC3-4566-A1EC-0370387A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25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68AC8D-F507-42CD-AFE9-C917C6FE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4DB3A5-3378-454C-B96F-BAC11C833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40A1A8-9633-401A-ADB0-9997EC89A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A97DE1B-2674-4B0F-BB96-96C7BC23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1D67EA-9E94-4B17-BF15-7320480F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8135C5-50C4-4624-B3B6-AD575875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55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55824-55A8-4F26-87C2-A0C595C3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50CE59-72EF-42EA-B390-6E0AD4B60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22D00E-B2B9-4182-AF25-4DE1E66CC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11B8857-9D88-4518-8B72-19898AB25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1A0D07B-C8AB-48C2-9A21-44154BC53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45DB08F-6C94-4629-94BF-E98072A1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D4DBAF8-45F5-4E93-9557-101662BF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3ADDC4F-34DA-4DEF-A29A-950885F9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9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0ED670-A989-4C65-881E-0883B82C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A2386AC-C666-4CA0-AF0C-41A3E61C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8FB6DA6-2F7A-4DA1-9F09-3C63E968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EC4EF79-56E2-4A00-91A2-C6647444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0C104F0-883E-4F5F-B6A3-E8B4DED1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2A8096-7607-4CA8-A6C8-99DCE314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EBB263-434C-4E11-BAEF-A6F3292D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66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8D7DAB-13F2-4EA1-99D1-31C7C950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CDE305-7A4A-4C15-A4AE-2142A821D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7E76A5A-858E-405D-9369-F1AE0A89B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412A32-77CE-4C7A-BB0C-FBFB3EBD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3CF771-CEF1-4486-A270-F9570502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C20A8A-6899-4888-9621-DCE58109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63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C098A0-16C2-40B7-AA55-D3E86CD6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71228EB-C31C-4FE0-9C7E-C92AFBAA0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697784-AD86-4E07-912B-4FCB66335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15A796-5056-4C70-A670-A251707A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116AFE-2111-4213-A598-602ABB34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8C2984-C818-4207-A7FA-D86C96D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89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F2F0F30-D99D-4561-A42C-37AA8F93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B92105-D52A-4FE2-8548-D257AB7D9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9622A4-FA37-47FB-91AE-773ED6C32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8774-6F0D-4794-A256-96ECADED4480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823E6F-59E0-4465-BFF2-E6071E740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D95DFE-4DD5-4F27-9DCD-56064676C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90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219DD-7F9A-40AB-8032-33BBED7CF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Baş - Boyun Tümörlerine Radyoterapi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Yaklaşımları ve Uygulamaları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55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Radyoterapi uygulamaları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3-boyutlu </a:t>
            </a:r>
            <a:r>
              <a:rPr lang="tr-TR" dirty="0" err="1"/>
              <a:t>konformal</a:t>
            </a:r>
            <a:r>
              <a:rPr lang="tr-TR" dirty="0"/>
              <a:t> radyoterapi (3BKRT)</a:t>
            </a:r>
          </a:p>
          <a:p>
            <a:r>
              <a:rPr lang="tr-TR" dirty="0"/>
              <a:t>Yoğunluk ayarlı radyoterapi (YART)</a:t>
            </a:r>
          </a:p>
          <a:p>
            <a:r>
              <a:rPr lang="tr-TR" dirty="0"/>
              <a:t>Görüntü kılavuzluğunda radyoterapi (GKRT)</a:t>
            </a:r>
          </a:p>
          <a:p>
            <a:r>
              <a:rPr lang="tr-TR" dirty="0" err="1"/>
              <a:t>Stereotaktik</a:t>
            </a:r>
            <a:r>
              <a:rPr lang="tr-TR" dirty="0"/>
              <a:t> </a:t>
            </a:r>
            <a:r>
              <a:rPr lang="tr-TR" dirty="0" err="1"/>
              <a:t>radyocerrahi</a:t>
            </a:r>
            <a:r>
              <a:rPr lang="tr-TR" dirty="0"/>
              <a:t> (SRC)</a:t>
            </a:r>
          </a:p>
          <a:p>
            <a:r>
              <a:rPr lang="tr-TR" dirty="0" err="1"/>
              <a:t>Stereotaktik</a:t>
            </a:r>
            <a:r>
              <a:rPr lang="tr-TR" dirty="0"/>
              <a:t> beden radyoterapisi (SBRT)</a:t>
            </a:r>
          </a:p>
          <a:p>
            <a:r>
              <a:rPr lang="tr-TR" dirty="0"/>
              <a:t> </a:t>
            </a:r>
            <a:r>
              <a:rPr lang="tr-TR" dirty="0" err="1"/>
              <a:t>İntraoperatif</a:t>
            </a:r>
            <a:r>
              <a:rPr lang="tr-TR" dirty="0"/>
              <a:t> radyoterapi (İORT</a:t>
            </a:r>
          </a:p>
          <a:p>
            <a:r>
              <a:rPr lang="tr-TR" dirty="0"/>
              <a:t>Parçacık tedavisi</a:t>
            </a:r>
          </a:p>
        </p:txBody>
      </p:sp>
    </p:spTree>
    <p:extLst>
      <p:ext uri="{BB962C8B-B14F-4D97-AF65-F5344CB8AC3E}">
        <p14:creationId xmlns:p14="http://schemas.microsoft.com/office/powerpoint/2010/main" val="30818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Radyoterapi uygulamaları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Yoğunluk ayarlı ve </a:t>
            </a:r>
            <a:r>
              <a:rPr lang="tr-TR" dirty="0" err="1"/>
              <a:t>steroraktik</a:t>
            </a:r>
            <a:r>
              <a:rPr lang="tr-TR" dirty="0"/>
              <a:t>  radyoterapide çevre organlar daha iyi korunmaktadır. </a:t>
            </a:r>
          </a:p>
          <a:p>
            <a:r>
              <a:rPr lang="tr-TR" dirty="0"/>
              <a:t>Ancak tümör hedef volüm çevresinde hızlı doz düşüşü ve kritik yapıların yakınlığı nedeniyle hasta set </a:t>
            </a:r>
            <a:r>
              <a:rPr lang="tr-TR" dirty="0" err="1"/>
              <a:t>up’larında</a:t>
            </a:r>
            <a:r>
              <a:rPr lang="tr-TR" dirty="0"/>
              <a:t> çok dikkatli olunması gerekmektedir. </a:t>
            </a:r>
          </a:p>
          <a:p>
            <a:r>
              <a:rPr lang="tr-TR" dirty="0"/>
              <a:t>Bu nedenle günlük hasta set </a:t>
            </a:r>
            <a:r>
              <a:rPr lang="tr-TR" dirty="0" err="1"/>
              <a:t>up’larının</a:t>
            </a:r>
            <a:r>
              <a:rPr lang="tr-TR" dirty="0"/>
              <a:t> doğruluğu mutlaka milimetrik hassasiyetle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13492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Hastalara 5-7 hafta arası toplam 50-70 </a:t>
            </a:r>
            <a:r>
              <a:rPr lang="tr-TR" dirty="0" err="1"/>
              <a:t>Gy</a:t>
            </a:r>
            <a:r>
              <a:rPr lang="tr-TR" dirty="0"/>
              <a:t> radyoterapi uygulanmaktadır.</a:t>
            </a:r>
          </a:p>
          <a:p>
            <a:endParaRPr lang="tr-TR" dirty="0"/>
          </a:p>
          <a:p>
            <a:r>
              <a:rPr lang="tr-TR" dirty="0"/>
              <a:t>Hastaların tedavi sırasında kilo değişiklikleri veya tümörlerinde küçülmeler nedeniyle organ ve tümör </a:t>
            </a:r>
            <a:r>
              <a:rPr lang="tr-TR" dirty="0" err="1"/>
              <a:t>kontürleri</a:t>
            </a:r>
            <a:r>
              <a:rPr lang="tr-TR" dirty="0"/>
              <a:t> yakından izlenmelidir.</a:t>
            </a:r>
          </a:p>
          <a:p>
            <a:endParaRPr lang="tr-TR" dirty="0"/>
          </a:p>
          <a:p>
            <a:r>
              <a:rPr lang="tr-TR" dirty="0"/>
              <a:t>Haftalık doktor kontrolüne yönlendirilmelidir.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967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 ve boyun kanserleri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Ağız boşluğunu; dudaklar, yanakların iç kısmı, diş eti, damak, dil, ağız tabanı</a:t>
            </a:r>
          </a:p>
          <a:p>
            <a:r>
              <a:rPr lang="tr-TR" dirty="0"/>
              <a:t>Burun delikleri derisi ve burun döşemesini</a:t>
            </a:r>
          </a:p>
          <a:p>
            <a:r>
              <a:rPr lang="tr-TR" dirty="0"/>
              <a:t>Boğazın en üst kısmında görülen </a:t>
            </a:r>
            <a:r>
              <a:rPr lang="tr-TR" dirty="0" err="1"/>
              <a:t>nazofarinks</a:t>
            </a:r>
            <a:r>
              <a:rPr lang="tr-TR" dirty="0"/>
              <a:t> kanserlerini</a:t>
            </a:r>
          </a:p>
          <a:p>
            <a:r>
              <a:rPr lang="tr-TR" dirty="0"/>
              <a:t>Sinüs olarak adlandırılan ve yüz kemikleri içinde burun çevresinde yer alan hava boşlukları içinde gelişen </a:t>
            </a:r>
            <a:r>
              <a:rPr lang="tr-TR" dirty="0" err="1"/>
              <a:t>paranazal</a:t>
            </a:r>
            <a:r>
              <a:rPr lang="tr-TR" dirty="0"/>
              <a:t> sinüs </a:t>
            </a:r>
            <a:r>
              <a:rPr lang="tr-TR" dirty="0" err="1"/>
              <a:t>kanserlerinİ</a:t>
            </a:r>
            <a:endParaRPr lang="tr-TR" dirty="0"/>
          </a:p>
          <a:p>
            <a:r>
              <a:rPr lang="tr-TR" dirty="0"/>
              <a:t>Burnun gerisini boğaza bağlayan alanda </a:t>
            </a:r>
            <a:r>
              <a:rPr lang="tr-TR" dirty="0" err="1"/>
              <a:t>orofarinks</a:t>
            </a:r>
            <a:r>
              <a:rPr lang="tr-TR" dirty="0"/>
              <a:t> kanserlerini</a:t>
            </a:r>
          </a:p>
          <a:p>
            <a:r>
              <a:rPr lang="tr-TR" dirty="0"/>
              <a:t> Boğazın biraz daha alt kesiminde </a:t>
            </a:r>
            <a:r>
              <a:rPr lang="tr-TR" dirty="0" err="1"/>
              <a:t>hipofarinks</a:t>
            </a:r>
            <a:r>
              <a:rPr lang="tr-TR" dirty="0"/>
              <a:t> kanserlerini ve onun da altındaki alanda </a:t>
            </a:r>
            <a:r>
              <a:rPr lang="tr-TR" dirty="0" err="1"/>
              <a:t>larinks</a:t>
            </a:r>
            <a:r>
              <a:rPr lang="tr-TR" dirty="0"/>
              <a:t> kanserlerini</a:t>
            </a:r>
          </a:p>
          <a:p>
            <a:r>
              <a:rPr lang="tr-TR" dirty="0"/>
              <a:t>Kulak kepçesi ve dış kulak yolu kanserlerini, </a:t>
            </a:r>
          </a:p>
          <a:p>
            <a:r>
              <a:rPr lang="tr-TR" dirty="0" err="1"/>
              <a:t>Tükrük</a:t>
            </a:r>
            <a:r>
              <a:rPr lang="tr-TR" dirty="0"/>
              <a:t> bezleri kanserlerini kapsar.</a:t>
            </a:r>
          </a:p>
        </p:txBody>
      </p:sp>
    </p:spTree>
    <p:extLst>
      <p:ext uri="{BB962C8B-B14F-4D97-AF65-F5344CB8AC3E}">
        <p14:creationId xmlns:p14="http://schemas.microsoft.com/office/powerpoint/2010/main" val="329819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1ED5C0-D797-4424-8B82-FC52CB17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Risk Faktörleri</a:t>
            </a:r>
            <a:br>
              <a:rPr lang="tr-TR" dirty="0"/>
            </a:br>
            <a:r>
              <a:rPr lang="tr-TR" u="sng" dirty="0"/>
              <a:t/>
            </a:r>
            <a:br>
              <a:rPr lang="tr-TR" u="sng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4D3248-967C-4933-8C92-57A104502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Alkol ve tütün kullanımı(tütün çiğnenmesi veya sigara içme gibi)  </a:t>
            </a:r>
          </a:p>
          <a:p>
            <a:r>
              <a:rPr lang="tr-TR" dirty="0"/>
              <a:t>Cinsel yolla bulaşan HPV (Human </a:t>
            </a:r>
            <a:r>
              <a:rPr lang="tr-TR" dirty="0" err="1"/>
              <a:t>Papilloma</a:t>
            </a:r>
            <a:r>
              <a:rPr lang="tr-TR" dirty="0"/>
              <a:t> </a:t>
            </a:r>
            <a:r>
              <a:rPr lang="tr-TR" dirty="0" err="1"/>
              <a:t>Virus</a:t>
            </a:r>
            <a:r>
              <a:rPr lang="tr-TR" dirty="0"/>
              <a:t>) olup, bu virüs özellikle </a:t>
            </a:r>
            <a:r>
              <a:rPr lang="tr-TR" dirty="0" err="1"/>
              <a:t>orofarinks</a:t>
            </a:r>
            <a:r>
              <a:rPr lang="tr-TR" dirty="0"/>
              <a:t> kanserine yol açmaktadır. </a:t>
            </a:r>
          </a:p>
          <a:p>
            <a:r>
              <a:rPr lang="tr-TR" dirty="0"/>
              <a:t>Ağız hijyeninin bozuk olması</a:t>
            </a:r>
          </a:p>
          <a:p>
            <a:r>
              <a:rPr lang="tr-TR" dirty="0"/>
              <a:t>Radyasyon </a:t>
            </a:r>
            <a:r>
              <a:rPr lang="tr-TR" dirty="0" err="1"/>
              <a:t>maruziyeti</a:t>
            </a:r>
            <a:endParaRPr lang="tr-TR" dirty="0"/>
          </a:p>
          <a:p>
            <a:r>
              <a:rPr lang="tr-TR" dirty="0"/>
              <a:t>EBV(</a:t>
            </a:r>
            <a:r>
              <a:rPr lang="tr-TR" dirty="0" err="1"/>
              <a:t>Ebstein</a:t>
            </a:r>
            <a:r>
              <a:rPr lang="tr-TR" dirty="0"/>
              <a:t> </a:t>
            </a:r>
            <a:r>
              <a:rPr lang="tr-TR" dirty="0" err="1"/>
              <a:t>Barr</a:t>
            </a:r>
            <a:r>
              <a:rPr lang="tr-TR" dirty="0"/>
              <a:t> </a:t>
            </a:r>
            <a:r>
              <a:rPr lang="tr-TR" dirty="0" err="1"/>
              <a:t>Virus</a:t>
            </a:r>
            <a:r>
              <a:rPr lang="tr-TR" dirty="0"/>
              <a:t> ) enfeksiyonları sayılabilir.</a:t>
            </a:r>
          </a:p>
        </p:txBody>
      </p:sp>
    </p:spTree>
    <p:extLst>
      <p:ext uri="{BB962C8B-B14F-4D97-AF65-F5344CB8AC3E}">
        <p14:creationId xmlns:p14="http://schemas.microsoft.com/office/powerpoint/2010/main" val="365567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Belirtileri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 ve boyunun herhangi bir kesiminde şişlik </a:t>
            </a:r>
          </a:p>
          <a:p>
            <a:r>
              <a:rPr lang="tr-TR" dirty="0"/>
              <a:t>Ağız içinde, dilde veya dudakta iyileşmeyen yaralar,</a:t>
            </a:r>
          </a:p>
          <a:p>
            <a:r>
              <a:rPr lang="tr-TR" dirty="0"/>
              <a:t>Çiğnemede ve yutkunmada güçlük,</a:t>
            </a:r>
          </a:p>
          <a:p>
            <a:r>
              <a:rPr lang="tr-TR" dirty="0"/>
              <a:t>Devam eden ses kısıklığı veya seste değişiklik,</a:t>
            </a:r>
          </a:p>
          <a:p>
            <a:r>
              <a:rPr lang="tr-TR" dirty="0"/>
              <a:t>Nefes alma veya konuşma güçlüğü,</a:t>
            </a:r>
          </a:p>
          <a:p>
            <a:r>
              <a:rPr lang="tr-TR" dirty="0"/>
              <a:t>Devam eden kulak ağrıları, kulak çınlaması, veya işitme güçlüğü ve boyunda şişlik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82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Seçenekleri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Cerrahi</a:t>
            </a:r>
          </a:p>
          <a:p>
            <a:r>
              <a:rPr lang="tr-TR" dirty="0"/>
              <a:t>Radyoterapi</a:t>
            </a:r>
          </a:p>
          <a:p>
            <a:r>
              <a:rPr lang="tr-TR" dirty="0"/>
              <a:t>Kemoterapidir. </a:t>
            </a:r>
          </a:p>
          <a:p>
            <a:endParaRPr lang="tr-TR" dirty="0"/>
          </a:p>
          <a:p>
            <a:r>
              <a:rPr lang="tr-TR" dirty="0"/>
              <a:t>Radyoterapi ve kemoterapinin beraber uygulanması organ koruma açısından bir avantajdır ve hastalarda yüksek kür şansına sahiptir.</a:t>
            </a:r>
          </a:p>
        </p:txBody>
      </p:sp>
    </p:spTree>
    <p:extLst>
      <p:ext uri="{BB962C8B-B14F-4D97-AF65-F5344CB8AC3E}">
        <p14:creationId xmlns:p14="http://schemas.microsoft.com/office/powerpoint/2010/main" val="35224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2C3F0E-CF9D-46D0-B1D7-57A8D1C5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Simülasyon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042D11-B983-4DD6-8675-04A5C9C0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860"/>
            <a:ext cx="10515600" cy="5361140"/>
          </a:xfrm>
        </p:spPr>
        <p:txBody>
          <a:bodyPr>
            <a:normAutofit/>
          </a:bodyPr>
          <a:lstStyle/>
          <a:p>
            <a:r>
              <a:rPr lang="tr-TR" dirty="0"/>
              <a:t>Tedavi kararı verilen hastalara tedavi sırasında oluşabilecek baş hareketlerini kısıtlamak amacıyla kişiye özel </a:t>
            </a:r>
            <a:r>
              <a:rPr lang="tr-TR" dirty="0" err="1"/>
              <a:t>termoplastik</a:t>
            </a:r>
            <a:r>
              <a:rPr lang="tr-TR" dirty="0"/>
              <a:t> baş maskesi uygulanır. </a:t>
            </a:r>
          </a:p>
          <a:p>
            <a:r>
              <a:rPr lang="tr-TR" dirty="0"/>
              <a:t>Gerekli durumda dil basacağı, </a:t>
            </a:r>
            <a:r>
              <a:rPr lang="tr-TR" dirty="0" err="1"/>
              <a:t>bolus</a:t>
            </a:r>
            <a:r>
              <a:rPr lang="tr-TR" dirty="0"/>
              <a:t> gibi materyaller simülasyonda eklenebilir. </a:t>
            </a:r>
          </a:p>
          <a:p>
            <a:r>
              <a:rPr lang="tr-TR" dirty="0"/>
              <a:t>Hastanın tedavi sırasında alacağı en rahat pozisyon sağlanır,</a:t>
            </a:r>
          </a:p>
          <a:p>
            <a:r>
              <a:rPr lang="tr-TR" dirty="0"/>
              <a:t>Geçici </a:t>
            </a:r>
            <a:r>
              <a:rPr lang="tr-TR" dirty="0" err="1"/>
              <a:t>izo</a:t>
            </a:r>
            <a:r>
              <a:rPr lang="tr-TR" dirty="0"/>
              <a:t> merkeze karar verilir ve uygun lokalizasyon </a:t>
            </a:r>
            <a:r>
              <a:rPr lang="tr-TR" dirty="0" err="1"/>
              <a:t>markerları</a:t>
            </a:r>
            <a:r>
              <a:rPr lang="tr-TR" dirty="0"/>
              <a:t> hasta cildine yerleştirilir. </a:t>
            </a:r>
          </a:p>
          <a:p>
            <a:r>
              <a:rPr lang="tr-TR" dirty="0"/>
              <a:t>BT çekiminde marker olarak kalp </a:t>
            </a:r>
            <a:r>
              <a:rPr lang="tr-TR" dirty="0" err="1"/>
              <a:t>kateteri</a:t>
            </a:r>
            <a:r>
              <a:rPr lang="tr-TR" dirty="0"/>
              <a:t> veya yüksek yoğunluklu ince </a:t>
            </a:r>
            <a:r>
              <a:rPr lang="tr-TR" dirty="0" err="1"/>
              <a:t>opak</a:t>
            </a:r>
            <a:r>
              <a:rPr lang="tr-TR" dirty="0"/>
              <a:t> tel kullanılabilir. </a:t>
            </a:r>
          </a:p>
        </p:txBody>
      </p:sp>
    </p:spTree>
    <p:extLst>
      <p:ext uri="{BB962C8B-B14F-4D97-AF65-F5344CB8AC3E}">
        <p14:creationId xmlns:p14="http://schemas.microsoft.com/office/powerpoint/2010/main" val="452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Simülasyon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Simülasyon sırasında tümörün yerleştiği bölgenin ve çevresindeki normal dokuların detaylı olarak görüntüleri alınır. </a:t>
            </a:r>
          </a:p>
          <a:p>
            <a:r>
              <a:rPr lang="tr-TR" dirty="0"/>
              <a:t>Bu görüntüleme için bilgisayarlı tomografi (BT), manyetik rezonans görüntüleme (MRG) ya da pozitron emisyon tomografi/bilgisayarlı tomografi (PET/BT) kullanılabilmektedir. </a:t>
            </a:r>
          </a:p>
          <a:p>
            <a:r>
              <a:rPr lang="tr-TR" dirty="0"/>
              <a:t>BT-simülatör cihazında tedavi pozisyonunda tümör lokalizasyonuna ait bölgenin seri bilgisayarlı tomografi kesitleri alınır. </a:t>
            </a:r>
          </a:p>
          <a:p>
            <a:r>
              <a:rPr lang="tr-TR" dirty="0"/>
              <a:t>Elde edilen bu görüntüler tedavi planlama sistemine aktarılır. </a:t>
            </a:r>
          </a:p>
        </p:txBody>
      </p:sp>
    </p:spTree>
    <p:extLst>
      <p:ext uri="{BB962C8B-B14F-4D97-AF65-F5344CB8AC3E}">
        <p14:creationId xmlns:p14="http://schemas.microsoft.com/office/powerpoint/2010/main" val="15357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16848" y="4149725"/>
            <a:ext cx="3170352" cy="1958975"/>
          </a:xfrm>
        </p:spPr>
        <p:txBody>
          <a:bodyPr/>
          <a:lstStyle/>
          <a:p>
            <a:r>
              <a:rPr lang="tr-TR" dirty="0" smtClean="0"/>
              <a:t>Baş Maskesi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1" y="154767"/>
            <a:ext cx="2294000" cy="3058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8" y="560157"/>
            <a:ext cx="3014749" cy="226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81116"/>
            <a:ext cx="2158885" cy="2878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48" y="301828"/>
            <a:ext cx="2450869" cy="326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19" y="3569653"/>
            <a:ext cx="2298782" cy="3065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25" y="3529521"/>
            <a:ext cx="4193741" cy="3145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7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9000" y="2611835"/>
            <a:ext cx="10515600" cy="1325563"/>
          </a:xfrm>
        </p:spPr>
        <p:txBody>
          <a:bodyPr/>
          <a:lstStyle/>
          <a:p>
            <a:r>
              <a:rPr lang="tr-TR" dirty="0" smtClean="0"/>
              <a:t>Baş-Omuz Maskesi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4" y="733425"/>
            <a:ext cx="3505200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12" y="746125"/>
            <a:ext cx="3529188" cy="1985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733426"/>
            <a:ext cx="3594100" cy="2021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4" y="3844925"/>
            <a:ext cx="3595513" cy="2022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12" y="3857625"/>
            <a:ext cx="3643488" cy="2049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3806825"/>
            <a:ext cx="3784600" cy="2128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2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472</Words>
  <Application>Microsoft Office PowerPoint</Application>
  <PresentationFormat>Geniş ekran</PresentationFormat>
  <Paragraphs>60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Baş - Boyun Tümörlerine Radyoterapi Yaklaşımları ve Uygulamaları </vt:lpstr>
      <vt:lpstr>Baş ve boyun kanserleri</vt:lpstr>
      <vt:lpstr>Risk Faktörleri  </vt:lpstr>
      <vt:lpstr>Belirtileri</vt:lpstr>
      <vt:lpstr>Tedavi Seçenekleri</vt:lpstr>
      <vt:lpstr>Simülasyon </vt:lpstr>
      <vt:lpstr>Simülasyon</vt:lpstr>
      <vt:lpstr>Baş Maskesi</vt:lpstr>
      <vt:lpstr>Baş-Omuz Maskesi</vt:lpstr>
      <vt:lpstr>Radyoterapi uygulamaları</vt:lpstr>
      <vt:lpstr>Radyoterapi uygulamaları</vt:lpstr>
      <vt:lpstr>Tedavi Süreci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user</cp:lastModifiedBy>
  <cp:revision>13</cp:revision>
  <dcterms:created xsi:type="dcterms:W3CDTF">2019-02-24T09:33:56Z</dcterms:created>
  <dcterms:modified xsi:type="dcterms:W3CDTF">2021-03-22T07:50:14Z</dcterms:modified>
</cp:coreProperties>
</file>