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sldIdLst>
    <p:sldId id="256" r:id="rId2"/>
    <p:sldId id="285" r:id="rId3"/>
    <p:sldId id="287" r:id="rId4"/>
    <p:sldId id="286" r:id="rId5"/>
    <p:sldId id="288" r:id="rId6"/>
    <p:sldId id="311" r:id="rId7"/>
    <p:sldId id="289" r:id="rId8"/>
    <p:sldId id="291" r:id="rId9"/>
    <p:sldId id="292" r:id="rId10"/>
    <p:sldId id="293" r:id="rId11"/>
    <p:sldId id="294" r:id="rId12"/>
    <p:sldId id="304" r:id="rId13"/>
    <p:sldId id="305" r:id="rId14"/>
    <p:sldId id="306" r:id="rId15"/>
    <p:sldId id="307" r:id="rId16"/>
    <p:sldId id="308" r:id="rId17"/>
    <p:sldId id="309" r:id="rId18"/>
    <p:sldId id="296" r:id="rId19"/>
    <p:sldId id="297" r:id="rId20"/>
    <p:sldId id="298" r:id="rId21"/>
    <p:sldId id="299" r:id="rId22"/>
    <p:sldId id="300" r:id="rId23"/>
    <p:sldId id="301" r:id="rId24"/>
    <p:sldId id="312" r:id="rId25"/>
    <p:sldId id="310" r:id="rId26"/>
    <p:sldId id="313"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7F0E6F-DCA1-4C30-95AD-B85224F94F2C}" type="datetimeFigureOut">
              <a:rPr lang="tr-TR" smtClean="0"/>
              <a:t>8.02.2017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57942A-0D97-4D1E-80B3-D5AE7FAA1849}" type="slidenum">
              <a:rPr lang="tr-TR" smtClean="0"/>
              <a:t>‹#›</a:t>
            </a:fld>
            <a:endParaRPr lang="tr-TR"/>
          </a:p>
        </p:txBody>
      </p:sp>
    </p:spTree>
    <p:extLst>
      <p:ext uri="{BB962C8B-B14F-4D97-AF65-F5344CB8AC3E}">
        <p14:creationId xmlns:p14="http://schemas.microsoft.com/office/powerpoint/2010/main" val="2977626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E532EE2-646A-41BA-BBB9-6F30FE2A373B}"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E532EE2-646A-41BA-BBB9-6F30FE2A373B}" type="slidenum">
              <a:rPr lang="tr-TR" smtClean="0"/>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E532EE2-646A-41BA-BBB9-6F30FE2A373B}" type="slidenum">
              <a:rPr lang="tr-TR" smtClean="0"/>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t>ENGELLİ ÇOCUĞA SAHİP AİLELERE EĞİTİM </a:t>
            </a:r>
            <a:endParaRPr lang="tr-TR" dirty="0"/>
          </a:p>
        </p:txBody>
      </p:sp>
      <p:sp>
        <p:nvSpPr>
          <p:cNvPr id="3" name="Alt Başlık 2"/>
          <p:cNvSpPr>
            <a:spLocks noGrp="1"/>
          </p:cNvSpPr>
          <p:nvPr>
            <p:ph type="subTitle" idx="1"/>
          </p:nvPr>
        </p:nvSpPr>
        <p:spPr>
          <a:xfrm>
            <a:off x="1371600" y="4149080"/>
            <a:ext cx="6400800" cy="1440160"/>
          </a:xfrm>
        </p:spPr>
        <p:txBody>
          <a:bodyPr>
            <a:normAutofit fontScale="85000" lnSpcReduction="20000"/>
          </a:bodyPr>
          <a:lstStyle/>
          <a:p>
            <a:endParaRPr lang="tr-TR" dirty="0" smtClean="0"/>
          </a:p>
          <a:p>
            <a:r>
              <a:rPr lang="tr-TR" dirty="0" smtClean="0"/>
              <a:t>Doç. Dr. Ender Durualp</a:t>
            </a:r>
          </a:p>
          <a:p>
            <a:r>
              <a:rPr lang="tr-TR" dirty="0" smtClean="0"/>
              <a:t>Ankara Üniversitesi</a:t>
            </a:r>
          </a:p>
          <a:p>
            <a:r>
              <a:rPr lang="tr-TR" dirty="0" smtClean="0"/>
              <a:t>Sağlık Bilimleri Fakültesi</a:t>
            </a:r>
          </a:p>
          <a:p>
            <a:r>
              <a:rPr lang="tr-TR" dirty="0" smtClean="0"/>
              <a:t>Çocuk Gelişimi Bölümü</a:t>
            </a:r>
            <a:endParaRPr lang="tr-TR" dirty="0"/>
          </a:p>
        </p:txBody>
      </p:sp>
    </p:spTree>
    <p:extLst>
      <p:ext uri="{BB962C8B-B14F-4D97-AF65-F5344CB8AC3E}">
        <p14:creationId xmlns:p14="http://schemas.microsoft.com/office/powerpoint/2010/main" val="301188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7539" name="Rectangle 3"/>
          <p:cNvSpPr>
            <a:spLocks noGrp="1" noChangeArrowheads="1"/>
          </p:cNvSpPr>
          <p:nvPr>
            <p:ph idx="1"/>
          </p:nvPr>
        </p:nvSpPr>
        <p:spPr>
          <a:xfrm>
            <a:off x="251520" y="1988840"/>
            <a:ext cx="8587680" cy="4392488"/>
          </a:xfrm>
        </p:spPr>
        <p:txBody>
          <a:bodyPr>
            <a:normAutofit fontScale="92500" lnSpcReduction="10000"/>
          </a:bodyPr>
          <a:lstStyle/>
          <a:p>
            <a:pPr eaLnBrk="1" hangingPunct="1">
              <a:lnSpc>
                <a:spcPct val="90000"/>
              </a:lnSpc>
            </a:pPr>
            <a:r>
              <a:rPr lang="tr-TR" altLang="tr-TR" sz="2800" dirty="0" smtClean="0"/>
              <a:t>Aile katılımını sağlamak için eğitim programını mümkünse aile ile birlikte hazırlamak, ailenin öneri ve fikirlerine yer verilmelidir.</a:t>
            </a:r>
          </a:p>
          <a:p>
            <a:pPr eaLnBrk="1" hangingPunct="1">
              <a:lnSpc>
                <a:spcPct val="90000"/>
              </a:lnSpc>
            </a:pPr>
            <a:r>
              <a:rPr lang="tr-TR" altLang="tr-TR" sz="2800" dirty="0" smtClean="0"/>
              <a:t>Uygulanacak eğitim programlarında uygulamaların tekrar sayısı ve süresi hakkında bilgi verilmelidir.</a:t>
            </a:r>
          </a:p>
          <a:p>
            <a:pPr eaLnBrk="1" hangingPunct="1">
              <a:lnSpc>
                <a:spcPct val="90000"/>
              </a:lnSpc>
            </a:pPr>
            <a:r>
              <a:rPr lang="tr-TR" altLang="tr-TR" sz="2800" dirty="0" smtClean="0"/>
              <a:t>Ailelere yapabileceklerinden fazla görev ve sorumluluk yüklenmemelidir.</a:t>
            </a:r>
          </a:p>
          <a:p>
            <a:pPr eaLnBrk="1" hangingPunct="1">
              <a:lnSpc>
                <a:spcPct val="90000"/>
              </a:lnSpc>
            </a:pPr>
            <a:r>
              <a:rPr lang="tr-TR" altLang="tr-TR" sz="2800" dirty="0" smtClean="0"/>
              <a:t>Hem eğitimciler hem de  aileler kısa vadede çok fazla beklenti oluşturmamalıdır. Bu durum aileler açısından  kendini başarısız hissetme ve umutsuzluğa neden olabilir.</a:t>
            </a:r>
          </a:p>
          <a:p>
            <a:pPr eaLnBrk="1" hangingPunct="1">
              <a:lnSpc>
                <a:spcPct val="90000"/>
              </a:lnSpc>
            </a:pPr>
            <a:r>
              <a:rPr lang="tr-TR" altLang="tr-TR" sz="2800" dirty="0" smtClean="0"/>
              <a:t>Uygulamalar için uygun zamanlar belirlenmelidir. </a:t>
            </a:r>
            <a:r>
              <a:rPr lang="tr-TR" altLang="tr-TR" sz="2800" dirty="0" err="1" smtClean="0"/>
              <a:t>Örn</a:t>
            </a:r>
            <a:r>
              <a:rPr lang="tr-TR" altLang="tr-TR" sz="2800" dirty="0" smtClean="0"/>
              <a:t>. beslenme zamanı kaşık, çatal kullanma çalışması yapmak </a:t>
            </a:r>
          </a:p>
          <a:p>
            <a:pPr eaLnBrk="1" hangingPunct="1">
              <a:lnSpc>
                <a:spcPct val="90000"/>
              </a:lnSpc>
            </a:pPr>
            <a:endParaRPr lang="tr-TR" altLang="tr-TR" sz="2800" dirty="0" smtClean="0"/>
          </a:p>
          <a:p>
            <a:pPr eaLnBrk="1" hangingPunct="1">
              <a:lnSpc>
                <a:spcPct val="90000"/>
              </a:lnSpc>
            </a:pPr>
            <a:endParaRPr lang="en-US" altLang="tr-TR" sz="2800" dirty="0" smtClean="0"/>
          </a:p>
        </p:txBody>
      </p:sp>
      <p:sp>
        <p:nvSpPr>
          <p:cNvPr id="33794" name="Rectangle 2"/>
          <p:cNvSpPr>
            <a:spLocks noGrp="1" noChangeArrowheads="1"/>
          </p:cNvSpPr>
          <p:nvPr>
            <p:ph type="title"/>
          </p:nvPr>
        </p:nvSpPr>
        <p:spPr>
          <a:xfrm>
            <a:off x="533400" y="381000"/>
            <a:ext cx="7696200" cy="609600"/>
          </a:xfrm>
        </p:spPr>
        <p:txBody>
          <a:bodyPr>
            <a:normAutofit fontScale="90000"/>
          </a:bodyPr>
          <a:lstStyle/>
          <a:p>
            <a:pPr eaLnBrk="1" hangingPunct="1"/>
            <a:endParaRPr lang="tr-TR" altLang="tr-TR" smtClean="0"/>
          </a:p>
        </p:txBody>
      </p:sp>
    </p:spTree>
    <p:extLst>
      <p:ext uri="{BB962C8B-B14F-4D97-AF65-F5344CB8AC3E}">
        <p14:creationId xmlns:p14="http://schemas.microsoft.com/office/powerpoint/2010/main" val="38371504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7539">
                                            <p:txEl>
                                              <p:pRg st="0" end="0"/>
                                            </p:txEl>
                                          </p:spTgt>
                                        </p:tgtEl>
                                        <p:attrNameLst>
                                          <p:attrName>style.visibility</p:attrName>
                                        </p:attrNameLst>
                                      </p:cBhvr>
                                      <p:to>
                                        <p:strVal val="visible"/>
                                      </p:to>
                                    </p:set>
                                    <p:anim calcmode="lin" valueType="num">
                                      <p:cBhvr additive="base">
                                        <p:cTn id="7" dur="500" fill="hold"/>
                                        <p:tgtEl>
                                          <p:spTgt spid="577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753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7539">
                                            <p:txEl>
                                              <p:pRg st="1" end="1"/>
                                            </p:txEl>
                                          </p:spTgt>
                                        </p:tgtEl>
                                        <p:attrNameLst>
                                          <p:attrName>style.visibility</p:attrName>
                                        </p:attrNameLst>
                                      </p:cBhvr>
                                      <p:to>
                                        <p:strVal val="visible"/>
                                      </p:to>
                                    </p:set>
                                    <p:anim calcmode="lin" valueType="num">
                                      <p:cBhvr additive="base">
                                        <p:cTn id="13" dur="500" fill="hold"/>
                                        <p:tgtEl>
                                          <p:spTgt spid="577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753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7539">
                                            <p:txEl>
                                              <p:pRg st="2" end="2"/>
                                            </p:txEl>
                                          </p:spTgt>
                                        </p:tgtEl>
                                        <p:attrNameLst>
                                          <p:attrName>style.visibility</p:attrName>
                                        </p:attrNameLst>
                                      </p:cBhvr>
                                      <p:to>
                                        <p:strVal val="visible"/>
                                      </p:to>
                                    </p:set>
                                    <p:anim calcmode="lin" valueType="num">
                                      <p:cBhvr additive="base">
                                        <p:cTn id="19" dur="500" fill="hold"/>
                                        <p:tgtEl>
                                          <p:spTgt spid="5775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753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7539">
                                            <p:txEl>
                                              <p:pRg st="3" end="3"/>
                                            </p:txEl>
                                          </p:spTgt>
                                        </p:tgtEl>
                                        <p:attrNameLst>
                                          <p:attrName>style.visibility</p:attrName>
                                        </p:attrNameLst>
                                      </p:cBhvr>
                                      <p:to>
                                        <p:strVal val="visible"/>
                                      </p:to>
                                    </p:set>
                                    <p:anim calcmode="lin" valueType="num">
                                      <p:cBhvr additive="base">
                                        <p:cTn id="25" dur="500" fill="hold"/>
                                        <p:tgtEl>
                                          <p:spTgt spid="5775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753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7539">
                                            <p:txEl>
                                              <p:pRg st="4" end="4"/>
                                            </p:txEl>
                                          </p:spTgt>
                                        </p:tgtEl>
                                        <p:attrNameLst>
                                          <p:attrName>style.visibility</p:attrName>
                                        </p:attrNameLst>
                                      </p:cBhvr>
                                      <p:to>
                                        <p:strVal val="visible"/>
                                      </p:to>
                                    </p:set>
                                    <p:anim calcmode="lin" valueType="num">
                                      <p:cBhvr additive="base">
                                        <p:cTn id="31" dur="500" fill="hold"/>
                                        <p:tgtEl>
                                          <p:spTgt spid="5775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753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753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8563" name="Rectangle 3"/>
          <p:cNvSpPr>
            <a:spLocks noGrp="1" noChangeArrowheads="1"/>
          </p:cNvSpPr>
          <p:nvPr>
            <p:ph idx="1"/>
          </p:nvPr>
        </p:nvSpPr>
        <p:spPr>
          <a:xfrm>
            <a:off x="762000" y="1905000"/>
            <a:ext cx="8077200" cy="4724400"/>
          </a:xfrm>
        </p:spPr>
        <p:txBody>
          <a:bodyPr>
            <a:normAutofit/>
          </a:bodyPr>
          <a:lstStyle/>
          <a:p>
            <a:pPr eaLnBrk="1" hangingPunct="1">
              <a:lnSpc>
                <a:spcPct val="90000"/>
              </a:lnSpc>
            </a:pPr>
            <a:r>
              <a:rPr lang="tr-TR" altLang="tr-TR" sz="2800" dirty="0" smtClean="0"/>
              <a:t>Bireysel aile görüşmeleri,</a:t>
            </a:r>
          </a:p>
          <a:p>
            <a:pPr eaLnBrk="1" hangingPunct="1">
              <a:lnSpc>
                <a:spcPct val="90000"/>
              </a:lnSpc>
            </a:pPr>
            <a:r>
              <a:rPr lang="tr-TR" altLang="tr-TR" sz="2800" dirty="0" smtClean="0"/>
              <a:t>Aile ile telefonda görüşme,</a:t>
            </a:r>
          </a:p>
          <a:p>
            <a:pPr eaLnBrk="1" hangingPunct="1">
              <a:lnSpc>
                <a:spcPct val="90000"/>
              </a:lnSpc>
            </a:pPr>
            <a:r>
              <a:rPr lang="tr-TR" altLang="tr-TR" sz="2800" dirty="0" smtClean="0"/>
              <a:t>Mektuplaşma veya çocuk ile pusulalar gönderme,</a:t>
            </a:r>
          </a:p>
          <a:p>
            <a:pPr eaLnBrk="1" hangingPunct="1">
              <a:lnSpc>
                <a:spcPct val="90000"/>
              </a:lnSpc>
            </a:pPr>
            <a:r>
              <a:rPr lang="tr-TR" altLang="tr-TR" sz="2800" dirty="0" smtClean="0"/>
              <a:t>Küçük gruplarda aile toplantıları,</a:t>
            </a:r>
          </a:p>
          <a:p>
            <a:pPr eaLnBrk="1" hangingPunct="1">
              <a:lnSpc>
                <a:spcPct val="90000"/>
              </a:lnSpc>
            </a:pPr>
            <a:r>
              <a:rPr lang="tr-TR" altLang="tr-TR" sz="2800" dirty="0" smtClean="0"/>
              <a:t>Büyük gruplarda aile toplantıları,</a:t>
            </a:r>
          </a:p>
          <a:p>
            <a:pPr eaLnBrk="1" hangingPunct="1">
              <a:lnSpc>
                <a:spcPct val="90000"/>
              </a:lnSpc>
            </a:pPr>
            <a:r>
              <a:rPr lang="tr-TR" altLang="tr-TR" sz="2800" dirty="0" smtClean="0"/>
              <a:t>Ev ziyaretleri,</a:t>
            </a:r>
          </a:p>
          <a:p>
            <a:pPr eaLnBrk="1" hangingPunct="1">
              <a:lnSpc>
                <a:spcPct val="90000"/>
              </a:lnSpc>
              <a:buFont typeface="Wingdings" pitchFamily="2" charset="2"/>
              <a:buNone/>
            </a:pPr>
            <a:r>
              <a:rPr lang="tr-TR" altLang="tr-TR" sz="2800" dirty="0" smtClean="0"/>
              <a:t>Ailenin eğitime katılımı ile ilgili olarak, okul personelinin aile ile doğrudan iletişim kurmaya yönelik çabaları, iletişim ortamını oluşturan en önemli özelliktir.</a:t>
            </a:r>
            <a:endParaRPr lang="en-US" altLang="tr-TR" sz="2800" dirty="0" smtClean="0"/>
          </a:p>
        </p:txBody>
      </p:sp>
      <p:sp>
        <p:nvSpPr>
          <p:cNvPr id="578562" name="Rectangle 2"/>
          <p:cNvSpPr>
            <a:spLocks noGrp="1" noChangeArrowheads="1"/>
          </p:cNvSpPr>
          <p:nvPr>
            <p:ph type="title"/>
          </p:nvPr>
        </p:nvSpPr>
        <p:spPr/>
        <p:txBody>
          <a:bodyPr/>
          <a:lstStyle/>
          <a:p>
            <a:pPr algn="ctr" eaLnBrk="1" hangingPunct="1"/>
            <a:r>
              <a:rPr lang="tr-TR" altLang="tr-TR" sz="3200" b="1" dirty="0" smtClean="0"/>
              <a:t>Aile Eğitiminde Kullanılabilecek Yöntemler</a:t>
            </a:r>
            <a:endParaRPr lang="en-US" altLang="tr-TR" sz="3200" b="1" dirty="0" smtClean="0"/>
          </a:p>
        </p:txBody>
      </p:sp>
    </p:spTree>
    <p:extLst>
      <p:ext uri="{BB962C8B-B14F-4D97-AF65-F5344CB8AC3E}">
        <p14:creationId xmlns:p14="http://schemas.microsoft.com/office/powerpoint/2010/main" val="29594808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78562">
                                            <p:txEl>
                                              <p:pRg st="0" end="0"/>
                                            </p:txEl>
                                          </p:spTgt>
                                        </p:tgtEl>
                                        <p:attrNameLst>
                                          <p:attrName>style.visibility</p:attrName>
                                        </p:attrNameLst>
                                      </p:cBhvr>
                                      <p:to>
                                        <p:strVal val="visible"/>
                                      </p:to>
                                    </p:set>
                                    <p:animEffect transition="in" filter="box(out)">
                                      <p:cBhvr>
                                        <p:cTn id="7" dur="500"/>
                                        <p:tgtEl>
                                          <p:spTgt spid="578562">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78563">
                                            <p:txEl>
                                              <p:pRg st="0" end="0"/>
                                            </p:txEl>
                                          </p:spTgt>
                                        </p:tgtEl>
                                        <p:attrNameLst>
                                          <p:attrName>style.visibility</p:attrName>
                                        </p:attrNameLst>
                                      </p:cBhvr>
                                      <p:to>
                                        <p:strVal val="visible"/>
                                      </p:to>
                                    </p:set>
                                    <p:anim calcmode="lin" valueType="num">
                                      <p:cBhvr additive="base">
                                        <p:cTn id="12" dur="500" fill="hold"/>
                                        <p:tgtEl>
                                          <p:spTgt spid="57856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7856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78563">
                                            <p:txEl>
                                              <p:pRg st="1" end="1"/>
                                            </p:txEl>
                                          </p:spTgt>
                                        </p:tgtEl>
                                        <p:attrNameLst>
                                          <p:attrName>style.visibility</p:attrName>
                                        </p:attrNameLst>
                                      </p:cBhvr>
                                      <p:to>
                                        <p:strVal val="visible"/>
                                      </p:to>
                                    </p:set>
                                    <p:anim calcmode="lin" valueType="num">
                                      <p:cBhvr additive="base">
                                        <p:cTn id="18" dur="500" fill="hold"/>
                                        <p:tgtEl>
                                          <p:spTgt spid="578563">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57856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78563">
                                            <p:txEl>
                                              <p:pRg st="2" end="2"/>
                                            </p:txEl>
                                          </p:spTgt>
                                        </p:tgtEl>
                                        <p:attrNameLst>
                                          <p:attrName>style.visibility</p:attrName>
                                        </p:attrNameLst>
                                      </p:cBhvr>
                                      <p:to>
                                        <p:strVal val="visible"/>
                                      </p:to>
                                    </p:set>
                                    <p:anim calcmode="lin" valueType="num">
                                      <p:cBhvr additive="base">
                                        <p:cTn id="24" dur="500" fill="hold"/>
                                        <p:tgtEl>
                                          <p:spTgt spid="578563">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7856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578563">
                                            <p:txEl>
                                              <p:pRg st="3" end="3"/>
                                            </p:txEl>
                                          </p:spTgt>
                                        </p:tgtEl>
                                        <p:attrNameLst>
                                          <p:attrName>style.visibility</p:attrName>
                                        </p:attrNameLst>
                                      </p:cBhvr>
                                      <p:to>
                                        <p:strVal val="visible"/>
                                      </p:to>
                                    </p:set>
                                    <p:anim calcmode="lin" valueType="num">
                                      <p:cBhvr additive="base">
                                        <p:cTn id="30" dur="500" fill="hold"/>
                                        <p:tgtEl>
                                          <p:spTgt spid="578563">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57856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whoosh.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78563">
                                            <p:txEl>
                                              <p:pRg st="4" end="4"/>
                                            </p:txEl>
                                          </p:spTgt>
                                        </p:tgtEl>
                                        <p:attrNameLst>
                                          <p:attrName>style.visibility</p:attrName>
                                        </p:attrNameLst>
                                      </p:cBhvr>
                                      <p:to>
                                        <p:strVal val="visible"/>
                                      </p:to>
                                    </p:set>
                                    <p:anim calcmode="lin" valueType="num">
                                      <p:cBhvr additive="base">
                                        <p:cTn id="36" dur="500" fill="hold"/>
                                        <p:tgtEl>
                                          <p:spTgt spid="578563">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57856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whoosh.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578563">
                                            <p:txEl>
                                              <p:pRg st="5" end="5"/>
                                            </p:txEl>
                                          </p:spTgt>
                                        </p:tgtEl>
                                        <p:attrNameLst>
                                          <p:attrName>style.visibility</p:attrName>
                                        </p:attrNameLst>
                                      </p:cBhvr>
                                      <p:to>
                                        <p:strVal val="visible"/>
                                      </p:to>
                                    </p:set>
                                    <p:anim calcmode="lin" valueType="num">
                                      <p:cBhvr additive="base">
                                        <p:cTn id="42" dur="500" fill="hold"/>
                                        <p:tgtEl>
                                          <p:spTgt spid="578563">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57856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3" name="whoosh.wav"/>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578563">
                                            <p:txEl>
                                              <p:pRg st="6" end="6"/>
                                            </p:txEl>
                                          </p:spTgt>
                                        </p:tgtEl>
                                        <p:attrNameLst>
                                          <p:attrName>style.visibility</p:attrName>
                                        </p:attrNameLst>
                                      </p:cBhvr>
                                      <p:to>
                                        <p:strVal val="visible"/>
                                      </p:to>
                                    </p:set>
                                    <p:anim calcmode="lin" valueType="num">
                                      <p:cBhvr additive="base">
                                        <p:cTn id="48" dur="500" fill="hold"/>
                                        <p:tgtEl>
                                          <p:spTgt spid="578563">
                                            <p:txEl>
                                              <p:pRg st="6" end="6"/>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57856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63" grpId="0" build="p" autoUpdateAnimBg="0"/>
      <p:bldP spid="57856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1" name="Rectangle 3"/>
          <p:cNvSpPr>
            <a:spLocks noGrp="1" noChangeArrowheads="1"/>
          </p:cNvSpPr>
          <p:nvPr>
            <p:ph idx="1"/>
          </p:nvPr>
        </p:nvSpPr>
        <p:spPr>
          <a:xfrm>
            <a:off x="395536" y="2349500"/>
            <a:ext cx="8748464" cy="3136900"/>
          </a:xfrm>
        </p:spPr>
        <p:txBody>
          <a:bodyPr>
            <a:normAutofit/>
          </a:bodyPr>
          <a:lstStyle/>
          <a:p>
            <a:pPr lvl="2"/>
            <a:r>
              <a:rPr lang="tr-TR" altLang="tr-TR" sz="2800" dirty="0" smtClean="0">
                <a:latin typeface="Arial" charset="0"/>
              </a:rPr>
              <a:t>Ev Merkezli Aile Eğitimi Programları</a:t>
            </a:r>
          </a:p>
          <a:p>
            <a:pPr lvl="2"/>
            <a:r>
              <a:rPr lang="tr-TR" altLang="tr-TR" sz="2800" dirty="0" smtClean="0">
                <a:latin typeface="Arial" charset="0"/>
              </a:rPr>
              <a:t>Okul Merkezli Aile Eğitimi Programları</a:t>
            </a:r>
          </a:p>
          <a:p>
            <a:pPr lvl="2"/>
            <a:r>
              <a:rPr lang="tr-TR" altLang="tr-TR" sz="2800" dirty="0" smtClean="0">
                <a:latin typeface="Arial" charset="0"/>
              </a:rPr>
              <a:t>Ev-Okul Merkezli Eğitim Programları</a:t>
            </a:r>
          </a:p>
        </p:txBody>
      </p:sp>
      <p:sp>
        <p:nvSpPr>
          <p:cNvPr id="80900" name="Rectangle 2"/>
          <p:cNvSpPr>
            <a:spLocks noGrp="1" noChangeArrowheads="1"/>
          </p:cNvSpPr>
          <p:nvPr>
            <p:ph type="title"/>
          </p:nvPr>
        </p:nvSpPr>
        <p:spPr>
          <a:xfrm>
            <a:off x="457200" y="260648"/>
            <a:ext cx="8507288" cy="1034752"/>
          </a:xfrm>
        </p:spPr>
        <p:txBody>
          <a:bodyPr>
            <a:normAutofit fontScale="90000"/>
          </a:bodyPr>
          <a:lstStyle/>
          <a:p>
            <a:pPr eaLnBrk="1" hangingPunct="1"/>
            <a:r>
              <a:rPr lang="tr-TR" altLang="tr-TR" sz="3600" b="1" dirty="0" smtClean="0"/>
              <a:t>Engelli Çocuklara Yönelik Hazırlanan Aile Eğitimi Programları</a:t>
            </a:r>
          </a:p>
        </p:txBody>
      </p:sp>
    </p:spTree>
    <p:extLst>
      <p:ext uri="{BB962C8B-B14F-4D97-AF65-F5344CB8AC3E}">
        <p14:creationId xmlns:p14="http://schemas.microsoft.com/office/powerpoint/2010/main" val="355456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3"/>
          <p:cNvSpPr>
            <a:spLocks noGrp="1" noChangeArrowheads="1"/>
          </p:cNvSpPr>
          <p:nvPr>
            <p:ph idx="1"/>
          </p:nvPr>
        </p:nvSpPr>
        <p:spPr>
          <a:xfrm>
            <a:off x="539553" y="2492896"/>
            <a:ext cx="7740848" cy="3633267"/>
          </a:xfrm>
        </p:spPr>
        <p:txBody>
          <a:bodyPr>
            <a:normAutofit/>
          </a:bodyPr>
          <a:lstStyle/>
          <a:p>
            <a:pPr lvl="2" algn="just" eaLnBrk="1" hangingPunct="1"/>
            <a:endParaRPr lang="tr-TR" altLang="tr-TR" sz="2800" b="1" dirty="0" smtClean="0">
              <a:solidFill>
                <a:schemeClr val="tx2"/>
              </a:solidFill>
              <a:latin typeface="Arial" charset="0"/>
            </a:endParaRPr>
          </a:p>
          <a:p>
            <a:pPr algn="just" eaLnBrk="1" hangingPunct="1"/>
            <a:r>
              <a:rPr lang="tr-TR" altLang="tr-TR" sz="2800" dirty="0" smtClean="0">
                <a:latin typeface="Arial" charset="0"/>
              </a:rPr>
              <a:t>Ailenin evde eğitilmesi, evin verimli bir eğitim ortamı haline getirilmesinde avantajlı olarak görülmektedir. Evde uygulanan programlar, bir uzman ya da danışman tarafından, ailelerin ve çocuğun ev ortamındaki gereksinimlerinin belirlenmesinden sonra belirlenmektedir. </a:t>
            </a:r>
          </a:p>
          <a:p>
            <a:pPr algn="just" eaLnBrk="1" hangingPunct="1"/>
            <a:endParaRPr lang="tr-TR" altLang="tr-TR" sz="2800" dirty="0" smtClean="0">
              <a:latin typeface="Arial" charset="0"/>
            </a:endParaRPr>
          </a:p>
          <a:p>
            <a:pPr eaLnBrk="1" hangingPunct="1"/>
            <a:endParaRPr lang="tr-TR" altLang="tr-TR" dirty="0" smtClean="0"/>
          </a:p>
        </p:txBody>
      </p:sp>
      <p:sp>
        <p:nvSpPr>
          <p:cNvPr id="81924" name="Rectangle 2"/>
          <p:cNvSpPr>
            <a:spLocks noGrp="1" noChangeArrowheads="1"/>
          </p:cNvSpPr>
          <p:nvPr>
            <p:ph type="title"/>
          </p:nvPr>
        </p:nvSpPr>
        <p:spPr/>
        <p:txBody>
          <a:bodyPr>
            <a:normAutofit fontScale="90000"/>
          </a:bodyPr>
          <a:lstStyle/>
          <a:p>
            <a:pPr lvl="2" algn="just"/>
            <a:r>
              <a:rPr lang="tr-TR" altLang="tr-TR" sz="3600" b="1" dirty="0" smtClean="0"/>
              <a:t/>
            </a:r>
            <a:br>
              <a:rPr lang="tr-TR" altLang="tr-TR" sz="3600" b="1" dirty="0" smtClean="0"/>
            </a:br>
            <a:r>
              <a:rPr lang="tr-TR" altLang="tr-TR" sz="2800" b="1" dirty="0" smtClean="0">
                <a:latin typeface="Arial" charset="0"/>
              </a:rPr>
              <a:t>Ev </a:t>
            </a:r>
            <a:r>
              <a:rPr lang="tr-TR" altLang="tr-TR" sz="2800" b="1" dirty="0">
                <a:latin typeface="Arial" charset="0"/>
              </a:rPr>
              <a:t>Merkezli Aile Eğitimi </a:t>
            </a:r>
            <a:r>
              <a:rPr lang="tr-TR" altLang="tr-TR" sz="2800" b="1" dirty="0" smtClean="0">
                <a:latin typeface="Arial" charset="0"/>
              </a:rPr>
              <a:t>Programları</a:t>
            </a:r>
            <a:r>
              <a:rPr lang="tr-TR" altLang="tr-TR" sz="2800" dirty="0">
                <a:latin typeface="Arial" charset="0"/>
              </a:rPr>
              <a:t/>
            </a:r>
            <a:br>
              <a:rPr lang="tr-TR" altLang="tr-TR" sz="2800" dirty="0">
                <a:latin typeface="Arial" charset="0"/>
              </a:rPr>
            </a:br>
            <a:endParaRPr lang="tr-TR" altLang="tr-TR" b="1" dirty="0" smtClean="0"/>
          </a:p>
        </p:txBody>
      </p:sp>
    </p:spTree>
    <p:extLst>
      <p:ext uri="{BB962C8B-B14F-4D97-AF65-F5344CB8AC3E}">
        <p14:creationId xmlns:p14="http://schemas.microsoft.com/office/powerpoint/2010/main" val="830672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Rectangle 3"/>
          <p:cNvSpPr>
            <a:spLocks noGrp="1" noChangeArrowheads="1"/>
          </p:cNvSpPr>
          <p:nvPr>
            <p:ph idx="1"/>
          </p:nvPr>
        </p:nvSpPr>
        <p:spPr>
          <a:xfrm>
            <a:off x="468313" y="2132855"/>
            <a:ext cx="8134350" cy="3888433"/>
          </a:xfrm>
        </p:spPr>
        <p:txBody>
          <a:bodyPr/>
          <a:lstStyle/>
          <a:p>
            <a:pPr algn="just" eaLnBrk="1" hangingPunct="1"/>
            <a:r>
              <a:rPr lang="tr-TR" altLang="tr-TR" sz="2800" dirty="0" smtClean="0">
                <a:latin typeface="Arial" charset="0"/>
              </a:rPr>
              <a:t>Aileyi evde eğitmek amacıyla </a:t>
            </a:r>
            <a:r>
              <a:rPr lang="tr-TR" altLang="tr-TR" sz="2800" dirty="0" err="1" smtClean="0">
                <a:latin typeface="Arial" charset="0"/>
              </a:rPr>
              <a:t>desenlenmiş</a:t>
            </a:r>
            <a:r>
              <a:rPr lang="tr-TR" altLang="tr-TR" sz="2800" dirty="0" smtClean="0">
                <a:latin typeface="Arial" charset="0"/>
              </a:rPr>
              <a:t> ve yaygın olarak kullanılan programlardan biri </a:t>
            </a:r>
            <a:r>
              <a:rPr lang="tr-TR" altLang="tr-TR" sz="2800" dirty="0" err="1" smtClean="0">
                <a:latin typeface="Arial" charset="0"/>
              </a:rPr>
              <a:t>Portage</a:t>
            </a:r>
            <a:r>
              <a:rPr lang="tr-TR" altLang="tr-TR" sz="2800" dirty="0" smtClean="0">
                <a:latin typeface="Arial" charset="0"/>
              </a:rPr>
              <a:t> Aile Eğitimi Programı’dır. Bu program 1970’li yılların başında, engelli çocukların okul öncesi eğitimine yardımcı olmak amacıyla geliştirilmiştir. Bu program dil, kavram, öz-bakım, motor ve sosyal gelişim alanlarına yönelik 450 becerinin kazandırılmasını hedeflemektedir.</a:t>
            </a:r>
            <a:endParaRPr lang="tr-TR" altLang="tr-TR" dirty="0" smtClean="0">
              <a:latin typeface="Arial" charset="0"/>
            </a:endParaRPr>
          </a:p>
        </p:txBody>
      </p:sp>
      <p:sp>
        <p:nvSpPr>
          <p:cNvPr id="82948" name="Rectangle 2"/>
          <p:cNvSpPr>
            <a:spLocks noGrp="1" noChangeArrowheads="1"/>
          </p:cNvSpPr>
          <p:nvPr>
            <p:ph type="title"/>
          </p:nvPr>
        </p:nvSpPr>
        <p:spPr>
          <a:xfrm>
            <a:off x="611188" y="620713"/>
            <a:ext cx="7702550" cy="915987"/>
          </a:xfrm>
        </p:spPr>
        <p:txBody>
          <a:bodyPr/>
          <a:lstStyle/>
          <a:p>
            <a:pPr eaLnBrk="1" hangingPunct="1"/>
            <a:r>
              <a:rPr lang="tr-TR" altLang="tr-TR" smtClean="0">
                <a:latin typeface="Arial" charset="0"/>
              </a:rPr>
              <a:t>Portage Aile Eğitim Programı</a:t>
            </a:r>
          </a:p>
        </p:txBody>
      </p:sp>
    </p:spTree>
    <p:extLst>
      <p:ext uri="{BB962C8B-B14F-4D97-AF65-F5344CB8AC3E}">
        <p14:creationId xmlns:p14="http://schemas.microsoft.com/office/powerpoint/2010/main" val="4112887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3" name="Rectangle 3"/>
          <p:cNvSpPr>
            <a:spLocks noGrp="1" noChangeArrowheads="1"/>
          </p:cNvSpPr>
          <p:nvPr>
            <p:ph idx="1"/>
          </p:nvPr>
        </p:nvSpPr>
        <p:spPr>
          <a:xfrm>
            <a:off x="685800" y="1981200"/>
            <a:ext cx="8278813" cy="4114800"/>
          </a:xfrm>
        </p:spPr>
        <p:txBody>
          <a:bodyPr/>
          <a:lstStyle/>
          <a:p>
            <a:pPr eaLnBrk="1" hangingPunct="1"/>
            <a:r>
              <a:rPr lang="tr-TR" altLang="tr-TR" sz="2800" dirty="0" smtClean="0">
                <a:latin typeface="Arial" charset="0"/>
              </a:rPr>
              <a:t>Türkiye’de yaygın olarak kullanılan program ise “Küçük Adımlar Gelişimsel Yetersizliği Olan Çocuklara Yönelik Erken Eğitim </a:t>
            </a:r>
            <a:r>
              <a:rPr lang="tr-TR" altLang="tr-TR" sz="2800" dirty="0" err="1" smtClean="0">
                <a:latin typeface="Arial" charset="0"/>
              </a:rPr>
              <a:t>Programı”dır</a:t>
            </a:r>
            <a:r>
              <a:rPr lang="tr-TR" altLang="tr-TR" sz="2800" dirty="0" smtClean="0">
                <a:latin typeface="Arial" charset="0"/>
              </a:rPr>
              <a:t>.  </a:t>
            </a:r>
          </a:p>
          <a:p>
            <a:pPr eaLnBrk="1" hangingPunct="1"/>
            <a:r>
              <a:rPr lang="tr-TR" altLang="tr-TR" sz="2800" dirty="0" smtClean="0">
                <a:latin typeface="Arial" charset="0"/>
              </a:rPr>
              <a:t>Bu Program Avustralya’da gelişimsel gerilik gösteren çocukların aileleri tarafından kullanılmak üzere geliştirilmiş ve Anadolu Üniversitesi Eğitim Fakültesi Özel Eğitim Programı öğretim üyelerinin ortak çalışması olarak Türkçeye uyarlanmıştır. </a:t>
            </a:r>
          </a:p>
        </p:txBody>
      </p:sp>
      <p:sp>
        <p:nvSpPr>
          <p:cNvPr id="83972" name="Rectangle 2"/>
          <p:cNvSpPr>
            <a:spLocks noGrp="1" noChangeArrowheads="1"/>
          </p:cNvSpPr>
          <p:nvPr>
            <p:ph type="title"/>
          </p:nvPr>
        </p:nvSpPr>
        <p:spPr/>
        <p:txBody>
          <a:bodyPr>
            <a:normAutofit fontScale="90000"/>
          </a:bodyPr>
          <a:lstStyle/>
          <a:p>
            <a:pPr eaLnBrk="1" hangingPunct="1"/>
            <a:r>
              <a:rPr lang="tr-TR" altLang="tr-TR" b="1" dirty="0" smtClean="0"/>
              <a:t>Küçük Adımlar Aile Eğitim Programı</a:t>
            </a:r>
          </a:p>
        </p:txBody>
      </p:sp>
    </p:spTree>
    <p:extLst>
      <p:ext uri="{BB962C8B-B14F-4D97-AF65-F5344CB8AC3E}">
        <p14:creationId xmlns:p14="http://schemas.microsoft.com/office/powerpoint/2010/main" val="1408126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7" name="Rectangle 3"/>
          <p:cNvSpPr>
            <a:spLocks noGrp="1" noChangeArrowheads="1"/>
          </p:cNvSpPr>
          <p:nvPr>
            <p:ph idx="1"/>
          </p:nvPr>
        </p:nvSpPr>
        <p:spPr>
          <a:xfrm>
            <a:off x="179388" y="2420887"/>
            <a:ext cx="8641084" cy="3960441"/>
          </a:xfrm>
        </p:spPr>
        <p:txBody>
          <a:bodyPr>
            <a:normAutofit/>
          </a:bodyPr>
          <a:lstStyle/>
          <a:p>
            <a:pPr lvl="1" algn="just"/>
            <a:r>
              <a:rPr lang="tr-TR" altLang="tr-TR" sz="2800" dirty="0" smtClean="0">
                <a:latin typeface="Arial" charset="0"/>
              </a:rPr>
              <a:t>Anne babalar okulda ya da merkezde öğrendikleri bilgileri evde uygulamasını gerektiren bu tür programlar, genellikle ailelerin grup olarak eğitimine olanak tanıması yönüyle ekonomiktir. Okulda ya da merkezde düzenlenen programlar konferanslar, çalışma toplantıları, ev ödevleri ve evdeki uygulamaların gruba aktarılması biçimlerinde yürütülmektedir. </a:t>
            </a:r>
            <a:endParaRPr lang="tr-TR" altLang="tr-TR" sz="2800" dirty="0" smtClean="0"/>
          </a:p>
        </p:txBody>
      </p:sp>
      <p:sp>
        <p:nvSpPr>
          <p:cNvPr id="84996" name="Rectangle 2"/>
          <p:cNvSpPr>
            <a:spLocks noGrp="1" noChangeArrowheads="1"/>
          </p:cNvSpPr>
          <p:nvPr>
            <p:ph type="title"/>
          </p:nvPr>
        </p:nvSpPr>
        <p:spPr>
          <a:xfrm>
            <a:off x="395536" y="548680"/>
            <a:ext cx="8064896" cy="1224136"/>
          </a:xfrm>
        </p:spPr>
        <p:txBody>
          <a:bodyPr>
            <a:noAutofit/>
          </a:bodyPr>
          <a:lstStyle/>
          <a:p>
            <a:pPr lvl="1" algn="ctr" rtl="0">
              <a:spcBef>
                <a:spcPct val="0"/>
              </a:spcBef>
            </a:pPr>
            <a:r>
              <a:rPr lang="tr-TR" altLang="tr-TR" sz="4000" dirty="0">
                <a:latin typeface="Arial" charset="0"/>
              </a:rPr>
              <a:t>Okul Merkezli Aile Eğitimi</a:t>
            </a:r>
            <a:br>
              <a:rPr lang="tr-TR" altLang="tr-TR" sz="4000" dirty="0">
                <a:latin typeface="Arial" charset="0"/>
              </a:rPr>
            </a:br>
            <a:r>
              <a:rPr lang="tr-TR" altLang="tr-TR" sz="4000" dirty="0" smtClean="0">
                <a:latin typeface="Arial" charset="0"/>
              </a:rPr>
              <a:t>Programları</a:t>
            </a:r>
          </a:p>
        </p:txBody>
      </p:sp>
    </p:spTree>
    <p:extLst>
      <p:ext uri="{BB962C8B-B14F-4D97-AF65-F5344CB8AC3E}">
        <p14:creationId xmlns:p14="http://schemas.microsoft.com/office/powerpoint/2010/main" val="20907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1" name="Rectangle 3"/>
          <p:cNvSpPr>
            <a:spLocks noGrp="1" noChangeArrowheads="1"/>
          </p:cNvSpPr>
          <p:nvPr>
            <p:ph idx="1"/>
          </p:nvPr>
        </p:nvSpPr>
        <p:spPr>
          <a:xfrm>
            <a:off x="395536" y="2348880"/>
            <a:ext cx="8353177" cy="3747120"/>
          </a:xfrm>
        </p:spPr>
        <p:txBody>
          <a:bodyPr/>
          <a:lstStyle/>
          <a:p>
            <a:pPr algn="just" eaLnBrk="1" hangingPunct="1">
              <a:lnSpc>
                <a:spcPct val="90000"/>
              </a:lnSpc>
            </a:pPr>
            <a:r>
              <a:rPr lang="tr-TR" altLang="tr-TR" sz="2800" dirty="0" smtClean="0">
                <a:latin typeface="Arial" charset="0"/>
              </a:rPr>
              <a:t>Ev-Okul programlarının, ailelerin okuldaki etkinliklerini izlemelerine olanak vermesi, ailenin öğretmen eğitiminden geçmelerini sağlaması, çocuklarıyla yaptıkları çalışmaların uzmanlar tarafından evde izlenmesi ve danışmanlık hizmeti alımlarını sağlaması gibi nedenlerle, gerek çocuk gerekse aile açısından daha avantajlı olduğu ileri sürülmektedir.</a:t>
            </a:r>
          </a:p>
        </p:txBody>
      </p:sp>
      <p:sp>
        <p:nvSpPr>
          <p:cNvPr id="86020" name="Rectangle 2"/>
          <p:cNvSpPr>
            <a:spLocks noGrp="1" noChangeArrowheads="1"/>
          </p:cNvSpPr>
          <p:nvPr>
            <p:ph type="title"/>
          </p:nvPr>
        </p:nvSpPr>
        <p:spPr>
          <a:xfrm>
            <a:off x="251520" y="338328"/>
            <a:ext cx="8640960" cy="1252728"/>
          </a:xfrm>
        </p:spPr>
        <p:txBody>
          <a:bodyPr>
            <a:normAutofit fontScale="90000"/>
          </a:bodyPr>
          <a:lstStyle/>
          <a:p>
            <a:pPr eaLnBrk="1" hangingPunct="1"/>
            <a:r>
              <a:rPr lang="tr-TR" altLang="tr-TR" dirty="0" smtClean="0">
                <a:latin typeface="Arial" charset="0"/>
              </a:rPr>
              <a:t>Ev-Okul Merkezli Eğitim Programları</a:t>
            </a:r>
          </a:p>
        </p:txBody>
      </p:sp>
    </p:spTree>
    <p:extLst>
      <p:ext uri="{BB962C8B-B14F-4D97-AF65-F5344CB8AC3E}">
        <p14:creationId xmlns:p14="http://schemas.microsoft.com/office/powerpoint/2010/main" val="2730180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9587" name="Rectangle 3"/>
          <p:cNvSpPr>
            <a:spLocks noGrp="1" noChangeArrowheads="1"/>
          </p:cNvSpPr>
          <p:nvPr>
            <p:ph idx="1"/>
          </p:nvPr>
        </p:nvSpPr>
        <p:spPr>
          <a:xfrm>
            <a:off x="395536" y="2132856"/>
            <a:ext cx="8064624" cy="3826768"/>
          </a:xfrm>
        </p:spPr>
        <p:txBody>
          <a:bodyPr>
            <a:normAutofit/>
          </a:bodyPr>
          <a:lstStyle/>
          <a:p>
            <a:pPr eaLnBrk="1" hangingPunct="1"/>
            <a:r>
              <a:rPr lang="tr-TR" altLang="tr-TR" sz="2600" dirty="0" smtClean="0"/>
              <a:t>Tartışmaların olabileceği bilinmelidir.</a:t>
            </a:r>
          </a:p>
          <a:p>
            <a:pPr eaLnBrk="1" hangingPunct="1"/>
            <a:r>
              <a:rPr lang="tr-TR" altLang="tr-TR" sz="2600" dirty="0" smtClean="0"/>
              <a:t>Fikir birliğinin yapılanması sırasında anlaşmazlıklar çıkabilir.</a:t>
            </a:r>
          </a:p>
          <a:p>
            <a:pPr eaLnBrk="1" hangingPunct="1"/>
            <a:r>
              <a:rPr lang="tr-TR" altLang="tr-TR" sz="2600" dirty="0" smtClean="0"/>
              <a:t>Görüşmelerde sıklıkla ailenin görüşlerini saygıyla karşılamak  ve dinlemek gerekir.</a:t>
            </a:r>
          </a:p>
          <a:p>
            <a:pPr eaLnBrk="1" hangingPunct="1"/>
            <a:r>
              <a:rPr lang="tr-TR" altLang="tr-TR" sz="2600" dirty="0" smtClean="0"/>
              <a:t>Bütün sorulara cevap verilemeyeceği bilinmelidir.</a:t>
            </a:r>
          </a:p>
          <a:p>
            <a:pPr eaLnBrk="1" hangingPunct="1"/>
            <a:r>
              <a:rPr lang="tr-TR" altLang="tr-TR" sz="2600" dirty="0" smtClean="0"/>
              <a:t>Görüşmeye tamamlanmış planlarla değil, fikirlerle başlamak önemlidir.</a:t>
            </a:r>
          </a:p>
          <a:p>
            <a:pPr eaLnBrk="1" hangingPunct="1"/>
            <a:endParaRPr lang="en-US" altLang="tr-TR" sz="2600" dirty="0" smtClean="0"/>
          </a:p>
        </p:txBody>
      </p:sp>
      <p:sp>
        <p:nvSpPr>
          <p:cNvPr id="579586" name="Rectangle 2"/>
          <p:cNvSpPr>
            <a:spLocks noGrp="1" noChangeArrowheads="1"/>
          </p:cNvSpPr>
          <p:nvPr>
            <p:ph type="title"/>
          </p:nvPr>
        </p:nvSpPr>
        <p:spPr>
          <a:xfrm>
            <a:off x="395536" y="188640"/>
            <a:ext cx="8496944" cy="1296144"/>
          </a:xfrm>
        </p:spPr>
        <p:txBody>
          <a:bodyPr>
            <a:noAutofit/>
          </a:bodyPr>
          <a:lstStyle/>
          <a:p>
            <a:pPr algn="ctr" eaLnBrk="1" hangingPunct="1"/>
            <a:r>
              <a:rPr lang="tr-TR" altLang="tr-TR" sz="4000" dirty="0" smtClean="0"/>
              <a:t/>
            </a:r>
            <a:br>
              <a:rPr lang="tr-TR" altLang="tr-TR" sz="4000" dirty="0" smtClean="0"/>
            </a:br>
            <a:r>
              <a:rPr lang="tr-TR" altLang="tr-TR" sz="4000" dirty="0" smtClean="0"/>
              <a:t>Aile eğitiminde dikkat edilmesi gereken bazı öneriler;</a:t>
            </a:r>
            <a:endParaRPr lang="en-US" altLang="tr-TR" sz="4000" dirty="0" smtClean="0"/>
          </a:p>
        </p:txBody>
      </p:sp>
    </p:spTree>
    <p:extLst>
      <p:ext uri="{BB962C8B-B14F-4D97-AF65-F5344CB8AC3E}">
        <p14:creationId xmlns:p14="http://schemas.microsoft.com/office/powerpoint/2010/main" val="36983481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79586">
                                            <p:txEl>
                                              <p:pRg st="0" end="0"/>
                                            </p:txEl>
                                          </p:spTgt>
                                        </p:tgtEl>
                                        <p:attrNameLst>
                                          <p:attrName>style.visibility</p:attrName>
                                        </p:attrNameLst>
                                      </p:cBhvr>
                                      <p:to>
                                        <p:strVal val="visible"/>
                                      </p:to>
                                    </p:set>
                                    <p:animEffect transition="in" filter="box(out)">
                                      <p:cBhvr>
                                        <p:cTn id="7" dur="500"/>
                                        <p:tgtEl>
                                          <p:spTgt spid="579586">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79587">
                                            <p:txEl>
                                              <p:pRg st="0" end="0"/>
                                            </p:txEl>
                                          </p:spTgt>
                                        </p:tgtEl>
                                        <p:attrNameLst>
                                          <p:attrName>style.visibility</p:attrName>
                                        </p:attrNameLst>
                                      </p:cBhvr>
                                      <p:to>
                                        <p:strVal val="visible"/>
                                      </p:to>
                                    </p:set>
                                    <p:anim calcmode="lin" valueType="num">
                                      <p:cBhvr additive="base">
                                        <p:cTn id="12" dur="500" fill="hold"/>
                                        <p:tgtEl>
                                          <p:spTgt spid="57958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7958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79587">
                                            <p:txEl>
                                              <p:pRg st="1" end="1"/>
                                            </p:txEl>
                                          </p:spTgt>
                                        </p:tgtEl>
                                        <p:attrNameLst>
                                          <p:attrName>style.visibility</p:attrName>
                                        </p:attrNameLst>
                                      </p:cBhvr>
                                      <p:to>
                                        <p:strVal val="visible"/>
                                      </p:to>
                                    </p:set>
                                    <p:anim calcmode="lin" valueType="num">
                                      <p:cBhvr additive="base">
                                        <p:cTn id="18" dur="500" fill="hold"/>
                                        <p:tgtEl>
                                          <p:spTgt spid="579587">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57958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79587">
                                            <p:txEl>
                                              <p:pRg st="2" end="2"/>
                                            </p:txEl>
                                          </p:spTgt>
                                        </p:tgtEl>
                                        <p:attrNameLst>
                                          <p:attrName>style.visibility</p:attrName>
                                        </p:attrNameLst>
                                      </p:cBhvr>
                                      <p:to>
                                        <p:strVal val="visible"/>
                                      </p:to>
                                    </p:set>
                                    <p:anim calcmode="lin" valueType="num">
                                      <p:cBhvr additive="base">
                                        <p:cTn id="24" dur="500" fill="hold"/>
                                        <p:tgtEl>
                                          <p:spTgt spid="579587">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7958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579587">
                                            <p:txEl>
                                              <p:pRg st="3" end="3"/>
                                            </p:txEl>
                                          </p:spTgt>
                                        </p:tgtEl>
                                        <p:attrNameLst>
                                          <p:attrName>style.visibility</p:attrName>
                                        </p:attrNameLst>
                                      </p:cBhvr>
                                      <p:to>
                                        <p:strVal val="visible"/>
                                      </p:to>
                                    </p:set>
                                    <p:anim calcmode="lin" valueType="num">
                                      <p:cBhvr additive="base">
                                        <p:cTn id="30" dur="500" fill="hold"/>
                                        <p:tgtEl>
                                          <p:spTgt spid="579587">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57958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whoosh.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79587">
                                            <p:txEl>
                                              <p:pRg st="4" end="4"/>
                                            </p:txEl>
                                          </p:spTgt>
                                        </p:tgtEl>
                                        <p:attrNameLst>
                                          <p:attrName>style.visibility</p:attrName>
                                        </p:attrNameLst>
                                      </p:cBhvr>
                                      <p:to>
                                        <p:strVal val="visible"/>
                                      </p:to>
                                    </p:set>
                                    <p:anim calcmode="lin" valueType="num">
                                      <p:cBhvr additive="base">
                                        <p:cTn id="36" dur="500" fill="hold"/>
                                        <p:tgtEl>
                                          <p:spTgt spid="579587">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57958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587" grpId="0" build="p" autoUpdateAnimBg="0"/>
      <p:bldP spid="579586"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1" name="Rectangle 3"/>
          <p:cNvSpPr>
            <a:spLocks noGrp="1" noChangeArrowheads="1"/>
          </p:cNvSpPr>
          <p:nvPr>
            <p:ph idx="1"/>
          </p:nvPr>
        </p:nvSpPr>
        <p:spPr>
          <a:xfrm>
            <a:off x="395536" y="1700808"/>
            <a:ext cx="8424936" cy="4680520"/>
          </a:xfrm>
        </p:spPr>
        <p:txBody>
          <a:bodyPr>
            <a:normAutofit lnSpcReduction="10000"/>
          </a:bodyPr>
          <a:lstStyle/>
          <a:p>
            <a:pPr eaLnBrk="1" hangingPunct="1"/>
            <a:r>
              <a:rPr lang="tr-TR" altLang="tr-TR" sz="2600" dirty="0" smtClean="0"/>
              <a:t>Anlaşılmaz dil ve sözler kullanılmamalıdır.</a:t>
            </a:r>
          </a:p>
          <a:p>
            <a:pPr eaLnBrk="1" hangingPunct="1"/>
            <a:r>
              <a:rPr lang="tr-TR" altLang="tr-TR" sz="2600" dirty="0" smtClean="0"/>
              <a:t>Pozitif iletişim yöntemlerini kullanarak aile ile iletişim kurulmalıdır.</a:t>
            </a:r>
          </a:p>
          <a:p>
            <a:pPr eaLnBrk="1" hangingPunct="1"/>
            <a:r>
              <a:rPr lang="tr-TR" altLang="tr-TR" sz="2600" dirty="0" smtClean="0"/>
              <a:t>Ailelerin çalışmalarınıza ilişkin olumsuz fikir ve kızgınlık eğilimi karşısında sakin olmak gerekir.</a:t>
            </a:r>
          </a:p>
          <a:p>
            <a:pPr eaLnBrk="1" hangingPunct="1"/>
            <a:r>
              <a:rPr lang="tr-TR" altLang="tr-TR" sz="2600" dirty="0" smtClean="0"/>
              <a:t>Görüşme zamanı konusunda esnek davranılmalıdır.</a:t>
            </a:r>
          </a:p>
          <a:p>
            <a:pPr eaLnBrk="1" hangingPunct="1"/>
            <a:r>
              <a:rPr lang="tr-TR" altLang="tr-TR" sz="2600" dirty="0" smtClean="0"/>
              <a:t>Eğer mümkünse aileye evdeki durumları ile ilgili olarak yardımcı olmak gereklidir.</a:t>
            </a:r>
          </a:p>
          <a:p>
            <a:pPr eaLnBrk="1" hangingPunct="1">
              <a:buFont typeface="Wingdings" pitchFamily="2" charset="2"/>
              <a:buNone/>
            </a:pPr>
            <a:r>
              <a:rPr lang="tr-TR" altLang="tr-TR" sz="2600" u="sng" dirty="0" smtClean="0"/>
              <a:t>Ailelerle çalışırken asıl üzerinde durmaları gereken nokta, ailenin rolü ve fonksiyonunu arttırma üzerine odaklanmalıdır</a:t>
            </a:r>
            <a:r>
              <a:rPr lang="tr-TR" altLang="tr-TR" sz="2600" dirty="0" smtClean="0"/>
              <a:t>.</a:t>
            </a:r>
            <a:endParaRPr lang="en-US" altLang="tr-TR" sz="2600" dirty="0" smtClean="0"/>
          </a:p>
        </p:txBody>
      </p:sp>
    </p:spTree>
    <p:extLst>
      <p:ext uri="{BB962C8B-B14F-4D97-AF65-F5344CB8AC3E}">
        <p14:creationId xmlns:p14="http://schemas.microsoft.com/office/powerpoint/2010/main" val="1117539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0611">
                                            <p:txEl>
                                              <p:pRg st="0" end="0"/>
                                            </p:txEl>
                                          </p:spTgt>
                                        </p:tgtEl>
                                        <p:attrNameLst>
                                          <p:attrName>style.visibility</p:attrName>
                                        </p:attrNameLst>
                                      </p:cBhvr>
                                      <p:to>
                                        <p:strVal val="visible"/>
                                      </p:to>
                                    </p:set>
                                    <p:anim calcmode="lin" valueType="num">
                                      <p:cBhvr additive="base">
                                        <p:cTn id="7" dur="500" fill="hold"/>
                                        <p:tgtEl>
                                          <p:spTgt spid="580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061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0611">
                                            <p:txEl>
                                              <p:pRg st="1" end="1"/>
                                            </p:txEl>
                                          </p:spTgt>
                                        </p:tgtEl>
                                        <p:attrNameLst>
                                          <p:attrName>style.visibility</p:attrName>
                                        </p:attrNameLst>
                                      </p:cBhvr>
                                      <p:to>
                                        <p:strVal val="visible"/>
                                      </p:to>
                                    </p:set>
                                    <p:anim calcmode="lin" valueType="num">
                                      <p:cBhvr additive="base">
                                        <p:cTn id="13" dur="500" fill="hold"/>
                                        <p:tgtEl>
                                          <p:spTgt spid="5806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061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80611">
                                            <p:txEl>
                                              <p:pRg st="2" end="2"/>
                                            </p:txEl>
                                          </p:spTgt>
                                        </p:tgtEl>
                                        <p:attrNameLst>
                                          <p:attrName>style.visibility</p:attrName>
                                        </p:attrNameLst>
                                      </p:cBhvr>
                                      <p:to>
                                        <p:strVal val="visible"/>
                                      </p:to>
                                    </p:set>
                                    <p:anim calcmode="lin" valueType="num">
                                      <p:cBhvr additive="base">
                                        <p:cTn id="19" dur="500" fill="hold"/>
                                        <p:tgtEl>
                                          <p:spTgt spid="5806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061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80611">
                                            <p:txEl>
                                              <p:pRg st="3" end="3"/>
                                            </p:txEl>
                                          </p:spTgt>
                                        </p:tgtEl>
                                        <p:attrNameLst>
                                          <p:attrName>style.visibility</p:attrName>
                                        </p:attrNameLst>
                                      </p:cBhvr>
                                      <p:to>
                                        <p:strVal val="visible"/>
                                      </p:to>
                                    </p:set>
                                    <p:anim calcmode="lin" valueType="num">
                                      <p:cBhvr additive="base">
                                        <p:cTn id="25" dur="500" fill="hold"/>
                                        <p:tgtEl>
                                          <p:spTgt spid="5806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8061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80611">
                                            <p:txEl>
                                              <p:pRg st="4" end="4"/>
                                            </p:txEl>
                                          </p:spTgt>
                                        </p:tgtEl>
                                        <p:attrNameLst>
                                          <p:attrName>style.visibility</p:attrName>
                                        </p:attrNameLst>
                                      </p:cBhvr>
                                      <p:to>
                                        <p:strVal val="visible"/>
                                      </p:to>
                                    </p:set>
                                    <p:anim calcmode="lin" valueType="num">
                                      <p:cBhvr additive="base">
                                        <p:cTn id="31" dur="500" fill="hold"/>
                                        <p:tgtEl>
                                          <p:spTgt spid="5806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8061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80611">
                                            <p:txEl>
                                              <p:pRg st="5" end="5"/>
                                            </p:txEl>
                                          </p:spTgt>
                                        </p:tgtEl>
                                        <p:attrNameLst>
                                          <p:attrName>style.visibility</p:attrName>
                                        </p:attrNameLst>
                                      </p:cBhvr>
                                      <p:to>
                                        <p:strVal val="visible"/>
                                      </p:to>
                                    </p:set>
                                    <p:anim calcmode="lin" valueType="num">
                                      <p:cBhvr additive="base">
                                        <p:cTn id="37" dur="500" fill="hold"/>
                                        <p:tgtEl>
                                          <p:spTgt spid="5806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80611">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457200" y="2852936"/>
            <a:ext cx="8229600" cy="3273227"/>
          </a:xfrm>
        </p:spPr>
        <p:txBody>
          <a:bodyPr/>
          <a:lstStyle/>
          <a:p>
            <a:pPr marL="447675" indent="-447675"/>
            <a:r>
              <a:rPr lang="tr-TR" altLang="tr-TR" dirty="0"/>
              <a:t>Aile eğitimi, normal ya da engelli tüm çocuklar açısından önemlidir.</a:t>
            </a:r>
          </a:p>
          <a:p>
            <a:pPr marL="447675" indent="-447675"/>
            <a:r>
              <a:rPr lang="tr-TR" altLang="tr-TR" dirty="0"/>
              <a:t>Aile eğitimi, henüz büyük bir bölümüne yaygın bir biçimde, okulda eğitim olanakları sunulamayan zihinsel engelli çocukların eğitiminde daha da önemlidir.</a:t>
            </a:r>
          </a:p>
        </p:txBody>
      </p:sp>
      <p:sp>
        <p:nvSpPr>
          <p:cNvPr id="47106" name="Rectangle 2"/>
          <p:cNvSpPr>
            <a:spLocks noGrp="1" noChangeArrowheads="1"/>
          </p:cNvSpPr>
          <p:nvPr>
            <p:ph type="title"/>
          </p:nvPr>
        </p:nvSpPr>
        <p:spPr>
          <a:xfrm>
            <a:off x="971600" y="188640"/>
            <a:ext cx="7456488" cy="1296144"/>
          </a:xfrm>
        </p:spPr>
        <p:txBody>
          <a:bodyPr>
            <a:normAutofit/>
          </a:bodyPr>
          <a:lstStyle/>
          <a:p>
            <a:pPr algn="ctr"/>
            <a:r>
              <a:rPr lang="tr-TR" altLang="tr-TR" b="1" dirty="0">
                <a:solidFill>
                  <a:schemeClr val="bg1"/>
                </a:solidFill>
              </a:rPr>
              <a:t>AİLE </a:t>
            </a:r>
            <a:r>
              <a:rPr lang="tr-TR" altLang="tr-TR" b="1" dirty="0" smtClean="0">
                <a:solidFill>
                  <a:schemeClr val="bg1"/>
                </a:solidFill>
              </a:rPr>
              <a:t>EĞİTİMİ</a:t>
            </a:r>
            <a:endParaRPr lang="tr-TR" altLang="tr-TR" b="1" dirty="0">
              <a:solidFill>
                <a:schemeClr val="bg1"/>
              </a:solidFill>
            </a:endParaRPr>
          </a:p>
        </p:txBody>
      </p:sp>
    </p:spTree>
    <p:extLst>
      <p:ext uri="{BB962C8B-B14F-4D97-AF65-F5344CB8AC3E}">
        <p14:creationId xmlns:p14="http://schemas.microsoft.com/office/powerpoint/2010/main" val="392525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5" name="Rectangle 3"/>
          <p:cNvSpPr>
            <a:spLocks noGrp="1" noChangeArrowheads="1"/>
          </p:cNvSpPr>
          <p:nvPr>
            <p:ph idx="1"/>
          </p:nvPr>
        </p:nvSpPr>
        <p:spPr>
          <a:xfrm>
            <a:off x="395536" y="2060848"/>
            <a:ext cx="8443664" cy="4155802"/>
          </a:xfrm>
        </p:spPr>
        <p:txBody>
          <a:bodyPr>
            <a:normAutofit/>
          </a:bodyPr>
          <a:lstStyle/>
          <a:p>
            <a:pPr eaLnBrk="1" hangingPunct="1"/>
            <a:r>
              <a:rPr lang="tr-TR" altLang="tr-TR" sz="2600" dirty="0" smtClean="0"/>
              <a:t>Anne babaların çocuklarının eğitimine eğitici/öğretici olarak katılımları;</a:t>
            </a:r>
          </a:p>
          <a:p>
            <a:pPr eaLnBrk="1" hangingPunct="1">
              <a:buFont typeface="Wingdings" pitchFamily="2" charset="2"/>
              <a:buNone/>
            </a:pPr>
            <a:r>
              <a:rPr lang="tr-TR" altLang="tr-TR" sz="2600" dirty="0" smtClean="0"/>
              <a:t>		* anne-baba</a:t>
            </a:r>
          </a:p>
          <a:p>
            <a:pPr eaLnBrk="1" hangingPunct="1">
              <a:buFont typeface="Wingdings" pitchFamily="2" charset="2"/>
              <a:buNone/>
            </a:pPr>
            <a:r>
              <a:rPr lang="tr-TR" altLang="tr-TR" sz="2600" dirty="0" smtClean="0"/>
              <a:t>		* engelli çocuk</a:t>
            </a:r>
          </a:p>
          <a:p>
            <a:pPr eaLnBrk="1" hangingPunct="1">
              <a:buFont typeface="Wingdings" pitchFamily="2" charset="2"/>
              <a:buNone/>
            </a:pPr>
            <a:r>
              <a:rPr lang="tr-TR" altLang="tr-TR" sz="2600" dirty="0" smtClean="0"/>
              <a:t>		* diğer kardeşler açısından çok yararlı olmaktadır.</a:t>
            </a:r>
          </a:p>
          <a:p>
            <a:pPr eaLnBrk="1" hangingPunct="1"/>
            <a:r>
              <a:rPr lang="tr-TR" altLang="tr-TR" sz="2600" dirty="0" smtClean="0"/>
              <a:t>Engelli çocuk bir çok beceriyi anne baba katılımıyla;</a:t>
            </a:r>
          </a:p>
          <a:p>
            <a:pPr eaLnBrk="1" hangingPunct="1">
              <a:buFont typeface="Wingdings" pitchFamily="2" charset="2"/>
              <a:buNone/>
            </a:pPr>
            <a:r>
              <a:rPr lang="tr-TR" altLang="tr-TR" sz="2600" dirty="0" smtClean="0"/>
              <a:t>		* daha hızlı kazanmakta,</a:t>
            </a:r>
          </a:p>
          <a:p>
            <a:pPr eaLnBrk="1" hangingPunct="1">
              <a:buFont typeface="Wingdings" pitchFamily="2" charset="2"/>
              <a:buNone/>
            </a:pPr>
            <a:r>
              <a:rPr lang="tr-TR" altLang="tr-TR" sz="2600" dirty="0" smtClean="0"/>
              <a:t>		* daha farklı ortamlara genelleyebilmekte, böylece kazanılan bilgiler daha kalıcı olmaktadır.</a:t>
            </a:r>
            <a:endParaRPr lang="en-US" altLang="tr-TR" sz="2600" dirty="0" smtClean="0">
              <a:hlinkClick r:id="" action="ppaction://noaction">
                <a:snd r:embed="rId3" name="clap.wav"/>
              </a:hlinkClick>
            </a:endParaRPr>
          </a:p>
        </p:txBody>
      </p:sp>
      <p:sp>
        <p:nvSpPr>
          <p:cNvPr id="581634" name="Rectangle 2"/>
          <p:cNvSpPr>
            <a:spLocks noGrp="1" noChangeArrowheads="1"/>
          </p:cNvSpPr>
          <p:nvPr>
            <p:ph type="title"/>
          </p:nvPr>
        </p:nvSpPr>
        <p:spPr>
          <a:xfrm>
            <a:off x="683568" y="548680"/>
            <a:ext cx="7848600" cy="685800"/>
          </a:xfrm>
        </p:spPr>
        <p:txBody>
          <a:bodyPr>
            <a:normAutofit fontScale="90000"/>
          </a:bodyPr>
          <a:lstStyle/>
          <a:p>
            <a:pPr eaLnBrk="1" hangingPunct="1"/>
            <a:r>
              <a:rPr lang="tr-TR" altLang="tr-TR" sz="4000" dirty="0" smtClean="0"/>
              <a:t>Aile Eğitiminin Yararları</a:t>
            </a:r>
            <a:endParaRPr lang="en-US" altLang="tr-TR" sz="4000" dirty="0" smtClean="0"/>
          </a:p>
        </p:txBody>
      </p:sp>
    </p:spTree>
    <p:extLst>
      <p:ext uri="{BB962C8B-B14F-4D97-AF65-F5344CB8AC3E}">
        <p14:creationId xmlns:p14="http://schemas.microsoft.com/office/powerpoint/2010/main" val="10723758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81634">
                                            <p:txEl>
                                              <p:pRg st="0" end="0"/>
                                            </p:txEl>
                                          </p:spTgt>
                                        </p:tgtEl>
                                        <p:attrNameLst>
                                          <p:attrName>style.visibility</p:attrName>
                                        </p:attrNameLst>
                                      </p:cBhvr>
                                      <p:to>
                                        <p:strVal val="visible"/>
                                      </p:to>
                                    </p:set>
                                    <p:animEffect transition="in" filter="box(out)">
                                      <p:cBhvr>
                                        <p:cTn id="7" dur="500"/>
                                        <p:tgtEl>
                                          <p:spTgt spid="581634">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581635">
                                            <p:txEl>
                                              <p:pRg st="0" end="0"/>
                                            </p:txEl>
                                          </p:spTgt>
                                        </p:tgtEl>
                                        <p:attrNameLst>
                                          <p:attrName>style.visibility</p:attrName>
                                        </p:attrNameLst>
                                      </p:cBhvr>
                                      <p:to>
                                        <p:strVal val="visible"/>
                                      </p:to>
                                    </p:set>
                                    <p:anim calcmode="lin" valueType="num">
                                      <p:cBhvr additive="base">
                                        <p:cTn id="12" dur="500" fill="hold"/>
                                        <p:tgtEl>
                                          <p:spTgt spid="58163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81635">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 fill="hold" grpId="0" nodeType="clickEffect">
                                  <p:stCondLst>
                                    <p:cond delay="0"/>
                                  </p:stCondLst>
                                  <p:childTnLst>
                                    <p:set>
                                      <p:cBhvr>
                                        <p:cTn id="17" dur="1" fill="hold">
                                          <p:stCondLst>
                                            <p:cond delay="0"/>
                                          </p:stCondLst>
                                        </p:cTn>
                                        <p:tgtEl>
                                          <p:spTgt spid="581635">
                                            <p:txEl>
                                              <p:pRg st="1" end="1"/>
                                            </p:txEl>
                                          </p:spTgt>
                                        </p:tgtEl>
                                        <p:attrNameLst>
                                          <p:attrName>style.visibility</p:attrName>
                                        </p:attrNameLst>
                                      </p:cBhvr>
                                      <p:to>
                                        <p:strVal val="visible"/>
                                      </p:to>
                                    </p:set>
                                    <p:anim calcmode="lin" valueType="num">
                                      <p:cBhvr additive="base">
                                        <p:cTn id="18" dur="500" fill="hold"/>
                                        <p:tgtEl>
                                          <p:spTgt spid="58163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8163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581635">
                                            <p:txEl>
                                              <p:pRg st="2" end="2"/>
                                            </p:txEl>
                                          </p:spTgt>
                                        </p:tgtEl>
                                        <p:attrNameLst>
                                          <p:attrName>style.visibility</p:attrName>
                                        </p:attrNameLst>
                                      </p:cBhvr>
                                      <p:to>
                                        <p:strVal val="visible"/>
                                      </p:to>
                                    </p:set>
                                    <p:anim calcmode="lin" valueType="num">
                                      <p:cBhvr additive="base">
                                        <p:cTn id="24" dur="500" fill="hold"/>
                                        <p:tgtEl>
                                          <p:spTgt spid="58163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81635">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1" fill="hold" grpId="0" nodeType="clickEffect">
                                  <p:stCondLst>
                                    <p:cond delay="0"/>
                                  </p:stCondLst>
                                  <p:childTnLst>
                                    <p:set>
                                      <p:cBhvr>
                                        <p:cTn id="29" dur="1" fill="hold">
                                          <p:stCondLst>
                                            <p:cond delay="0"/>
                                          </p:stCondLst>
                                        </p:cTn>
                                        <p:tgtEl>
                                          <p:spTgt spid="581635">
                                            <p:txEl>
                                              <p:pRg st="3" end="3"/>
                                            </p:txEl>
                                          </p:spTgt>
                                        </p:tgtEl>
                                        <p:attrNameLst>
                                          <p:attrName>style.visibility</p:attrName>
                                        </p:attrNameLst>
                                      </p:cBhvr>
                                      <p:to>
                                        <p:strVal val="visible"/>
                                      </p:to>
                                    </p:set>
                                    <p:anim calcmode="lin" valueType="num">
                                      <p:cBhvr additive="base">
                                        <p:cTn id="30" dur="500" fill="hold"/>
                                        <p:tgtEl>
                                          <p:spTgt spid="581635">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81635">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1" fill="hold" grpId="0" nodeType="clickEffect">
                                  <p:stCondLst>
                                    <p:cond delay="0"/>
                                  </p:stCondLst>
                                  <p:childTnLst>
                                    <p:set>
                                      <p:cBhvr>
                                        <p:cTn id="35" dur="1" fill="hold">
                                          <p:stCondLst>
                                            <p:cond delay="0"/>
                                          </p:stCondLst>
                                        </p:cTn>
                                        <p:tgtEl>
                                          <p:spTgt spid="581635">
                                            <p:txEl>
                                              <p:pRg st="4" end="4"/>
                                            </p:txEl>
                                          </p:spTgt>
                                        </p:tgtEl>
                                        <p:attrNameLst>
                                          <p:attrName>style.visibility</p:attrName>
                                        </p:attrNameLst>
                                      </p:cBhvr>
                                      <p:to>
                                        <p:strVal val="visible"/>
                                      </p:to>
                                    </p:set>
                                    <p:anim calcmode="lin" valueType="num">
                                      <p:cBhvr additive="base">
                                        <p:cTn id="36" dur="500" fill="hold"/>
                                        <p:tgtEl>
                                          <p:spTgt spid="581635">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581635">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1" fill="hold" grpId="0" nodeType="clickEffect">
                                  <p:stCondLst>
                                    <p:cond delay="0"/>
                                  </p:stCondLst>
                                  <p:childTnLst>
                                    <p:set>
                                      <p:cBhvr>
                                        <p:cTn id="41" dur="1" fill="hold">
                                          <p:stCondLst>
                                            <p:cond delay="0"/>
                                          </p:stCondLst>
                                        </p:cTn>
                                        <p:tgtEl>
                                          <p:spTgt spid="581635">
                                            <p:txEl>
                                              <p:pRg st="5" end="5"/>
                                            </p:txEl>
                                          </p:spTgt>
                                        </p:tgtEl>
                                        <p:attrNameLst>
                                          <p:attrName>style.visibility</p:attrName>
                                        </p:attrNameLst>
                                      </p:cBhvr>
                                      <p:to>
                                        <p:strVal val="visible"/>
                                      </p:to>
                                    </p:set>
                                    <p:anim calcmode="lin" valueType="num">
                                      <p:cBhvr additive="base">
                                        <p:cTn id="42" dur="500" fill="hold"/>
                                        <p:tgtEl>
                                          <p:spTgt spid="581635">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581635">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1" fill="hold" grpId="0" nodeType="clickEffect">
                                  <p:stCondLst>
                                    <p:cond delay="0"/>
                                  </p:stCondLst>
                                  <p:childTnLst>
                                    <p:set>
                                      <p:cBhvr>
                                        <p:cTn id="47" dur="1" fill="hold">
                                          <p:stCondLst>
                                            <p:cond delay="0"/>
                                          </p:stCondLst>
                                        </p:cTn>
                                        <p:tgtEl>
                                          <p:spTgt spid="581635">
                                            <p:txEl>
                                              <p:pRg st="6" end="6"/>
                                            </p:txEl>
                                          </p:spTgt>
                                        </p:tgtEl>
                                        <p:attrNameLst>
                                          <p:attrName>style.visibility</p:attrName>
                                        </p:attrNameLst>
                                      </p:cBhvr>
                                      <p:to>
                                        <p:strVal val="visible"/>
                                      </p:to>
                                    </p:set>
                                    <p:anim calcmode="lin" valueType="num">
                                      <p:cBhvr additive="base">
                                        <p:cTn id="48" dur="500" fill="hold"/>
                                        <p:tgtEl>
                                          <p:spTgt spid="581635">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581635">
                                            <p:txEl>
                                              <p:pRg st="6" end="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5" grpId="0" build="p" autoUpdateAnimBg="0"/>
      <p:bldP spid="581634"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2659" name="Rectangle 3"/>
          <p:cNvSpPr>
            <a:spLocks noGrp="1" noChangeArrowheads="1"/>
          </p:cNvSpPr>
          <p:nvPr>
            <p:ph idx="1"/>
          </p:nvPr>
        </p:nvSpPr>
        <p:spPr>
          <a:xfrm>
            <a:off x="467544" y="1916832"/>
            <a:ext cx="8371656" cy="4299818"/>
          </a:xfrm>
        </p:spPr>
        <p:txBody>
          <a:bodyPr>
            <a:normAutofit lnSpcReduction="10000"/>
          </a:bodyPr>
          <a:lstStyle/>
          <a:p>
            <a:pPr algn="just" eaLnBrk="1" hangingPunct="1"/>
            <a:r>
              <a:rPr lang="tr-TR" altLang="tr-TR" sz="2800" dirty="0" smtClean="0"/>
              <a:t>Anne babalar ise çocuklarının gelişimine katkıda bulundukları için,</a:t>
            </a:r>
          </a:p>
          <a:p>
            <a:pPr algn="just" eaLnBrk="1" hangingPunct="1">
              <a:buFont typeface="Wingdings" pitchFamily="2" charset="2"/>
              <a:buNone/>
            </a:pPr>
            <a:r>
              <a:rPr lang="tr-TR" altLang="tr-TR" sz="2800" dirty="0" smtClean="0"/>
              <a:t>		* duygusal olarak rahatlamakta,</a:t>
            </a:r>
          </a:p>
          <a:p>
            <a:pPr algn="just" eaLnBrk="1" hangingPunct="1">
              <a:buFont typeface="Wingdings" pitchFamily="2" charset="2"/>
              <a:buNone/>
            </a:pPr>
            <a:r>
              <a:rPr lang="tr-TR" altLang="tr-TR" sz="2800" dirty="0" smtClean="0"/>
              <a:t>		* kendilerini daha yeterli hissetmekte,</a:t>
            </a:r>
          </a:p>
          <a:p>
            <a:pPr algn="just" eaLnBrk="1" hangingPunct="1">
              <a:buFont typeface="Wingdings" pitchFamily="2" charset="2"/>
              <a:buNone/>
            </a:pPr>
            <a:r>
              <a:rPr lang="tr-TR" altLang="tr-TR" sz="2800" dirty="0" smtClean="0"/>
              <a:t>		* engelli çocuklarına karşı olumlu duygular geliştirmektedir.</a:t>
            </a:r>
          </a:p>
          <a:p>
            <a:pPr algn="just" eaLnBrk="1" hangingPunct="1">
              <a:buFont typeface="Wingdings" pitchFamily="2" charset="2"/>
              <a:buNone/>
            </a:pPr>
            <a:r>
              <a:rPr lang="tr-TR" altLang="tr-TR" sz="2800" dirty="0" smtClean="0"/>
              <a:t>Ayrıca anne babanın ve diğer aile bireylerinin çeşitli problemlerle baş etme becerileri ile anne baba ve kardeşlerin birbirleriyle ilişkileri olumlu yönde gelişmektedir.</a:t>
            </a:r>
            <a:endParaRPr lang="en-US" altLang="tr-TR" sz="2800" dirty="0" smtClean="0"/>
          </a:p>
        </p:txBody>
      </p:sp>
      <p:sp>
        <p:nvSpPr>
          <p:cNvPr id="38914" name="Rectangle 2"/>
          <p:cNvSpPr>
            <a:spLocks noGrp="1" noChangeArrowheads="1"/>
          </p:cNvSpPr>
          <p:nvPr>
            <p:ph type="title"/>
          </p:nvPr>
        </p:nvSpPr>
        <p:spPr>
          <a:xfrm>
            <a:off x="1066800" y="0"/>
            <a:ext cx="7772400" cy="1143000"/>
          </a:xfrm>
        </p:spPr>
        <p:txBody>
          <a:bodyPr/>
          <a:lstStyle/>
          <a:p>
            <a:pPr eaLnBrk="1" hangingPunct="1"/>
            <a:endParaRPr lang="tr-TR" altLang="tr-TR" smtClean="0"/>
          </a:p>
        </p:txBody>
      </p:sp>
    </p:spTree>
    <p:extLst>
      <p:ext uri="{BB962C8B-B14F-4D97-AF65-F5344CB8AC3E}">
        <p14:creationId xmlns:p14="http://schemas.microsoft.com/office/powerpoint/2010/main" val="293846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2659">
                                            <p:txEl>
                                              <p:pRg st="0" end="0"/>
                                            </p:txEl>
                                          </p:spTgt>
                                        </p:tgtEl>
                                        <p:attrNameLst>
                                          <p:attrName>style.visibility</p:attrName>
                                        </p:attrNameLst>
                                      </p:cBhvr>
                                      <p:to>
                                        <p:strVal val="visible"/>
                                      </p:to>
                                    </p:set>
                                    <p:anim calcmode="lin" valueType="num">
                                      <p:cBhvr additive="base">
                                        <p:cTn id="7" dur="500" fill="hold"/>
                                        <p:tgtEl>
                                          <p:spTgt spid="582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265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2659">
                                            <p:txEl>
                                              <p:pRg st="1" end="1"/>
                                            </p:txEl>
                                          </p:spTgt>
                                        </p:tgtEl>
                                        <p:attrNameLst>
                                          <p:attrName>style.visibility</p:attrName>
                                        </p:attrNameLst>
                                      </p:cBhvr>
                                      <p:to>
                                        <p:strVal val="visible"/>
                                      </p:to>
                                    </p:set>
                                    <p:anim calcmode="lin" valueType="num">
                                      <p:cBhvr additive="base">
                                        <p:cTn id="13" dur="500" fill="hold"/>
                                        <p:tgtEl>
                                          <p:spTgt spid="5826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265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82659">
                                            <p:txEl>
                                              <p:pRg st="2" end="2"/>
                                            </p:txEl>
                                          </p:spTgt>
                                        </p:tgtEl>
                                        <p:attrNameLst>
                                          <p:attrName>style.visibility</p:attrName>
                                        </p:attrNameLst>
                                      </p:cBhvr>
                                      <p:to>
                                        <p:strVal val="visible"/>
                                      </p:to>
                                    </p:set>
                                    <p:anim calcmode="lin" valueType="num">
                                      <p:cBhvr additive="base">
                                        <p:cTn id="19" dur="500" fill="hold"/>
                                        <p:tgtEl>
                                          <p:spTgt spid="5826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265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82659">
                                            <p:txEl>
                                              <p:pRg st="3" end="3"/>
                                            </p:txEl>
                                          </p:spTgt>
                                        </p:tgtEl>
                                        <p:attrNameLst>
                                          <p:attrName>style.visibility</p:attrName>
                                        </p:attrNameLst>
                                      </p:cBhvr>
                                      <p:to>
                                        <p:strVal val="visible"/>
                                      </p:to>
                                    </p:set>
                                    <p:anim calcmode="lin" valueType="num">
                                      <p:cBhvr additive="base">
                                        <p:cTn id="25" dur="500" fill="hold"/>
                                        <p:tgtEl>
                                          <p:spTgt spid="5826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8265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82659">
                                            <p:txEl>
                                              <p:pRg st="4" end="4"/>
                                            </p:txEl>
                                          </p:spTgt>
                                        </p:tgtEl>
                                        <p:attrNameLst>
                                          <p:attrName>style.visibility</p:attrName>
                                        </p:attrNameLst>
                                      </p:cBhvr>
                                      <p:to>
                                        <p:strVal val="visible"/>
                                      </p:to>
                                    </p:set>
                                    <p:anim calcmode="lin" valueType="num">
                                      <p:cBhvr additive="base">
                                        <p:cTn id="31" dur="500" fill="hold"/>
                                        <p:tgtEl>
                                          <p:spTgt spid="5826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82659">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265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683" name="Rectangle 3"/>
          <p:cNvSpPr>
            <a:spLocks noGrp="1" noChangeArrowheads="1"/>
          </p:cNvSpPr>
          <p:nvPr>
            <p:ph idx="1"/>
          </p:nvPr>
        </p:nvSpPr>
        <p:spPr>
          <a:xfrm>
            <a:off x="395536" y="2276872"/>
            <a:ext cx="8568952" cy="4104456"/>
          </a:xfrm>
        </p:spPr>
        <p:txBody>
          <a:bodyPr>
            <a:normAutofit/>
          </a:bodyPr>
          <a:lstStyle/>
          <a:p>
            <a:pPr algn="just" eaLnBrk="1" hangingPunct="1">
              <a:lnSpc>
                <a:spcPct val="90000"/>
              </a:lnSpc>
              <a:buFont typeface="Wingdings" pitchFamily="2" charset="2"/>
              <a:buNone/>
            </a:pPr>
            <a:r>
              <a:rPr lang="tr-TR" altLang="tr-TR" sz="2800" dirty="0" smtClean="0"/>
              <a:t>		Eğitimcilerin, uzmanların anne babalara karşı tutumları,</a:t>
            </a:r>
          </a:p>
          <a:p>
            <a:pPr algn="just" eaLnBrk="1" hangingPunct="1">
              <a:lnSpc>
                <a:spcPct val="90000"/>
              </a:lnSpc>
              <a:buFont typeface="Wingdings" pitchFamily="2" charset="2"/>
              <a:buNone/>
            </a:pPr>
            <a:r>
              <a:rPr lang="tr-TR" altLang="tr-TR" sz="2800" dirty="0" smtClean="0"/>
              <a:t>		Çocuğun devam ettiği programın özellikleri,</a:t>
            </a:r>
          </a:p>
          <a:p>
            <a:pPr algn="just" eaLnBrk="1" hangingPunct="1">
              <a:lnSpc>
                <a:spcPct val="90000"/>
              </a:lnSpc>
              <a:buFont typeface="Wingdings" pitchFamily="2" charset="2"/>
              <a:buNone/>
            </a:pPr>
            <a:r>
              <a:rPr lang="tr-TR" altLang="tr-TR" sz="2800" dirty="0" smtClean="0"/>
              <a:t>		Anne-babanın;</a:t>
            </a:r>
          </a:p>
          <a:p>
            <a:pPr lvl="2" algn="just">
              <a:lnSpc>
                <a:spcPct val="90000"/>
              </a:lnSpc>
            </a:pPr>
            <a:r>
              <a:rPr lang="tr-TR" altLang="tr-TR" sz="2400" dirty="0" smtClean="0"/>
              <a:t>Eğitim düzeyi,</a:t>
            </a:r>
          </a:p>
          <a:p>
            <a:pPr lvl="2" algn="just">
              <a:lnSpc>
                <a:spcPct val="90000"/>
              </a:lnSpc>
            </a:pPr>
            <a:r>
              <a:rPr lang="tr-TR" altLang="tr-TR" sz="2400" dirty="0" smtClean="0"/>
              <a:t>İşi,</a:t>
            </a:r>
          </a:p>
          <a:p>
            <a:pPr lvl="2" algn="just">
              <a:lnSpc>
                <a:spcPct val="90000"/>
              </a:lnSpc>
            </a:pPr>
            <a:r>
              <a:rPr lang="tr-TR" altLang="tr-TR" sz="2400" dirty="0" smtClean="0"/>
              <a:t>Yaşı,</a:t>
            </a:r>
          </a:p>
          <a:p>
            <a:pPr lvl="2" algn="just">
              <a:lnSpc>
                <a:spcPct val="90000"/>
              </a:lnSpc>
            </a:pPr>
            <a:r>
              <a:rPr lang="tr-TR" altLang="tr-TR" sz="2400" dirty="0" smtClean="0"/>
              <a:t>Ailenin gelir düzeyi</a:t>
            </a:r>
            <a:endParaRPr lang="en-US" altLang="tr-TR" sz="2400" dirty="0" smtClean="0"/>
          </a:p>
        </p:txBody>
      </p:sp>
      <p:sp>
        <p:nvSpPr>
          <p:cNvPr id="583682" name="Rectangle 2"/>
          <p:cNvSpPr>
            <a:spLocks noGrp="1" noChangeArrowheads="1"/>
          </p:cNvSpPr>
          <p:nvPr>
            <p:ph type="title"/>
          </p:nvPr>
        </p:nvSpPr>
        <p:spPr>
          <a:xfrm>
            <a:off x="323528" y="332656"/>
            <a:ext cx="8572872" cy="861392"/>
          </a:xfrm>
        </p:spPr>
        <p:txBody>
          <a:bodyPr>
            <a:normAutofit/>
          </a:bodyPr>
          <a:lstStyle/>
          <a:p>
            <a:r>
              <a:rPr lang="tr-TR" altLang="tr-TR" sz="3600" dirty="0"/>
              <a:t>Ailenin eğitime katılımını etkileyen </a:t>
            </a:r>
            <a:r>
              <a:rPr lang="tr-TR" altLang="tr-TR" sz="3600" dirty="0" smtClean="0"/>
              <a:t>faktörler</a:t>
            </a:r>
          </a:p>
        </p:txBody>
      </p:sp>
    </p:spTree>
    <p:extLst>
      <p:ext uri="{BB962C8B-B14F-4D97-AF65-F5344CB8AC3E}">
        <p14:creationId xmlns:p14="http://schemas.microsoft.com/office/powerpoint/2010/main" val="40578110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83682">
                                            <p:txEl>
                                              <p:pRg st="0" end="0"/>
                                            </p:txEl>
                                          </p:spTgt>
                                        </p:tgtEl>
                                        <p:attrNameLst>
                                          <p:attrName>style.visibility</p:attrName>
                                        </p:attrNameLst>
                                      </p:cBhvr>
                                      <p:to>
                                        <p:strVal val="visible"/>
                                      </p:to>
                                    </p:set>
                                    <p:animEffect transition="in" filter="box(out)">
                                      <p:cBhvr>
                                        <p:cTn id="7" dur="500"/>
                                        <p:tgtEl>
                                          <p:spTgt spid="583682">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83683">
                                            <p:txEl>
                                              <p:pRg st="0" end="0"/>
                                            </p:txEl>
                                          </p:spTgt>
                                        </p:tgtEl>
                                        <p:attrNameLst>
                                          <p:attrName>style.visibility</p:attrName>
                                        </p:attrNameLst>
                                      </p:cBhvr>
                                      <p:to>
                                        <p:strVal val="visible"/>
                                      </p:to>
                                    </p:set>
                                    <p:anim calcmode="lin" valueType="num">
                                      <p:cBhvr additive="base">
                                        <p:cTn id="12" dur="500" fill="hold"/>
                                        <p:tgtEl>
                                          <p:spTgt spid="583683">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8368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83683">
                                            <p:txEl>
                                              <p:pRg st="1" end="1"/>
                                            </p:txEl>
                                          </p:spTgt>
                                        </p:tgtEl>
                                        <p:attrNameLst>
                                          <p:attrName>style.visibility</p:attrName>
                                        </p:attrNameLst>
                                      </p:cBhvr>
                                      <p:to>
                                        <p:strVal val="visible"/>
                                      </p:to>
                                    </p:set>
                                    <p:anim calcmode="lin" valueType="num">
                                      <p:cBhvr additive="base">
                                        <p:cTn id="18" dur="500" fill="hold"/>
                                        <p:tgtEl>
                                          <p:spTgt spid="583683">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58368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83683">
                                            <p:txEl>
                                              <p:pRg st="2" end="2"/>
                                            </p:txEl>
                                          </p:spTgt>
                                        </p:tgtEl>
                                        <p:attrNameLst>
                                          <p:attrName>style.visibility</p:attrName>
                                        </p:attrNameLst>
                                      </p:cBhvr>
                                      <p:to>
                                        <p:strVal val="visible"/>
                                      </p:to>
                                    </p:set>
                                    <p:anim calcmode="lin" valueType="num">
                                      <p:cBhvr additive="base">
                                        <p:cTn id="24" dur="500" fill="hold"/>
                                        <p:tgtEl>
                                          <p:spTgt spid="583683">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8368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par>
                                <p:cTn id="26" presetID="2" presetClass="entr" presetSubtype="8" fill="hold" grpId="0" nodeType="withEffect">
                                  <p:stCondLst>
                                    <p:cond delay="0"/>
                                  </p:stCondLst>
                                  <p:childTnLst>
                                    <p:set>
                                      <p:cBhvr>
                                        <p:cTn id="27" dur="1" fill="hold">
                                          <p:stCondLst>
                                            <p:cond delay="0"/>
                                          </p:stCondLst>
                                        </p:cTn>
                                        <p:tgtEl>
                                          <p:spTgt spid="583683">
                                            <p:txEl>
                                              <p:pRg st="3" end="3"/>
                                            </p:txEl>
                                          </p:spTgt>
                                        </p:tgtEl>
                                        <p:attrNameLst>
                                          <p:attrName>style.visibility</p:attrName>
                                        </p:attrNameLst>
                                      </p:cBhvr>
                                      <p:to>
                                        <p:strVal val="visible"/>
                                      </p:to>
                                    </p:set>
                                    <p:anim calcmode="lin" valueType="num">
                                      <p:cBhvr additive="base">
                                        <p:cTn id="28" dur="500" fill="hold"/>
                                        <p:tgtEl>
                                          <p:spTgt spid="583683">
                                            <p:txEl>
                                              <p:pRg st="3" end="3"/>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583683">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3" name="whoosh.wav"/>
                                        </p:tgtEl>
                                      </p:cMediaNode>
                                    </p:audio>
                                  </p:subTnLst>
                                </p:cTn>
                              </p:par>
                              <p:par>
                                <p:cTn id="30" presetID="2" presetClass="entr" presetSubtype="8" fill="hold" grpId="0" nodeType="withEffect">
                                  <p:stCondLst>
                                    <p:cond delay="0"/>
                                  </p:stCondLst>
                                  <p:childTnLst>
                                    <p:set>
                                      <p:cBhvr>
                                        <p:cTn id="31" dur="1" fill="hold">
                                          <p:stCondLst>
                                            <p:cond delay="0"/>
                                          </p:stCondLst>
                                        </p:cTn>
                                        <p:tgtEl>
                                          <p:spTgt spid="583683">
                                            <p:txEl>
                                              <p:pRg st="4" end="4"/>
                                            </p:txEl>
                                          </p:spTgt>
                                        </p:tgtEl>
                                        <p:attrNameLst>
                                          <p:attrName>style.visibility</p:attrName>
                                        </p:attrNameLst>
                                      </p:cBhvr>
                                      <p:to>
                                        <p:strVal val="visible"/>
                                      </p:to>
                                    </p:set>
                                    <p:anim calcmode="lin" valueType="num">
                                      <p:cBhvr additive="base">
                                        <p:cTn id="32" dur="500" fill="hold"/>
                                        <p:tgtEl>
                                          <p:spTgt spid="583683">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583683">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3" name="whoosh.wav"/>
                                        </p:tgtEl>
                                      </p:cMediaNode>
                                    </p:audio>
                                  </p:subTnLst>
                                </p:cTn>
                              </p:par>
                              <p:par>
                                <p:cTn id="34" presetID="2" presetClass="entr" presetSubtype="8" fill="hold" grpId="0" nodeType="withEffect">
                                  <p:stCondLst>
                                    <p:cond delay="0"/>
                                  </p:stCondLst>
                                  <p:childTnLst>
                                    <p:set>
                                      <p:cBhvr>
                                        <p:cTn id="35" dur="1" fill="hold">
                                          <p:stCondLst>
                                            <p:cond delay="0"/>
                                          </p:stCondLst>
                                        </p:cTn>
                                        <p:tgtEl>
                                          <p:spTgt spid="583683">
                                            <p:txEl>
                                              <p:pRg st="5" end="5"/>
                                            </p:txEl>
                                          </p:spTgt>
                                        </p:tgtEl>
                                        <p:attrNameLst>
                                          <p:attrName>style.visibility</p:attrName>
                                        </p:attrNameLst>
                                      </p:cBhvr>
                                      <p:to>
                                        <p:strVal val="visible"/>
                                      </p:to>
                                    </p:set>
                                    <p:anim calcmode="lin" valueType="num">
                                      <p:cBhvr additive="base">
                                        <p:cTn id="36" dur="500" fill="hold"/>
                                        <p:tgtEl>
                                          <p:spTgt spid="583683">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583683">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whoosh.wav"/>
                                        </p:tgtEl>
                                      </p:cMediaNode>
                                    </p:audio>
                                  </p:subTnLst>
                                </p:cTn>
                              </p:par>
                              <p:par>
                                <p:cTn id="38" presetID="2" presetClass="entr" presetSubtype="8" fill="hold" grpId="0" nodeType="withEffect">
                                  <p:stCondLst>
                                    <p:cond delay="0"/>
                                  </p:stCondLst>
                                  <p:childTnLst>
                                    <p:set>
                                      <p:cBhvr>
                                        <p:cTn id="39" dur="1" fill="hold">
                                          <p:stCondLst>
                                            <p:cond delay="0"/>
                                          </p:stCondLst>
                                        </p:cTn>
                                        <p:tgtEl>
                                          <p:spTgt spid="583683">
                                            <p:txEl>
                                              <p:pRg st="6" end="6"/>
                                            </p:txEl>
                                          </p:spTgt>
                                        </p:tgtEl>
                                        <p:attrNameLst>
                                          <p:attrName>style.visibility</p:attrName>
                                        </p:attrNameLst>
                                      </p:cBhvr>
                                      <p:to>
                                        <p:strVal val="visible"/>
                                      </p:to>
                                    </p:set>
                                    <p:anim calcmode="lin" valueType="num">
                                      <p:cBhvr additive="base">
                                        <p:cTn id="40" dur="500" fill="hold"/>
                                        <p:tgtEl>
                                          <p:spTgt spid="583683">
                                            <p:txEl>
                                              <p:pRg st="6" end="6"/>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583683">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8"/>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83" grpId="0" build="p" autoUpdateAnimBg="0"/>
      <p:bldP spid="583682"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4707" name="Rectangle 3"/>
          <p:cNvSpPr>
            <a:spLocks noGrp="1" noChangeArrowheads="1"/>
          </p:cNvSpPr>
          <p:nvPr>
            <p:ph idx="1"/>
          </p:nvPr>
        </p:nvSpPr>
        <p:spPr>
          <a:xfrm>
            <a:off x="467544" y="2204864"/>
            <a:ext cx="8352928" cy="3891136"/>
          </a:xfrm>
        </p:spPr>
        <p:txBody>
          <a:bodyPr>
            <a:normAutofit/>
          </a:bodyPr>
          <a:lstStyle/>
          <a:p>
            <a:pPr algn="just" eaLnBrk="1" hangingPunct="1"/>
            <a:r>
              <a:rPr lang="tr-TR" altLang="tr-TR" sz="3000" dirty="0" smtClean="0"/>
              <a:t>Anne baba katılımını etkileyebilecek çocuğa ait faktörler; </a:t>
            </a:r>
          </a:p>
          <a:p>
            <a:pPr lvl="2" algn="just" eaLnBrk="1" hangingPunct="1"/>
            <a:r>
              <a:rPr lang="tr-TR" altLang="tr-TR" sz="3000" dirty="0" smtClean="0"/>
              <a:t>Çocuğun yaşı</a:t>
            </a:r>
          </a:p>
          <a:p>
            <a:pPr lvl="2" algn="just" eaLnBrk="1" hangingPunct="1"/>
            <a:r>
              <a:rPr lang="tr-TR" altLang="tr-TR" sz="3000" dirty="0" smtClean="0"/>
              <a:t>Cinsiyeti,</a:t>
            </a:r>
          </a:p>
          <a:p>
            <a:pPr lvl="2" algn="just" eaLnBrk="1" hangingPunct="1"/>
            <a:r>
              <a:rPr lang="tr-TR" altLang="tr-TR" sz="3000" dirty="0" smtClean="0"/>
              <a:t>Engel türü,</a:t>
            </a:r>
          </a:p>
          <a:p>
            <a:pPr lvl="2" algn="just" eaLnBrk="1" hangingPunct="1"/>
            <a:r>
              <a:rPr lang="tr-TR" altLang="tr-TR" sz="3000" dirty="0" smtClean="0"/>
              <a:t>Özellikle çocuğun aldığı eğitim süresi</a:t>
            </a:r>
            <a:endParaRPr lang="en-US" altLang="tr-TR" sz="3000" dirty="0" smtClean="0"/>
          </a:p>
        </p:txBody>
      </p:sp>
      <p:sp>
        <p:nvSpPr>
          <p:cNvPr id="40962" name="Rectangle 2"/>
          <p:cNvSpPr>
            <a:spLocks noGrp="1" noChangeArrowheads="1"/>
          </p:cNvSpPr>
          <p:nvPr>
            <p:ph type="title"/>
          </p:nvPr>
        </p:nvSpPr>
        <p:spPr>
          <a:xfrm>
            <a:off x="990600" y="838200"/>
            <a:ext cx="7848600" cy="76200"/>
          </a:xfrm>
        </p:spPr>
        <p:txBody>
          <a:bodyPr>
            <a:normAutofit fontScale="90000"/>
          </a:bodyPr>
          <a:lstStyle/>
          <a:p>
            <a:pPr eaLnBrk="1" hangingPunct="1"/>
            <a:endParaRPr lang="tr-TR" altLang="tr-TR" smtClean="0"/>
          </a:p>
        </p:txBody>
      </p:sp>
    </p:spTree>
    <p:extLst>
      <p:ext uri="{BB962C8B-B14F-4D97-AF65-F5344CB8AC3E}">
        <p14:creationId xmlns:p14="http://schemas.microsoft.com/office/powerpoint/2010/main" val="2049965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4707">
                                            <p:txEl>
                                              <p:pRg st="0" end="0"/>
                                            </p:txEl>
                                          </p:spTgt>
                                        </p:tgtEl>
                                        <p:attrNameLst>
                                          <p:attrName>style.visibility</p:attrName>
                                        </p:attrNameLst>
                                      </p:cBhvr>
                                      <p:to>
                                        <p:strVal val="visible"/>
                                      </p:to>
                                    </p:set>
                                    <p:anim calcmode="lin" valueType="num">
                                      <p:cBhvr additive="base">
                                        <p:cTn id="7" dur="500" fill="hold"/>
                                        <p:tgtEl>
                                          <p:spTgt spid="584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470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584707">
                                            <p:txEl>
                                              <p:pRg st="1" end="1"/>
                                            </p:txEl>
                                          </p:spTgt>
                                        </p:tgtEl>
                                        <p:attrNameLst>
                                          <p:attrName>style.visibility</p:attrName>
                                        </p:attrNameLst>
                                      </p:cBhvr>
                                      <p:to>
                                        <p:strVal val="visible"/>
                                      </p:to>
                                    </p:set>
                                    <p:anim calcmode="lin" valueType="num">
                                      <p:cBhvr additive="base">
                                        <p:cTn id="11" dur="500" fill="hold"/>
                                        <p:tgtEl>
                                          <p:spTgt spid="58470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58470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2" name="whoosh.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584707">
                                            <p:txEl>
                                              <p:pRg st="2" end="2"/>
                                            </p:txEl>
                                          </p:spTgt>
                                        </p:tgtEl>
                                        <p:attrNameLst>
                                          <p:attrName>style.visibility</p:attrName>
                                        </p:attrNameLst>
                                      </p:cBhvr>
                                      <p:to>
                                        <p:strVal val="visible"/>
                                      </p:to>
                                    </p:set>
                                    <p:anim calcmode="lin" valueType="num">
                                      <p:cBhvr additive="base">
                                        <p:cTn id="15" dur="500" fill="hold"/>
                                        <p:tgtEl>
                                          <p:spTgt spid="58470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58470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2" name="whoosh.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584707">
                                            <p:txEl>
                                              <p:pRg st="3" end="3"/>
                                            </p:txEl>
                                          </p:spTgt>
                                        </p:tgtEl>
                                        <p:attrNameLst>
                                          <p:attrName>style.visibility</p:attrName>
                                        </p:attrNameLst>
                                      </p:cBhvr>
                                      <p:to>
                                        <p:strVal val="visible"/>
                                      </p:to>
                                    </p:set>
                                    <p:anim calcmode="lin" valueType="num">
                                      <p:cBhvr additive="base">
                                        <p:cTn id="19" dur="500" fill="hold"/>
                                        <p:tgtEl>
                                          <p:spTgt spid="58470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470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par>
                                <p:cTn id="21" presetID="2" presetClass="entr" presetSubtype="8" fill="hold" grpId="0" nodeType="withEffect">
                                  <p:stCondLst>
                                    <p:cond delay="0"/>
                                  </p:stCondLst>
                                  <p:childTnLst>
                                    <p:set>
                                      <p:cBhvr>
                                        <p:cTn id="22" dur="1" fill="hold">
                                          <p:stCondLst>
                                            <p:cond delay="0"/>
                                          </p:stCondLst>
                                        </p:cTn>
                                        <p:tgtEl>
                                          <p:spTgt spid="584707">
                                            <p:txEl>
                                              <p:pRg st="4" end="4"/>
                                            </p:txEl>
                                          </p:spTgt>
                                        </p:tgtEl>
                                        <p:attrNameLst>
                                          <p:attrName>style.visibility</p:attrName>
                                        </p:attrNameLst>
                                      </p:cBhvr>
                                      <p:to>
                                        <p:strVal val="visible"/>
                                      </p:to>
                                    </p:set>
                                    <p:anim calcmode="lin" valueType="num">
                                      <p:cBhvr additive="base">
                                        <p:cTn id="23" dur="500" fill="hold"/>
                                        <p:tgtEl>
                                          <p:spTgt spid="584707">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8470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07"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smtClean="0"/>
              <a:t>Örnek aile eğitim programı</a:t>
            </a:r>
            <a:endParaRPr lang="tr-TR" dirty="0"/>
          </a:p>
        </p:txBody>
      </p:sp>
      <p:sp>
        <p:nvSpPr>
          <p:cNvPr id="5" name="Alt Başlık 4"/>
          <p:cNvSpPr>
            <a:spLocks noGrp="1"/>
          </p:cNvSpPr>
          <p:nvPr>
            <p:ph type="subTitle" idx="1"/>
          </p:nvPr>
        </p:nvSpPr>
        <p:spPr/>
        <p:txBody>
          <a:bodyPr/>
          <a:lstStyle/>
          <a:p>
            <a:endParaRPr lang="tr-TR"/>
          </a:p>
        </p:txBody>
      </p:sp>
    </p:spTree>
    <p:extLst>
      <p:ext uri="{BB962C8B-B14F-4D97-AF65-F5344CB8AC3E}">
        <p14:creationId xmlns:p14="http://schemas.microsoft.com/office/powerpoint/2010/main" val="82221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Rectangle 3"/>
          <p:cNvSpPr>
            <a:spLocks noGrp="1" noChangeArrowheads="1"/>
          </p:cNvSpPr>
          <p:nvPr>
            <p:ph idx="1"/>
          </p:nvPr>
        </p:nvSpPr>
        <p:spPr>
          <a:xfrm>
            <a:off x="685800" y="476250"/>
            <a:ext cx="7696200" cy="5010150"/>
          </a:xfrm>
        </p:spPr>
        <p:txBody>
          <a:bodyPr/>
          <a:lstStyle/>
          <a:p>
            <a:pPr eaLnBrk="1" hangingPunct="1">
              <a:buFontTx/>
              <a:buNone/>
            </a:pPr>
            <a:endParaRPr lang="tr-TR" altLang="tr-TR" smtClean="0"/>
          </a:p>
        </p:txBody>
      </p:sp>
      <p:sp>
        <p:nvSpPr>
          <p:cNvPr id="5" name="Veri Yer Tutucusu 3"/>
          <p:cNvSpPr>
            <a:spLocks noGrp="1"/>
          </p:cNvSpPr>
          <p:nvPr>
            <p:ph type="dt" sz="half" idx="10"/>
          </p:nvPr>
        </p:nvSpPr>
        <p:spPr/>
        <p:txBody>
          <a:bodyPr/>
          <a:lstStyle/>
          <a:p>
            <a:pPr>
              <a:defRPr/>
            </a:pPr>
            <a:fld id="{9BE69DE3-F944-4B8E-8AA2-76DBE05CF8B6}" type="datetime1">
              <a:rPr lang="tr-TR"/>
              <a:pPr>
                <a:defRPr/>
              </a:pPr>
              <a:t>8.02.2017</a:t>
            </a:fld>
            <a:endParaRPr lang="tr-TR"/>
          </a:p>
        </p:txBody>
      </p:sp>
      <p:sp>
        <p:nvSpPr>
          <p:cNvPr id="6" name="Slayt Numarası Yer Tutucusu 5"/>
          <p:cNvSpPr>
            <a:spLocks noGrp="1"/>
          </p:cNvSpPr>
          <p:nvPr>
            <p:ph type="sldNum" sz="quarter" idx="12"/>
          </p:nvPr>
        </p:nvSpPr>
        <p:spPr/>
        <p:txBody>
          <a:bodyPr/>
          <a:lstStyle/>
          <a:p>
            <a:pPr>
              <a:defRPr/>
            </a:pPr>
            <a:fld id="{ECE7AF9C-07AD-4310-BF49-F69DA192FFD7}" type="slidenum">
              <a:rPr lang="tr-TR"/>
              <a:pPr>
                <a:defRPr/>
              </a:pPr>
              <a:t>25</a:t>
            </a:fld>
            <a:endParaRPr lang="tr-TR"/>
          </a:p>
        </p:txBody>
      </p:sp>
      <p:sp>
        <p:nvSpPr>
          <p:cNvPr id="108548" name="Rectangle 2"/>
          <p:cNvSpPr>
            <a:spLocks noGrp="1" noChangeArrowheads="1"/>
          </p:cNvSpPr>
          <p:nvPr>
            <p:ph type="title"/>
          </p:nvPr>
        </p:nvSpPr>
        <p:spPr>
          <a:xfrm flipH="1" flipV="1">
            <a:off x="7556500" y="0"/>
            <a:ext cx="111125" cy="152400"/>
          </a:xfrm>
        </p:spPr>
        <p:txBody>
          <a:bodyPr>
            <a:normAutofit fontScale="90000"/>
          </a:bodyPr>
          <a:lstStyle/>
          <a:p>
            <a:pPr eaLnBrk="1" hangingPunct="1"/>
            <a:r>
              <a:rPr lang="tr-TR" altLang="tr-TR" sz="4000" smtClean="0"/>
              <a:t>  </a:t>
            </a:r>
          </a:p>
        </p:txBody>
      </p:sp>
      <p:pic>
        <p:nvPicPr>
          <p:cNvPr id="108550" name="Picture 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18264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7" y="2675466"/>
            <a:ext cx="7884864" cy="3777869"/>
          </a:xfrm>
        </p:spPr>
        <p:txBody>
          <a:bodyPr>
            <a:normAutofit fontScale="92500" lnSpcReduction="20000"/>
          </a:bodyPr>
          <a:lstStyle/>
          <a:p>
            <a:r>
              <a:rPr lang="tr-TR" dirty="0"/>
              <a:t>Yararlanılacak kaynaklar:</a:t>
            </a:r>
          </a:p>
          <a:p>
            <a:r>
              <a:rPr lang="tr-TR" dirty="0"/>
              <a:t>Aral, N. ve Gürsoy, F. (2007). Özel Eğitim. İstanbul: </a:t>
            </a:r>
            <a:r>
              <a:rPr lang="tr-TR" dirty="0" err="1"/>
              <a:t>Morpa</a:t>
            </a:r>
            <a:r>
              <a:rPr lang="tr-TR" dirty="0"/>
              <a:t> Yayınları. </a:t>
            </a:r>
          </a:p>
          <a:p>
            <a:r>
              <a:rPr lang="tr-TR" dirty="0"/>
              <a:t>Nazlı, S. (2013). Aile Danışmanlığı. 10 baskı. Ankara: Anı Yayıncılık</a:t>
            </a:r>
            <a:r>
              <a:rPr lang="tr-TR" dirty="0" smtClean="0"/>
              <a:t>.</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dirty="0"/>
              <a:t>Eğitim ve Öğretim Araştırmaları Dergisi, </a:t>
            </a:r>
            <a:r>
              <a:rPr lang="tr-TR" dirty="0"/>
              <a:t>4 (1): 197-214</a:t>
            </a:r>
            <a:r>
              <a:rPr lang="tr-TR" dirty="0" smtClean="0"/>
              <a:t>.</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508904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1" name="Rectangle 3"/>
          <p:cNvSpPr>
            <a:spLocks noGrp="1" noChangeArrowheads="1"/>
          </p:cNvSpPr>
          <p:nvPr>
            <p:ph idx="1"/>
          </p:nvPr>
        </p:nvSpPr>
        <p:spPr>
          <a:xfrm>
            <a:off x="467544" y="2420888"/>
            <a:ext cx="8136903" cy="3705275"/>
          </a:xfrm>
        </p:spPr>
        <p:txBody>
          <a:bodyPr>
            <a:normAutofit/>
          </a:bodyPr>
          <a:lstStyle/>
          <a:p>
            <a:pPr eaLnBrk="1" hangingPunct="1"/>
            <a:r>
              <a:rPr lang="tr-TR" altLang="tr-TR" sz="2800" dirty="0" smtClean="0"/>
              <a:t>Anne babaların çocuklarına beceri öğretebilmeleri,</a:t>
            </a:r>
          </a:p>
          <a:p>
            <a:pPr eaLnBrk="1" hangingPunct="1"/>
            <a:r>
              <a:rPr lang="tr-TR" altLang="tr-TR" sz="2800" dirty="0" smtClean="0"/>
              <a:t>Var olan problem davranışlarla başa çıkabilmeleri,</a:t>
            </a:r>
          </a:p>
          <a:p>
            <a:pPr eaLnBrk="1" hangingPunct="1"/>
            <a:r>
              <a:rPr lang="tr-TR" altLang="tr-TR" sz="2800" dirty="0" smtClean="0"/>
              <a:t>Çocuğu daha iyi kontrol edebilmeleri,</a:t>
            </a:r>
          </a:p>
          <a:p>
            <a:pPr eaLnBrk="1" hangingPunct="1"/>
            <a:r>
              <a:rPr lang="tr-TR" altLang="tr-TR" sz="2800" dirty="0" smtClean="0"/>
              <a:t>Çocukla ilişkilerini olumlu yönde geliştirebilmeleri hedeflenir.</a:t>
            </a:r>
          </a:p>
          <a:p>
            <a:pPr eaLnBrk="1" hangingPunct="1">
              <a:buFont typeface="Wingdings" pitchFamily="2" charset="2"/>
              <a:buNone/>
            </a:pPr>
            <a:r>
              <a:rPr lang="tr-TR" altLang="tr-TR" sz="2800" dirty="0" smtClean="0"/>
              <a:t> </a:t>
            </a:r>
            <a:r>
              <a:rPr lang="tr-TR" altLang="tr-TR" sz="2800" b="1" u="sng" dirty="0" smtClean="0"/>
              <a:t>Aile eğitimi çalışmalarının odak noktası, çocuk ve çocukla olan ilişkilerdir.</a:t>
            </a:r>
            <a:endParaRPr lang="en-US" altLang="tr-TR" sz="2800" b="1" u="sng" dirty="0" smtClean="0"/>
          </a:p>
        </p:txBody>
      </p:sp>
      <p:sp>
        <p:nvSpPr>
          <p:cNvPr id="570370" name="Rectangle 2"/>
          <p:cNvSpPr>
            <a:spLocks noGrp="1" noChangeArrowheads="1"/>
          </p:cNvSpPr>
          <p:nvPr>
            <p:ph type="title"/>
          </p:nvPr>
        </p:nvSpPr>
        <p:spPr/>
        <p:txBody>
          <a:bodyPr/>
          <a:lstStyle/>
          <a:p>
            <a:pPr eaLnBrk="1" hangingPunct="1"/>
            <a:r>
              <a:rPr lang="tr-TR" altLang="tr-TR" smtClean="0"/>
              <a:t>Aile eğitimi çalışmalarında;</a:t>
            </a:r>
            <a:endParaRPr lang="en-US" altLang="tr-TR" smtClean="0"/>
          </a:p>
        </p:txBody>
      </p:sp>
    </p:spTree>
    <p:extLst>
      <p:ext uri="{BB962C8B-B14F-4D97-AF65-F5344CB8AC3E}">
        <p14:creationId xmlns:p14="http://schemas.microsoft.com/office/powerpoint/2010/main" val="2193435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0370">
                                            <p:txEl>
                                              <p:pRg st="0" end="0"/>
                                            </p:txEl>
                                          </p:spTgt>
                                        </p:tgtEl>
                                        <p:attrNameLst>
                                          <p:attrName>style.visibility</p:attrName>
                                        </p:attrNameLst>
                                      </p:cBhvr>
                                      <p:to>
                                        <p:strVal val="visible"/>
                                      </p:to>
                                    </p:set>
                                    <p:anim calcmode="lin" valueType="num">
                                      <p:cBhvr additive="base">
                                        <p:cTn id="7" dur="500" fill="hold"/>
                                        <p:tgtEl>
                                          <p:spTgt spid="5703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03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0371">
                                            <p:txEl>
                                              <p:pRg st="0" end="0"/>
                                            </p:txEl>
                                          </p:spTgt>
                                        </p:tgtEl>
                                        <p:attrNameLst>
                                          <p:attrName>style.visibility</p:attrName>
                                        </p:attrNameLst>
                                      </p:cBhvr>
                                      <p:to>
                                        <p:strVal val="visible"/>
                                      </p:to>
                                    </p:set>
                                    <p:anim calcmode="lin" valueType="num">
                                      <p:cBhvr additive="base">
                                        <p:cTn id="13" dur="500" fill="hold"/>
                                        <p:tgtEl>
                                          <p:spTgt spid="57037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037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0371">
                                            <p:txEl>
                                              <p:pRg st="1" end="1"/>
                                            </p:txEl>
                                          </p:spTgt>
                                        </p:tgtEl>
                                        <p:attrNameLst>
                                          <p:attrName>style.visibility</p:attrName>
                                        </p:attrNameLst>
                                      </p:cBhvr>
                                      <p:to>
                                        <p:strVal val="visible"/>
                                      </p:to>
                                    </p:set>
                                    <p:anim calcmode="lin" valueType="num">
                                      <p:cBhvr additive="base">
                                        <p:cTn id="19" dur="500" fill="hold"/>
                                        <p:tgtEl>
                                          <p:spTgt spid="570371">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037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0371">
                                            <p:txEl>
                                              <p:pRg st="2" end="2"/>
                                            </p:txEl>
                                          </p:spTgt>
                                        </p:tgtEl>
                                        <p:attrNameLst>
                                          <p:attrName>style.visibility</p:attrName>
                                        </p:attrNameLst>
                                      </p:cBhvr>
                                      <p:to>
                                        <p:strVal val="visible"/>
                                      </p:to>
                                    </p:set>
                                    <p:anim calcmode="lin" valueType="num">
                                      <p:cBhvr additive="base">
                                        <p:cTn id="25" dur="500" fill="hold"/>
                                        <p:tgtEl>
                                          <p:spTgt spid="570371">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037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0371">
                                            <p:txEl>
                                              <p:pRg st="3" end="3"/>
                                            </p:txEl>
                                          </p:spTgt>
                                        </p:tgtEl>
                                        <p:attrNameLst>
                                          <p:attrName>style.visibility</p:attrName>
                                        </p:attrNameLst>
                                      </p:cBhvr>
                                      <p:to>
                                        <p:strVal val="visible"/>
                                      </p:to>
                                    </p:set>
                                    <p:anim calcmode="lin" valueType="num">
                                      <p:cBhvr additive="base">
                                        <p:cTn id="31" dur="500" fill="hold"/>
                                        <p:tgtEl>
                                          <p:spTgt spid="570371">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037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0371">
                                            <p:txEl>
                                              <p:pRg st="4" end="4"/>
                                            </p:txEl>
                                          </p:spTgt>
                                        </p:tgtEl>
                                        <p:attrNameLst>
                                          <p:attrName>style.visibility</p:attrName>
                                        </p:attrNameLst>
                                      </p:cBhvr>
                                      <p:to>
                                        <p:strVal val="visible"/>
                                      </p:to>
                                    </p:set>
                                    <p:anim calcmode="lin" valueType="num">
                                      <p:cBhvr additive="base">
                                        <p:cTn id="37" dur="500" fill="hold"/>
                                        <p:tgtEl>
                                          <p:spTgt spid="570371">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037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1" grpId="0" build="p" autoUpdateAnimBg="0"/>
      <p:bldP spid="57037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179512" y="2276871"/>
            <a:ext cx="8640960" cy="4104457"/>
          </a:xfrm>
        </p:spPr>
        <p:txBody>
          <a:bodyPr>
            <a:noAutofit/>
          </a:bodyPr>
          <a:lstStyle/>
          <a:p>
            <a:pPr marL="609600" indent="-609600"/>
            <a:r>
              <a:rPr lang="tr-TR" altLang="tr-TR" sz="2400" dirty="0"/>
              <a:t>Ailenin, </a:t>
            </a:r>
            <a:r>
              <a:rPr lang="tr-TR" altLang="tr-TR" sz="2400" dirty="0" smtClean="0"/>
              <a:t>engelli </a:t>
            </a:r>
            <a:r>
              <a:rPr lang="tr-TR" altLang="tr-TR" sz="2400" dirty="0"/>
              <a:t>çocuğu kabulünü sağlamak; çocuğu objektif olarak değerlendirebilme, potansiyelini ve sınırlılıklarını anlama;</a:t>
            </a:r>
          </a:p>
          <a:p>
            <a:pPr marL="609600" indent="-609600"/>
            <a:r>
              <a:rPr lang="tr-TR" altLang="tr-TR" sz="2400" dirty="0"/>
              <a:t>Ailenin haklarını ve sorumluluklarını anlamasını sağlamak; </a:t>
            </a:r>
          </a:p>
          <a:p>
            <a:pPr marL="609600" indent="-609600"/>
            <a:r>
              <a:rPr lang="tr-TR" altLang="tr-TR" sz="2400" dirty="0"/>
              <a:t>Aile ile işbirliği yapmak; Eğitim programının özelliklerini anlatmak ve programın amaçlarını gerçekleştirmede yardımlaşmaya teşvik </a:t>
            </a:r>
            <a:r>
              <a:rPr lang="tr-TR" altLang="tr-TR" sz="2400" dirty="0" smtClean="0"/>
              <a:t>etmek.</a:t>
            </a:r>
          </a:p>
          <a:p>
            <a:pPr marL="609600" indent="-609600"/>
            <a:r>
              <a:rPr lang="tr-TR" altLang="tr-TR" sz="2400" dirty="0" smtClean="0"/>
              <a:t>Ailenin </a:t>
            </a:r>
            <a:r>
              <a:rPr lang="tr-TR" altLang="tr-TR" sz="2400" dirty="0"/>
              <a:t>belli programları uygulamasını sağlamak. Evi daha verimli bir eğitim ortamı haline </a:t>
            </a:r>
            <a:r>
              <a:rPr lang="tr-TR" altLang="tr-TR" sz="2400" dirty="0" smtClean="0"/>
              <a:t>getirmek.</a:t>
            </a:r>
          </a:p>
          <a:p>
            <a:pPr marL="609600" indent="-609600"/>
            <a:r>
              <a:rPr lang="tr-TR" altLang="tr-TR" sz="2400" dirty="0" smtClean="0"/>
              <a:t>Aileyi </a:t>
            </a:r>
            <a:r>
              <a:rPr lang="tr-TR" altLang="tr-TR" sz="2400" dirty="0"/>
              <a:t>diğer kaynaklar hakkında bilgilendirmek. Aile grupları vb.</a:t>
            </a:r>
          </a:p>
          <a:p>
            <a:pPr marL="0" indent="0">
              <a:buNone/>
            </a:pPr>
            <a:endParaRPr lang="tr-TR" altLang="tr-TR" sz="2400" dirty="0"/>
          </a:p>
        </p:txBody>
      </p:sp>
      <p:sp>
        <p:nvSpPr>
          <p:cNvPr id="50178" name="Rectangle 2"/>
          <p:cNvSpPr>
            <a:spLocks noGrp="1" noChangeArrowheads="1"/>
          </p:cNvSpPr>
          <p:nvPr>
            <p:ph type="title"/>
          </p:nvPr>
        </p:nvSpPr>
        <p:spPr>
          <a:xfrm>
            <a:off x="1115616" y="188640"/>
            <a:ext cx="7158037" cy="960437"/>
          </a:xfrm>
        </p:spPr>
        <p:txBody>
          <a:bodyPr>
            <a:normAutofit/>
          </a:bodyPr>
          <a:lstStyle/>
          <a:p>
            <a:r>
              <a:rPr lang="tr-TR" altLang="tr-TR" b="1" dirty="0">
                <a:solidFill>
                  <a:schemeClr val="bg1"/>
                </a:solidFill>
              </a:rPr>
              <a:t>Aile Eğitiminin Amaçları</a:t>
            </a:r>
          </a:p>
        </p:txBody>
      </p:sp>
    </p:spTree>
    <p:extLst>
      <p:ext uri="{BB962C8B-B14F-4D97-AF65-F5344CB8AC3E}">
        <p14:creationId xmlns:p14="http://schemas.microsoft.com/office/powerpoint/2010/main" val="27747095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9" name="Rectangle 3"/>
          <p:cNvSpPr>
            <a:spLocks noGrp="1" noChangeArrowheads="1"/>
          </p:cNvSpPr>
          <p:nvPr>
            <p:ph idx="1"/>
          </p:nvPr>
        </p:nvSpPr>
        <p:spPr>
          <a:xfrm>
            <a:off x="179512" y="1556792"/>
            <a:ext cx="8640960" cy="4968552"/>
          </a:xfrm>
        </p:spPr>
        <p:txBody>
          <a:bodyPr>
            <a:noAutofit/>
          </a:bodyPr>
          <a:lstStyle/>
          <a:p>
            <a:pPr algn="just" eaLnBrk="1" hangingPunct="1">
              <a:lnSpc>
                <a:spcPct val="90000"/>
              </a:lnSpc>
            </a:pPr>
            <a:r>
              <a:rPr lang="tr-TR" altLang="tr-TR" sz="2800" dirty="0" smtClean="0"/>
              <a:t>Yasalarda belirtilmiş olma,</a:t>
            </a:r>
          </a:p>
          <a:p>
            <a:pPr algn="just" eaLnBrk="1" hangingPunct="1">
              <a:lnSpc>
                <a:spcPct val="90000"/>
              </a:lnSpc>
            </a:pPr>
            <a:r>
              <a:rPr lang="tr-TR" altLang="tr-TR" sz="2800" dirty="0" smtClean="0"/>
              <a:t>Ailelerin çocuklarının eğitiminde oynadıkları anahtar rolün öneminin artması,</a:t>
            </a:r>
          </a:p>
          <a:p>
            <a:pPr algn="just" eaLnBrk="1" hangingPunct="1">
              <a:lnSpc>
                <a:spcPct val="90000"/>
              </a:lnSpc>
            </a:pPr>
            <a:r>
              <a:rPr lang="tr-TR" altLang="tr-TR" sz="2800" dirty="0" smtClean="0"/>
              <a:t>Engelli çocukların işe yönelik mesleki eğitimlerinde ailelerinin çok önemli bir rol üstlendiklerinin varılması olarak belirtilmektedir.</a:t>
            </a:r>
          </a:p>
          <a:p>
            <a:pPr algn="just" eaLnBrk="1" hangingPunct="1">
              <a:lnSpc>
                <a:spcPct val="90000"/>
              </a:lnSpc>
              <a:buFont typeface="Wingdings" pitchFamily="2" charset="2"/>
              <a:buNone/>
            </a:pPr>
            <a:r>
              <a:rPr lang="tr-TR" altLang="tr-TR" sz="2800" b="1" u="sng" dirty="0" smtClean="0"/>
              <a:t>Ülkemizde de Milli Eğitimi düzenleyen genel esaslar doğrultusunda özel eğitimle ilgili temel ilkelerden birisi; “Ailelerin özel eğitim sürecinin her boyutunda aktif katılımlarının sağlanması esastır”.</a:t>
            </a:r>
          </a:p>
          <a:p>
            <a:pPr eaLnBrk="1" hangingPunct="1">
              <a:lnSpc>
                <a:spcPct val="90000"/>
              </a:lnSpc>
            </a:pPr>
            <a:endParaRPr lang="en-US" altLang="tr-TR" sz="2800" b="1" u="sng" dirty="0" smtClean="0"/>
          </a:p>
        </p:txBody>
      </p:sp>
      <p:sp>
        <p:nvSpPr>
          <p:cNvPr id="572418" name="Rectangle 2"/>
          <p:cNvSpPr>
            <a:spLocks noGrp="1" noChangeArrowheads="1"/>
          </p:cNvSpPr>
          <p:nvPr>
            <p:ph type="title"/>
          </p:nvPr>
        </p:nvSpPr>
        <p:spPr>
          <a:xfrm>
            <a:off x="251520" y="332656"/>
            <a:ext cx="8424936" cy="864096"/>
          </a:xfrm>
        </p:spPr>
        <p:txBody>
          <a:bodyPr>
            <a:noAutofit/>
          </a:bodyPr>
          <a:lstStyle/>
          <a:p>
            <a:pPr algn="just" eaLnBrk="1" hangingPunct="1"/>
            <a:r>
              <a:rPr lang="tr-TR" altLang="tr-TR" sz="2400" dirty="0" smtClean="0"/>
              <a:t>Yurtdışında  Ailelerin eğitime katılımındaki bu artışın nedeni;</a:t>
            </a:r>
            <a:endParaRPr lang="en-US" altLang="tr-TR" sz="2400" dirty="0" smtClean="0"/>
          </a:p>
        </p:txBody>
      </p:sp>
    </p:spTree>
    <p:extLst>
      <p:ext uri="{BB962C8B-B14F-4D97-AF65-F5344CB8AC3E}">
        <p14:creationId xmlns:p14="http://schemas.microsoft.com/office/powerpoint/2010/main" val="1750133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72418">
                                            <p:txEl>
                                              <p:pRg st="0" end="0"/>
                                            </p:txEl>
                                          </p:spTgt>
                                        </p:tgtEl>
                                        <p:attrNameLst>
                                          <p:attrName>style.visibility</p:attrName>
                                        </p:attrNameLst>
                                      </p:cBhvr>
                                      <p:to>
                                        <p:strVal val="visible"/>
                                      </p:to>
                                    </p:set>
                                    <p:anim calcmode="lin" valueType="num">
                                      <p:cBhvr additive="base">
                                        <p:cTn id="7" dur="500" fill="hold"/>
                                        <p:tgtEl>
                                          <p:spTgt spid="57241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7241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2419">
                                            <p:txEl>
                                              <p:pRg st="0" end="0"/>
                                            </p:txEl>
                                          </p:spTgt>
                                        </p:tgtEl>
                                        <p:attrNameLst>
                                          <p:attrName>style.visibility</p:attrName>
                                        </p:attrNameLst>
                                      </p:cBhvr>
                                      <p:to>
                                        <p:strVal val="visible"/>
                                      </p:to>
                                    </p:set>
                                    <p:anim calcmode="lin" valueType="num">
                                      <p:cBhvr additive="base">
                                        <p:cTn id="13" dur="500" fill="hold"/>
                                        <p:tgtEl>
                                          <p:spTgt spid="57241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241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2419">
                                            <p:txEl>
                                              <p:pRg st="1" end="1"/>
                                            </p:txEl>
                                          </p:spTgt>
                                        </p:tgtEl>
                                        <p:attrNameLst>
                                          <p:attrName>style.visibility</p:attrName>
                                        </p:attrNameLst>
                                      </p:cBhvr>
                                      <p:to>
                                        <p:strVal val="visible"/>
                                      </p:to>
                                    </p:set>
                                    <p:anim calcmode="lin" valueType="num">
                                      <p:cBhvr additive="base">
                                        <p:cTn id="19" dur="500" fill="hold"/>
                                        <p:tgtEl>
                                          <p:spTgt spid="57241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241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2419">
                                            <p:txEl>
                                              <p:pRg st="2" end="2"/>
                                            </p:txEl>
                                          </p:spTgt>
                                        </p:tgtEl>
                                        <p:attrNameLst>
                                          <p:attrName>style.visibility</p:attrName>
                                        </p:attrNameLst>
                                      </p:cBhvr>
                                      <p:to>
                                        <p:strVal val="visible"/>
                                      </p:to>
                                    </p:set>
                                    <p:anim calcmode="lin" valueType="num">
                                      <p:cBhvr additive="base">
                                        <p:cTn id="25" dur="500" fill="hold"/>
                                        <p:tgtEl>
                                          <p:spTgt spid="572419">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241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2419">
                                            <p:txEl>
                                              <p:pRg st="3" end="3"/>
                                            </p:txEl>
                                          </p:spTgt>
                                        </p:tgtEl>
                                        <p:attrNameLst>
                                          <p:attrName>style.visibility</p:attrName>
                                        </p:attrNameLst>
                                      </p:cBhvr>
                                      <p:to>
                                        <p:strVal val="visible"/>
                                      </p:to>
                                    </p:set>
                                    <p:anim calcmode="lin" valueType="num">
                                      <p:cBhvr additive="base">
                                        <p:cTn id="31" dur="500" fill="hold"/>
                                        <p:tgtEl>
                                          <p:spTgt spid="572419">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241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2419" grpId="0" build="p" autoUpdateAnimBg="0"/>
      <p:bldP spid="572418"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539552" y="2204864"/>
            <a:ext cx="8136904" cy="3921299"/>
          </a:xfrm>
        </p:spPr>
        <p:txBody>
          <a:bodyPr>
            <a:noAutofit/>
          </a:bodyPr>
          <a:lstStyle/>
          <a:p>
            <a:r>
              <a:rPr lang="tr-TR" altLang="tr-TR" sz="2800" b="1" u="sng" dirty="0" smtClean="0"/>
              <a:t>Etkili </a:t>
            </a:r>
            <a:r>
              <a:rPr lang="tr-TR" altLang="tr-TR" sz="2800" b="1" u="sng" dirty="0"/>
              <a:t>bir okul aile işbirliği, anlamlı bir aile eğitim programının planlanması ve uygulanması için gereklidir.</a:t>
            </a:r>
            <a:r>
              <a:rPr lang="tr-TR" altLang="tr-TR" sz="2800" dirty="0"/>
              <a:t> </a:t>
            </a:r>
            <a:br>
              <a:rPr lang="tr-TR" altLang="tr-TR" sz="2800" dirty="0"/>
            </a:br>
            <a:r>
              <a:rPr lang="tr-TR" altLang="tr-TR" sz="2800" dirty="0"/>
              <a:t/>
            </a:r>
            <a:br>
              <a:rPr lang="tr-TR" altLang="tr-TR" sz="2800" dirty="0"/>
            </a:br>
            <a:endParaRPr lang="tr-TR" altLang="tr-TR" sz="2800" dirty="0"/>
          </a:p>
          <a:p>
            <a:r>
              <a:rPr lang="tr-TR" altLang="tr-TR" sz="2800" dirty="0" smtClean="0"/>
              <a:t>Okul </a:t>
            </a:r>
            <a:r>
              <a:rPr lang="tr-TR" altLang="tr-TR" sz="2800" dirty="0"/>
              <a:t>aile arasındaki iletişimin geliştirilmesi için, aile ve ailenin eğitimdeki rolü hakkında üç temel noktadan hareket edilir;</a:t>
            </a:r>
            <a:endParaRPr lang="tr-TR" sz="2800"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617470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43" name="Rectangle 3"/>
          <p:cNvSpPr>
            <a:spLocks noGrp="1" noChangeArrowheads="1"/>
          </p:cNvSpPr>
          <p:nvPr>
            <p:ph idx="1"/>
          </p:nvPr>
        </p:nvSpPr>
        <p:spPr>
          <a:xfrm>
            <a:off x="611560" y="2636912"/>
            <a:ext cx="8227640" cy="3579738"/>
          </a:xfrm>
        </p:spPr>
        <p:txBody>
          <a:bodyPr>
            <a:normAutofit/>
          </a:bodyPr>
          <a:lstStyle/>
          <a:p>
            <a:pPr eaLnBrk="1" hangingPunct="1"/>
            <a:r>
              <a:rPr lang="tr-TR" altLang="tr-TR" sz="2800" dirty="0" smtClean="0"/>
              <a:t>Aileler, çocuklarına okulun yapabileceğinden çok daha fazla özen gösterirler.</a:t>
            </a:r>
          </a:p>
          <a:p>
            <a:pPr eaLnBrk="1" hangingPunct="1"/>
            <a:r>
              <a:rPr lang="tr-TR" altLang="tr-TR" sz="2800" dirty="0" smtClean="0"/>
              <a:t>Çocuğun eğitim programlarını bilmek ve bu programlara dahil olmak ailelerin hakkıdır.</a:t>
            </a:r>
          </a:p>
          <a:p>
            <a:pPr eaLnBrk="1" hangingPunct="1"/>
            <a:r>
              <a:rPr lang="tr-TR" altLang="tr-TR" sz="2800" dirty="0" smtClean="0"/>
              <a:t>Aileler etkili eğitimciler olabilirler.</a:t>
            </a:r>
            <a:endParaRPr lang="en-US" altLang="tr-TR" sz="2800" dirty="0" smtClean="0"/>
          </a:p>
        </p:txBody>
      </p:sp>
      <p:sp>
        <p:nvSpPr>
          <p:cNvPr id="573442" name="Rectangle 2"/>
          <p:cNvSpPr>
            <a:spLocks noGrp="1" noChangeArrowheads="1"/>
          </p:cNvSpPr>
          <p:nvPr>
            <p:ph type="title"/>
          </p:nvPr>
        </p:nvSpPr>
        <p:spPr>
          <a:xfrm>
            <a:off x="683568" y="188640"/>
            <a:ext cx="7772400" cy="2376264"/>
          </a:xfrm>
        </p:spPr>
        <p:txBody>
          <a:bodyPr>
            <a:normAutofit/>
          </a:bodyPr>
          <a:lstStyle/>
          <a:p>
            <a:pPr eaLnBrk="1" hangingPunct="1"/>
            <a:endParaRPr lang="en-US" altLang="tr-TR" sz="2800" dirty="0" smtClean="0">
              <a:solidFill>
                <a:schemeClr val="bg1"/>
              </a:solidFill>
            </a:endParaRPr>
          </a:p>
        </p:txBody>
      </p:sp>
    </p:spTree>
    <p:extLst>
      <p:ext uri="{BB962C8B-B14F-4D97-AF65-F5344CB8AC3E}">
        <p14:creationId xmlns:p14="http://schemas.microsoft.com/office/powerpoint/2010/main" val="14095371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nodePh="1">
                                  <p:stCondLst>
                                    <p:cond delay="0"/>
                                  </p:stCondLst>
                                  <p:endCondLst>
                                    <p:cond evt="begin" delay="0">
                                      <p:tn val="5"/>
                                    </p:cond>
                                  </p:endCondLst>
                                  <p:childTnLst>
                                    <p:set>
                                      <p:cBhvr>
                                        <p:cTn id="6" dur="1" fill="hold">
                                          <p:stCondLst>
                                            <p:cond delay="0"/>
                                          </p:stCondLst>
                                        </p:cTn>
                                        <p:tgtEl>
                                          <p:spTgt spid="573442">
                                            <p:txEl>
                                              <p:pRg st="0" end="0"/>
                                            </p:txEl>
                                          </p:spTgt>
                                        </p:tgtEl>
                                        <p:attrNameLst>
                                          <p:attrName>style.visibility</p:attrName>
                                        </p:attrNameLst>
                                      </p:cBhvr>
                                      <p:to>
                                        <p:strVal val="visible"/>
                                      </p:to>
                                    </p:set>
                                    <p:anim calcmode="lin" valueType="num">
                                      <p:cBhvr additive="base">
                                        <p:cTn id="7" dur="500" fill="hold"/>
                                        <p:tgtEl>
                                          <p:spTgt spid="57344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4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43">
                                            <p:txEl>
                                              <p:pRg st="0" end="0"/>
                                            </p:txEl>
                                          </p:spTgt>
                                        </p:tgtEl>
                                        <p:attrNameLst>
                                          <p:attrName>style.visibility</p:attrName>
                                        </p:attrNameLst>
                                      </p:cBhvr>
                                      <p:to>
                                        <p:strVal val="visible"/>
                                      </p:to>
                                    </p:set>
                                    <p:anim calcmode="lin" valueType="num">
                                      <p:cBhvr additive="base">
                                        <p:cTn id="13" dur="500" fill="hold"/>
                                        <p:tgtEl>
                                          <p:spTgt spid="5734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43">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43">
                                            <p:txEl>
                                              <p:pRg st="1" end="1"/>
                                            </p:txEl>
                                          </p:spTgt>
                                        </p:tgtEl>
                                        <p:attrNameLst>
                                          <p:attrName>style.visibility</p:attrName>
                                        </p:attrNameLst>
                                      </p:cBhvr>
                                      <p:to>
                                        <p:strVal val="visible"/>
                                      </p:to>
                                    </p:set>
                                    <p:anim calcmode="lin" valueType="num">
                                      <p:cBhvr additive="base">
                                        <p:cTn id="19" dur="500" fill="hold"/>
                                        <p:tgtEl>
                                          <p:spTgt spid="57344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43">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43">
                                            <p:txEl>
                                              <p:pRg st="2" end="2"/>
                                            </p:txEl>
                                          </p:spTgt>
                                        </p:tgtEl>
                                        <p:attrNameLst>
                                          <p:attrName>style.visibility</p:attrName>
                                        </p:attrNameLst>
                                      </p:cBhvr>
                                      <p:to>
                                        <p:strVal val="visible"/>
                                      </p:to>
                                    </p:set>
                                    <p:anim calcmode="lin" valueType="num">
                                      <p:cBhvr additive="base">
                                        <p:cTn id="25" dur="500" fill="hold"/>
                                        <p:tgtEl>
                                          <p:spTgt spid="57344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43">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43" grpId="0" build="p" autoUpdateAnimBg="0"/>
      <p:bldP spid="57344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5491" name="Rectangle 3"/>
          <p:cNvSpPr>
            <a:spLocks noGrp="1" noChangeArrowheads="1"/>
          </p:cNvSpPr>
          <p:nvPr>
            <p:ph idx="1"/>
          </p:nvPr>
        </p:nvSpPr>
        <p:spPr>
          <a:xfrm>
            <a:off x="179512" y="2060848"/>
            <a:ext cx="8784976" cy="4320480"/>
          </a:xfrm>
        </p:spPr>
        <p:txBody>
          <a:bodyPr>
            <a:normAutofit/>
          </a:bodyPr>
          <a:lstStyle/>
          <a:p>
            <a:pPr eaLnBrk="1" hangingPunct="1">
              <a:lnSpc>
                <a:spcPct val="90000"/>
              </a:lnSpc>
            </a:pPr>
            <a:r>
              <a:rPr lang="tr-TR" altLang="tr-TR" sz="2400" dirty="0" smtClean="0"/>
              <a:t>Aileler, çocuklar için planladığımız  eğitimsel hedefleri destekleyecek önemli kişilerdir.</a:t>
            </a:r>
          </a:p>
          <a:p>
            <a:pPr eaLnBrk="1" hangingPunct="1">
              <a:lnSpc>
                <a:spcPct val="90000"/>
              </a:lnSpc>
            </a:pPr>
            <a:r>
              <a:rPr lang="tr-TR" altLang="tr-TR" sz="2400" dirty="0" smtClean="0"/>
              <a:t>Eğitimciler olarak her çocuğa ayırabileceğimiz bireysel eğitim zamanından çok daha fazlasını  aileler çocuklarına ayırabilirler.</a:t>
            </a:r>
          </a:p>
          <a:p>
            <a:pPr eaLnBrk="1" hangingPunct="1">
              <a:lnSpc>
                <a:spcPct val="90000"/>
              </a:lnSpc>
            </a:pPr>
            <a:r>
              <a:rPr lang="tr-TR" altLang="tr-TR" sz="2400" dirty="0" smtClean="0"/>
              <a:t>Ailenin eğitim düzeyi, işi, sosyo-ekonomik durumu, evdeki diğer çocuklar gibi pek çok etkene aile eğitimi programı hazırlarken özen gösterilmelidir. </a:t>
            </a:r>
          </a:p>
          <a:p>
            <a:pPr eaLnBrk="1" hangingPunct="1">
              <a:lnSpc>
                <a:spcPct val="90000"/>
              </a:lnSpc>
            </a:pPr>
            <a:r>
              <a:rPr lang="tr-TR" altLang="tr-TR" sz="2400" dirty="0" smtClean="0"/>
              <a:t>Başarılı aile eğitim programları ailenin aktif katılımı ile gerçekleşir.</a:t>
            </a:r>
          </a:p>
          <a:p>
            <a:pPr eaLnBrk="1" hangingPunct="1">
              <a:lnSpc>
                <a:spcPct val="90000"/>
              </a:lnSpc>
            </a:pPr>
            <a:r>
              <a:rPr lang="tr-TR" altLang="tr-TR" sz="2400" dirty="0" smtClean="0"/>
              <a:t>Ailenin, eğitimde  uygulaması gereken davranışları mümkünse gözlemlemesi, uygulaması ve denemesi sağlanmalıdır.</a:t>
            </a:r>
          </a:p>
          <a:p>
            <a:pPr eaLnBrk="1" hangingPunct="1">
              <a:lnSpc>
                <a:spcPct val="90000"/>
              </a:lnSpc>
              <a:buFont typeface="Wingdings" pitchFamily="2" charset="2"/>
              <a:buNone/>
            </a:pPr>
            <a:endParaRPr lang="tr-TR" altLang="tr-TR" sz="2400" dirty="0" smtClean="0"/>
          </a:p>
          <a:p>
            <a:pPr eaLnBrk="1" hangingPunct="1">
              <a:lnSpc>
                <a:spcPct val="90000"/>
              </a:lnSpc>
              <a:buFont typeface="Wingdings" pitchFamily="2" charset="2"/>
              <a:buNone/>
            </a:pPr>
            <a:endParaRPr lang="en-US" altLang="tr-TR" sz="2400" dirty="0" smtClean="0"/>
          </a:p>
        </p:txBody>
      </p:sp>
      <p:sp>
        <p:nvSpPr>
          <p:cNvPr id="575490" name="Rectangle 2"/>
          <p:cNvSpPr>
            <a:spLocks noGrp="1" noChangeArrowheads="1"/>
          </p:cNvSpPr>
          <p:nvPr>
            <p:ph type="title"/>
          </p:nvPr>
        </p:nvSpPr>
        <p:spPr>
          <a:xfrm>
            <a:off x="899592" y="548680"/>
            <a:ext cx="7620000" cy="1080120"/>
          </a:xfrm>
        </p:spPr>
        <p:txBody>
          <a:bodyPr>
            <a:normAutofit fontScale="90000"/>
          </a:bodyPr>
          <a:lstStyle/>
          <a:p>
            <a:pPr algn="ctr" eaLnBrk="1" hangingPunct="1"/>
            <a:r>
              <a:rPr lang="tr-TR" altLang="tr-TR" sz="3600" b="1" dirty="0" smtClean="0"/>
              <a:t>Aile eğitim programında dikkat edilecek noktalar</a:t>
            </a:r>
            <a:endParaRPr lang="en-US" altLang="tr-TR" sz="3600" b="1" dirty="0" smtClean="0"/>
          </a:p>
        </p:txBody>
      </p:sp>
    </p:spTree>
    <p:extLst>
      <p:ext uri="{BB962C8B-B14F-4D97-AF65-F5344CB8AC3E}">
        <p14:creationId xmlns:p14="http://schemas.microsoft.com/office/powerpoint/2010/main" val="17988707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75490">
                                            <p:txEl>
                                              <p:pRg st="0" end="0"/>
                                            </p:txEl>
                                          </p:spTgt>
                                        </p:tgtEl>
                                        <p:attrNameLst>
                                          <p:attrName>style.visibility</p:attrName>
                                        </p:attrNameLst>
                                      </p:cBhvr>
                                      <p:to>
                                        <p:strVal val="visible"/>
                                      </p:to>
                                    </p:set>
                                    <p:animEffect transition="in" filter="box(out)">
                                      <p:cBhvr>
                                        <p:cTn id="7" dur="500"/>
                                        <p:tgtEl>
                                          <p:spTgt spid="57549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75491">
                                            <p:txEl>
                                              <p:pRg st="0" end="0"/>
                                            </p:txEl>
                                          </p:spTgt>
                                        </p:tgtEl>
                                        <p:attrNameLst>
                                          <p:attrName>style.visibility</p:attrName>
                                        </p:attrNameLst>
                                      </p:cBhvr>
                                      <p:to>
                                        <p:strVal val="visible"/>
                                      </p:to>
                                    </p:set>
                                    <p:anim calcmode="lin" valueType="num">
                                      <p:cBhvr additive="base">
                                        <p:cTn id="12" dur="500" fill="hold"/>
                                        <p:tgtEl>
                                          <p:spTgt spid="57549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57549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whoosh.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75491">
                                            <p:txEl>
                                              <p:pRg st="1" end="1"/>
                                            </p:txEl>
                                          </p:spTgt>
                                        </p:tgtEl>
                                        <p:attrNameLst>
                                          <p:attrName>style.visibility</p:attrName>
                                        </p:attrNameLst>
                                      </p:cBhvr>
                                      <p:to>
                                        <p:strVal val="visible"/>
                                      </p:to>
                                    </p:set>
                                    <p:anim calcmode="lin" valueType="num">
                                      <p:cBhvr additive="base">
                                        <p:cTn id="18" dur="500" fill="hold"/>
                                        <p:tgtEl>
                                          <p:spTgt spid="575491">
                                            <p:txEl>
                                              <p:pRg st="1" end="1"/>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57549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3"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75491">
                                            <p:txEl>
                                              <p:pRg st="2" end="2"/>
                                            </p:txEl>
                                          </p:spTgt>
                                        </p:tgtEl>
                                        <p:attrNameLst>
                                          <p:attrName>style.visibility</p:attrName>
                                        </p:attrNameLst>
                                      </p:cBhvr>
                                      <p:to>
                                        <p:strVal val="visible"/>
                                      </p:to>
                                    </p:set>
                                    <p:anim calcmode="lin" valueType="num">
                                      <p:cBhvr additive="base">
                                        <p:cTn id="24" dur="500" fill="hold"/>
                                        <p:tgtEl>
                                          <p:spTgt spid="575491">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57549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3" name="whoosh.wav"/>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575491">
                                            <p:txEl>
                                              <p:pRg st="3" end="3"/>
                                            </p:txEl>
                                          </p:spTgt>
                                        </p:tgtEl>
                                        <p:attrNameLst>
                                          <p:attrName>style.visibility</p:attrName>
                                        </p:attrNameLst>
                                      </p:cBhvr>
                                      <p:to>
                                        <p:strVal val="visible"/>
                                      </p:to>
                                    </p:set>
                                    <p:anim calcmode="lin" valueType="num">
                                      <p:cBhvr additive="base">
                                        <p:cTn id="30" dur="500" fill="hold"/>
                                        <p:tgtEl>
                                          <p:spTgt spid="575491">
                                            <p:txEl>
                                              <p:pRg st="3" end="3"/>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575491">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3" name="whoosh.wav"/>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575491">
                                            <p:txEl>
                                              <p:pRg st="4" end="4"/>
                                            </p:txEl>
                                          </p:spTgt>
                                        </p:tgtEl>
                                        <p:attrNameLst>
                                          <p:attrName>style.visibility</p:attrName>
                                        </p:attrNameLst>
                                      </p:cBhvr>
                                      <p:to>
                                        <p:strVal val="visible"/>
                                      </p:to>
                                    </p:set>
                                    <p:anim calcmode="lin" valueType="num">
                                      <p:cBhvr additive="base">
                                        <p:cTn id="36" dur="500" fill="hold"/>
                                        <p:tgtEl>
                                          <p:spTgt spid="575491">
                                            <p:txEl>
                                              <p:pRg st="4" end="4"/>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575491">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1" grpId="0" build="p" autoUpdateAnimBg="0"/>
      <p:bldP spid="575490"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5" name="Rectangle 3"/>
          <p:cNvSpPr>
            <a:spLocks noGrp="1" noChangeArrowheads="1"/>
          </p:cNvSpPr>
          <p:nvPr>
            <p:ph idx="1"/>
          </p:nvPr>
        </p:nvSpPr>
        <p:spPr>
          <a:xfrm>
            <a:off x="251520" y="1268760"/>
            <a:ext cx="8712968" cy="5328592"/>
          </a:xfrm>
        </p:spPr>
        <p:txBody>
          <a:bodyPr>
            <a:normAutofit/>
          </a:bodyPr>
          <a:lstStyle/>
          <a:p>
            <a:pPr eaLnBrk="1" hangingPunct="1"/>
            <a:r>
              <a:rPr lang="tr-TR" altLang="tr-TR" sz="2400" dirty="0" smtClean="0"/>
              <a:t>Her çocuk için bireysel bir program olmalıdır. Çünkü her çocuğun gelişim özellikleri  ve eğitim ihtiyacı farklıdır.</a:t>
            </a:r>
          </a:p>
          <a:p>
            <a:pPr eaLnBrk="1" hangingPunct="1"/>
            <a:r>
              <a:rPr lang="tr-TR" altLang="tr-TR" sz="2400" dirty="0" smtClean="0"/>
              <a:t>Benzer davranışları öğretmek için </a:t>
            </a:r>
            <a:r>
              <a:rPr lang="tr-TR" altLang="tr-TR" sz="2400" dirty="0" err="1" smtClean="0"/>
              <a:t>örn</a:t>
            </a:r>
            <a:r>
              <a:rPr lang="tr-TR" altLang="tr-TR" sz="2400" dirty="0" smtClean="0"/>
              <a:t>. el yüz yıkama, kaşık kullanma gibi özbakım becerileri veya aileleri motive edici sözlerden oluşan bilgiler, tüm ailelere verilebilecek  şekilde yazılı materyaller olarak  hazırlanabilir.</a:t>
            </a:r>
          </a:p>
          <a:p>
            <a:pPr eaLnBrk="1" hangingPunct="1"/>
            <a:r>
              <a:rPr lang="tr-TR" altLang="tr-TR" sz="2400" dirty="0" smtClean="0"/>
              <a:t>Her ailenin çocuğu için uygulayabileceği etkinlikler farklıdır.</a:t>
            </a:r>
          </a:p>
          <a:p>
            <a:pPr eaLnBrk="1" hangingPunct="1"/>
            <a:r>
              <a:rPr lang="tr-TR" altLang="tr-TR" sz="2400" dirty="0" smtClean="0"/>
              <a:t>Aile eğitimi süreklilik gerektirir.</a:t>
            </a:r>
          </a:p>
          <a:p>
            <a:pPr eaLnBrk="1" hangingPunct="1"/>
            <a:r>
              <a:rPr lang="tr-TR" altLang="tr-TR" sz="2400" dirty="0" smtClean="0"/>
              <a:t>Aile eğitimi için  hazırlanan programların planlı ve düzenli olması gerekir.</a:t>
            </a:r>
          </a:p>
          <a:p>
            <a:pPr eaLnBrk="1" hangingPunct="1"/>
            <a:r>
              <a:rPr lang="tr-TR" altLang="tr-TR" sz="2400" dirty="0" smtClean="0"/>
              <a:t> Aile eğitimi çalışmalarında odak noktasının çocuk ve çocukla olan ilişkiler olduğu unutulmamalıdır.</a:t>
            </a:r>
            <a:endParaRPr lang="en-US" altLang="tr-TR" sz="2400" dirty="0" smtClean="0"/>
          </a:p>
        </p:txBody>
      </p:sp>
    </p:spTree>
    <p:extLst>
      <p:ext uri="{BB962C8B-B14F-4D97-AF65-F5344CB8AC3E}">
        <p14:creationId xmlns:p14="http://schemas.microsoft.com/office/powerpoint/2010/main" val="1099987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6515">
                                            <p:txEl>
                                              <p:pRg st="0" end="0"/>
                                            </p:txEl>
                                          </p:spTgt>
                                        </p:tgtEl>
                                        <p:attrNameLst>
                                          <p:attrName>style.visibility</p:attrName>
                                        </p:attrNameLst>
                                      </p:cBhvr>
                                      <p:to>
                                        <p:strVal val="visible"/>
                                      </p:to>
                                    </p:set>
                                    <p:anim calcmode="lin" valueType="num">
                                      <p:cBhvr additive="base">
                                        <p:cTn id="7" dur="500" fill="hold"/>
                                        <p:tgtEl>
                                          <p:spTgt spid="576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651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6515">
                                            <p:txEl>
                                              <p:pRg st="1" end="1"/>
                                            </p:txEl>
                                          </p:spTgt>
                                        </p:tgtEl>
                                        <p:attrNameLst>
                                          <p:attrName>style.visibility</p:attrName>
                                        </p:attrNameLst>
                                      </p:cBhvr>
                                      <p:to>
                                        <p:strVal val="visible"/>
                                      </p:to>
                                    </p:set>
                                    <p:anim calcmode="lin" valueType="num">
                                      <p:cBhvr additive="base">
                                        <p:cTn id="13" dur="500" fill="hold"/>
                                        <p:tgtEl>
                                          <p:spTgt spid="5765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651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6515">
                                            <p:txEl>
                                              <p:pRg st="2" end="2"/>
                                            </p:txEl>
                                          </p:spTgt>
                                        </p:tgtEl>
                                        <p:attrNameLst>
                                          <p:attrName>style.visibility</p:attrName>
                                        </p:attrNameLst>
                                      </p:cBhvr>
                                      <p:to>
                                        <p:strVal val="visible"/>
                                      </p:to>
                                    </p:set>
                                    <p:anim calcmode="lin" valueType="num">
                                      <p:cBhvr additive="base">
                                        <p:cTn id="19" dur="500" fill="hold"/>
                                        <p:tgtEl>
                                          <p:spTgt spid="5765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651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6515">
                                            <p:txEl>
                                              <p:pRg st="3" end="3"/>
                                            </p:txEl>
                                          </p:spTgt>
                                        </p:tgtEl>
                                        <p:attrNameLst>
                                          <p:attrName>style.visibility</p:attrName>
                                        </p:attrNameLst>
                                      </p:cBhvr>
                                      <p:to>
                                        <p:strVal val="visible"/>
                                      </p:to>
                                    </p:set>
                                    <p:anim calcmode="lin" valueType="num">
                                      <p:cBhvr additive="base">
                                        <p:cTn id="25" dur="500" fill="hold"/>
                                        <p:tgtEl>
                                          <p:spTgt spid="5765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651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6515">
                                            <p:txEl>
                                              <p:pRg st="4" end="4"/>
                                            </p:txEl>
                                          </p:spTgt>
                                        </p:tgtEl>
                                        <p:attrNameLst>
                                          <p:attrName>style.visibility</p:attrName>
                                        </p:attrNameLst>
                                      </p:cBhvr>
                                      <p:to>
                                        <p:strVal val="visible"/>
                                      </p:to>
                                    </p:set>
                                    <p:anim calcmode="lin" valueType="num">
                                      <p:cBhvr additive="base">
                                        <p:cTn id="31" dur="500" fill="hold"/>
                                        <p:tgtEl>
                                          <p:spTgt spid="5765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651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2" name="whoosh.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76515">
                                            <p:txEl>
                                              <p:pRg st="5" end="5"/>
                                            </p:txEl>
                                          </p:spTgt>
                                        </p:tgtEl>
                                        <p:attrNameLst>
                                          <p:attrName>style.visibility</p:attrName>
                                        </p:attrNameLst>
                                      </p:cBhvr>
                                      <p:to>
                                        <p:strVal val="visible"/>
                                      </p:to>
                                    </p:set>
                                    <p:anim calcmode="lin" valueType="num">
                                      <p:cBhvr additive="base">
                                        <p:cTn id="37" dur="500" fill="hold"/>
                                        <p:tgtEl>
                                          <p:spTgt spid="57651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7651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515" grpId="0" build="p"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192</TotalTime>
  <Words>1099</Words>
  <Application>Microsoft Office PowerPoint</Application>
  <PresentationFormat>Ekran Gösterisi (4:3)</PresentationFormat>
  <Paragraphs>119</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Dalga Biçimi</vt:lpstr>
      <vt:lpstr>ENGELLİ ÇOCUĞA SAHİP AİLELERE EĞİTİM </vt:lpstr>
      <vt:lpstr>AİLE EĞİTİMİ</vt:lpstr>
      <vt:lpstr>Aile eğitimi çalışmalarında;</vt:lpstr>
      <vt:lpstr>Aile Eğitiminin Amaçları</vt:lpstr>
      <vt:lpstr>Yurtdışında  Ailelerin eğitime katılımındaki bu artışın nedeni;</vt:lpstr>
      <vt:lpstr>PowerPoint Sunusu</vt:lpstr>
      <vt:lpstr>PowerPoint Sunusu</vt:lpstr>
      <vt:lpstr>Aile eğitim programında dikkat edilecek noktalar</vt:lpstr>
      <vt:lpstr>PowerPoint Sunusu</vt:lpstr>
      <vt:lpstr>PowerPoint Sunusu</vt:lpstr>
      <vt:lpstr>Aile Eğitiminde Kullanılabilecek Yöntemler</vt:lpstr>
      <vt:lpstr>Engelli Çocuklara Yönelik Hazırlanan Aile Eğitimi Programları</vt:lpstr>
      <vt:lpstr> Ev Merkezli Aile Eğitimi Programları </vt:lpstr>
      <vt:lpstr>Portage Aile Eğitim Programı</vt:lpstr>
      <vt:lpstr>Küçük Adımlar Aile Eğitim Programı</vt:lpstr>
      <vt:lpstr>Okul Merkezli Aile Eğitimi Programları</vt:lpstr>
      <vt:lpstr>Ev-Okul Merkezli Eğitim Programları</vt:lpstr>
      <vt:lpstr> Aile eğitiminde dikkat edilmesi gereken bazı öneriler;</vt:lpstr>
      <vt:lpstr>PowerPoint Sunusu</vt:lpstr>
      <vt:lpstr>Aile Eğitiminin Yararları</vt:lpstr>
      <vt:lpstr>PowerPoint Sunusu</vt:lpstr>
      <vt:lpstr>Ailenin eğitime katılımını etkileyen faktörler</vt:lpstr>
      <vt:lpstr>PowerPoint Sunusu</vt:lpstr>
      <vt:lpstr>Örnek aile eğitim programı</vt:lpstr>
      <vt:lpstr>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ÇOCUĞA SAHİP AİLELERE YÖNELİK HİZMETLER</dc:title>
  <dc:creator>sony</dc:creator>
  <cp:lastModifiedBy>EDurualp</cp:lastModifiedBy>
  <cp:revision>24</cp:revision>
  <dcterms:created xsi:type="dcterms:W3CDTF">2014-04-05T16:11:27Z</dcterms:created>
  <dcterms:modified xsi:type="dcterms:W3CDTF">2017-02-08T20:16:27Z</dcterms:modified>
</cp:coreProperties>
</file>