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16" autoAdjust="0"/>
    <p:restoredTop sz="94660"/>
  </p:normalViewPr>
  <p:slideViewPr>
    <p:cSldViewPr snapToGrid="0">
      <p:cViewPr varScale="1">
        <p:scale>
          <a:sx n="55" d="100"/>
          <a:sy n="55" d="100"/>
        </p:scale>
        <p:origin x="-84" y="-414"/>
      </p:cViewPr>
      <p:guideLst>
        <p:guide orient="horz" pos="2160"/>
        <p:guide pos="384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slide" Target="slides/slide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85A9B4DA-3FE0-4ABB-AF50-F35F2D5BB076}" type="datetimeFigureOut">
              <a:rPr lang="tr-TR" smtClean="0"/>
              <a:pPr/>
              <a:t>23.11.2017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83BFDA5-CE58-4068-A972-1735DB1BFCE6}" type="slidenum">
              <a:rPr lang="tr-TR" smtClean="0"/>
              <a:pPr/>
              <a:t>‹#›</a:t>
            </a:fld>
            <a:endParaRPr lang="tr-TR"/>
          </a:p>
        </p:txBody>
      </p:sp>
    </p:spTree>
    <p:extLst>
      <p:ext uri="{BB962C8B-B14F-4D97-AF65-F5344CB8AC3E}">
        <p14:creationId xmlns="" xmlns:p14="http://schemas.microsoft.com/office/powerpoint/2010/main" val="28118050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85A9B4DA-3FE0-4ABB-AF50-F35F2D5BB076}" type="datetimeFigureOut">
              <a:rPr lang="tr-TR" smtClean="0"/>
              <a:pPr/>
              <a:t>23.11.2017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83BFDA5-CE58-4068-A972-1735DB1BFCE6}" type="slidenum">
              <a:rPr lang="tr-TR" smtClean="0"/>
              <a:pPr/>
              <a:t>‹#›</a:t>
            </a:fld>
            <a:endParaRPr lang="tr-TR"/>
          </a:p>
        </p:txBody>
      </p:sp>
    </p:spTree>
    <p:extLst>
      <p:ext uri="{BB962C8B-B14F-4D97-AF65-F5344CB8AC3E}">
        <p14:creationId xmlns="" xmlns:p14="http://schemas.microsoft.com/office/powerpoint/2010/main" val="29457354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85A9B4DA-3FE0-4ABB-AF50-F35F2D5BB076}" type="datetimeFigureOut">
              <a:rPr lang="tr-TR" smtClean="0"/>
              <a:pPr/>
              <a:t>23.11.2017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83BFDA5-CE58-4068-A972-1735DB1BFCE6}" type="slidenum">
              <a:rPr lang="tr-TR" smtClean="0"/>
              <a:pPr/>
              <a:t>‹#›</a:t>
            </a:fld>
            <a:endParaRPr lang="tr-TR"/>
          </a:p>
        </p:txBody>
      </p:sp>
    </p:spTree>
    <p:extLst>
      <p:ext uri="{BB962C8B-B14F-4D97-AF65-F5344CB8AC3E}">
        <p14:creationId xmlns="" xmlns:p14="http://schemas.microsoft.com/office/powerpoint/2010/main" val="294854268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85A9B4DA-3FE0-4ABB-AF50-F35F2D5BB076}" type="datetimeFigureOut">
              <a:rPr lang="tr-TR" smtClean="0"/>
              <a:pPr/>
              <a:t>23.11.2017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83BFDA5-CE58-4068-A972-1735DB1BFCE6}" type="slidenum">
              <a:rPr lang="tr-TR" smtClean="0"/>
              <a:pPr/>
              <a:t>‹#›</a:t>
            </a:fld>
            <a:endParaRPr lang="tr-TR"/>
          </a:p>
        </p:txBody>
      </p:sp>
    </p:spTree>
    <p:extLst>
      <p:ext uri="{BB962C8B-B14F-4D97-AF65-F5344CB8AC3E}">
        <p14:creationId xmlns="" xmlns:p14="http://schemas.microsoft.com/office/powerpoint/2010/main" val="6524948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85A9B4DA-3FE0-4ABB-AF50-F35F2D5BB076}" type="datetimeFigureOut">
              <a:rPr lang="tr-TR" smtClean="0"/>
              <a:pPr/>
              <a:t>23.11.2017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83BFDA5-CE58-4068-A972-1735DB1BFCE6}" type="slidenum">
              <a:rPr lang="tr-TR" smtClean="0"/>
              <a:pPr/>
              <a:t>‹#›</a:t>
            </a:fld>
            <a:endParaRPr lang="tr-TR"/>
          </a:p>
        </p:txBody>
      </p:sp>
    </p:spTree>
    <p:extLst>
      <p:ext uri="{BB962C8B-B14F-4D97-AF65-F5344CB8AC3E}">
        <p14:creationId xmlns="" xmlns:p14="http://schemas.microsoft.com/office/powerpoint/2010/main" val="38520500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85A9B4DA-3FE0-4ABB-AF50-F35F2D5BB076}" type="datetimeFigureOut">
              <a:rPr lang="tr-TR" smtClean="0"/>
              <a:pPr/>
              <a:t>23.11.2017</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983BFDA5-CE58-4068-A972-1735DB1BFCE6}" type="slidenum">
              <a:rPr lang="tr-TR" smtClean="0"/>
              <a:pPr/>
              <a:t>‹#›</a:t>
            </a:fld>
            <a:endParaRPr lang="tr-TR"/>
          </a:p>
        </p:txBody>
      </p:sp>
    </p:spTree>
    <p:extLst>
      <p:ext uri="{BB962C8B-B14F-4D97-AF65-F5344CB8AC3E}">
        <p14:creationId xmlns="" xmlns:p14="http://schemas.microsoft.com/office/powerpoint/2010/main" val="5086138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85A9B4DA-3FE0-4ABB-AF50-F35F2D5BB076}" type="datetimeFigureOut">
              <a:rPr lang="tr-TR" smtClean="0"/>
              <a:pPr/>
              <a:t>23.11.2017</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983BFDA5-CE58-4068-A972-1735DB1BFCE6}" type="slidenum">
              <a:rPr lang="tr-TR" smtClean="0"/>
              <a:pPr/>
              <a:t>‹#›</a:t>
            </a:fld>
            <a:endParaRPr lang="tr-TR"/>
          </a:p>
        </p:txBody>
      </p:sp>
    </p:spTree>
    <p:extLst>
      <p:ext uri="{BB962C8B-B14F-4D97-AF65-F5344CB8AC3E}">
        <p14:creationId xmlns="" xmlns:p14="http://schemas.microsoft.com/office/powerpoint/2010/main" val="107217728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85A9B4DA-3FE0-4ABB-AF50-F35F2D5BB076}" type="datetimeFigureOut">
              <a:rPr lang="tr-TR" smtClean="0"/>
              <a:pPr/>
              <a:t>23.11.2017</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983BFDA5-CE58-4068-A972-1735DB1BFCE6}" type="slidenum">
              <a:rPr lang="tr-TR" smtClean="0"/>
              <a:pPr/>
              <a:t>‹#›</a:t>
            </a:fld>
            <a:endParaRPr lang="tr-TR"/>
          </a:p>
        </p:txBody>
      </p:sp>
    </p:spTree>
    <p:extLst>
      <p:ext uri="{BB962C8B-B14F-4D97-AF65-F5344CB8AC3E}">
        <p14:creationId xmlns="" xmlns:p14="http://schemas.microsoft.com/office/powerpoint/2010/main" val="423661661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85A9B4DA-3FE0-4ABB-AF50-F35F2D5BB076}" type="datetimeFigureOut">
              <a:rPr lang="tr-TR" smtClean="0"/>
              <a:pPr/>
              <a:t>23.11.2017</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983BFDA5-CE58-4068-A972-1735DB1BFCE6}" type="slidenum">
              <a:rPr lang="tr-TR" smtClean="0"/>
              <a:pPr/>
              <a:t>‹#›</a:t>
            </a:fld>
            <a:endParaRPr lang="tr-TR"/>
          </a:p>
        </p:txBody>
      </p:sp>
    </p:spTree>
    <p:extLst>
      <p:ext uri="{BB962C8B-B14F-4D97-AF65-F5344CB8AC3E}">
        <p14:creationId xmlns="" xmlns:p14="http://schemas.microsoft.com/office/powerpoint/2010/main" val="230777394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85A9B4DA-3FE0-4ABB-AF50-F35F2D5BB076}" type="datetimeFigureOut">
              <a:rPr lang="tr-TR" smtClean="0"/>
              <a:pPr/>
              <a:t>23.11.2017</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983BFDA5-CE58-4068-A972-1735DB1BFCE6}" type="slidenum">
              <a:rPr lang="tr-TR" smtClean="0"/>
              <a:pPr/>
              <a:t>‹#›</a:t>
            </a:fld>
            <a:endParaRPr lang="tr-TR"/>
          </a:p>
        </p:txBody>
      </p:sp>
    </p:spTree>
    <p:extLst>
      <p:ext uri="{BB962C8B-B14F-4D97-AF65-F5344CB8AC3E}">
        <p14:creationId xmlns="" xmlns:p14="http://schemas.microsoft.com/office/powerpoint/2010/main" val="347222620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85A9B4DA-3FE0-4ABB-AF50-F35F2D5BB076}" type="datetimeFigureOut">
              <a:rPr lang="tr-TR" smtClean="0"/>
              <a:pPr/>
              <a:t>23.11.2017</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983BFDA5-CE58-4068-A972-1735DB1BFCE6}" type="slidenum">
              <a:rPr lang="tr-TR" smtClean="0"/>
              <a:pPr/>
              <a:t>‹#›</a:t>
            </a:fld>
            <a:endParaRPr lang="tr-TR"/>
          </a:p>
        </p:txBody>
      </p:sp>
    </p:spTree>
    <p:extLst>
      <p:ext uri="{BB962C8B-B14F-4D97-AF65-F5344CB8AC3E}">
        <p14:creationId xmlns="" xmlns:p14="http://schemas.microsoft.com/office/powerpoint/2010/main" val="38898083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5A9B4DA-3FE0-4ABB-AF50-F35F2D5BB076}" type="datetimeFigureOut">
              <a:rPr lang="tr-TR" smtClean="0"/>
              <a:pPr/>
              <a:t>23.11.2017</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83BFDA5-CE58-4068-A972-1735DB1BFCE6}" type="slidenum">
              <a:rPr lang="tr-TR" smtClean="0"/>
              <a:pPr/>
              <a:t>‹#›</a:t>
            </a:fld>
            <a:endParaRPr lang="tr-TR"/>
          </a:p>
        </p:txBody>
      </p:sp>
    </p:spTree>
    <p:extLst>
      <p:ext uri="{BB962C8B-B14F-4D97-AF65-F5344CB8AC3E}">
        <p14:creationId xmlns="" xmlns:p14="http://schemas.microsoft.com/office/powerpoint/2010/main" val="309933860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601273" y="1379941"/>
            <a:ext cx="9144000" cy="2387600"/>
          </a:xfrm>
        </p:spPr>
        <p:txBody>
          <a:bodyPr>
            <a:normAutofit/>
          </a:bodyPr>
          <a:lstStyle/>
          <a:p>
            <a:r>
              <a:rPr lang="tr-TR" sz="7000" b="1" dirty="0" smtClean="0"/>
              <a:t>TÜRKİYE’DE ANAYASAL GELİŞMELER</a:t>
            </a:r>
            <a:endParaRPr lang="tr-TR" sz="7000" b="1" dirty="0"/>
          </a:p>
        </p:txBody>
      </p:sp>
    </p:spTree>
    <p:extLst>
      <p:ext uri="{BB962C8B-B14F-4D97-AF65-F5344CB8AC3E}">
        <p14:creationId xmlns="" xmlns:p14="http://schemas.microsoft.com/office/powerpoint/2010/main" val="232696419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31065" y="3185599"/>
            <a:ext cx="12196293" cy="1325563"/>
          </a:xfrm>
        </p:spPr>
        <p:txBody>
          <a:bodyPr>
            <a:noAutofit/>
          </a:bodyPr>
          <a:lstStyle/>
          <a:p>
            <a:r>
              <a:rPr lang="tr-TR" sz="3500" u="sng" dirty="0" smtClean="0"/>
              <a:t>Türkiye’de Anayasa Gelişmelerine Genel Bakış:</a:t>
            </a:r>
            <a:r>
              <a:rPr lang="tr-TR" sz="3500" dirty="0" smtClean="0"/>
              <a:t/>
            </a:r>
            <a:br>
              <a:rPr lang="tr-TR" sz="3500" dirty="0" smtClean="0"/>
            </a:br>
            <a:r>
              <a:rPr lang="tr-TR" sz="3500" dirty="0" smtClean="0"/>
              <a:t/>
            </a:r>
            <a:br>
              <a:rPr lang="tr-TR" sz="3500" dirty="0" smtClean="0"/>
            </a:br>
            <a:r>
              <a:rPr lang="tr-TR" sz="3500" dirty="0" smtClean="0"/>
              <a:t>I. Osmanlı İmparatorluğu Dönemi</a:t>
            </a:r>
            <a:br>
              <a:rPr lang="tr-TR" sz="3500" dirty="0" smtClean="0"/>
            </a:br>
            <a:r>
              <a:rPr lang="tr-TR" sz="3500" dirty="0" smtClean="0"/>
              <a:t>II. Milli Mücadele Dönemi ve 1921 Anayasası</a:t>
            </a:r>
            <a:br>
              <a:rPr lang="tr-TR" sz="3500" dirty="0" smtClean="0"/>
            </a:br>
            <a:r>
              <a:rPr lang="tr-TR" sz="3500" dirty="0" smtClean="0"/>
              <a:t>III. Cumhuriyetin İlânı</a:t>
            </a:r>
            <a:br>
              <a:rPr lang="tr-TR" sz="3500" dirty="0" smtClean="0"/>
            </a:br>
            <a:r>
              <a:rPr lang="tr-TR" sz="3500" dirty="0" smtClean="0"/>
              <a:t>IV. 1924 Anayasası ve Temel Nitelikleri</a:t>
            </a:r>
            <a:br>
              <a:rPr lang="tr-TR" sz="3500" dirty="0" smtClean="0"/>
            </a:br>
            <a:r>
              <a:rPr lang="tr-TR" sz="3500" dirty="0" smtClean="0"/>
              <a:t>	</a:t>
            </a:r>
            <a:r>
              <a:rPr lang="tr-TR" sz="3500" dirty="0" smtClean="0">
                <a:solidFill>
                  <a:prstClr val="black"/>
                </a:solidFill>
              </a:rPr>
              <a:t>a</a:t>
            </a:r>
            <a:r>
              <a:rPr lang="tr-TR" sz="3500" dirty="0">
                <a:solidFill>
                  <a:prstClr val="black"/>
                </a:solidFill>
              </a:rPr>
              <a:t>. </a:t>
            </a:r>
            <a:r>
              <a:rPr lang="tr-TR" sz="3500" dirty="0" smtClean="0">
                <a:solidFill>
                  <a:prstClr val="black"/>
                </a:solidFill>
              </a:rPr>
              <a:t> </a:t>
            </a:r>
            <a:r>
              <a:rPr lang="tr-TR" sz="3500" dirty="0">
                <a:solidFill>
                  <a:prstClr val="black"/>
                </a:solidFill>
              </a:rPr>
              <a:t>Egemenlik </a:t>
            </a:r>
            <a:r>
              <a:rPr lang="tr-TR" sz="3500" dirty="0" smtClean="0">
                <a:solidFill>
                  <a:prstClr val="black"/>
                </a:solidFill>
              </a:rPr>
              <a:t>Anlayışı</a:t>
            </a:r>
            <a:r>
              <a:rPr lang="tr-TR" sz="3500" dirty="0">
                <a:solidFill>
                  <a:prstClr val="black"/>
                </a:solidFill>
              </a:rPr>
              <a:t/>
            </a:r>
            <a:br>
              <a:rPr lang="tr-TR" sz="3500" dirty="0">
                <a:solidFill>
                  <a:prstClr val="black"/>
                </a:solidFill>
              </a:rPr>
            </a:br>
            <a:r>
              <a:rPr lang="tr-TR" sz="3500" dirty="0">
                <a:solidFill>
                  <a:prstClr val="black"/>
                </a:solidFill>
              </a:rPr>
              <a:t>	</a:t>
            </a:r>
            <a:r>
              <a:rPr lang="tr-TR" sz="3500" dirty="0" smtClean="0">
                <a:solidFill>
                  <a:prstClr val="black"/>
                </a:solidFill>
              </a:rPr>
              <a:t>b</a:t>
            </a:r>
            <a:r>
              <a:rPr lang="tr-TR" sz="3500" dirty="0">
                <a:solidFill>
                  <a:prstClr val="black"/>
                </a:solidFill>
              </a:rPr>
              <a:t>. </a:t>
            </a:r>
            <a:r>
              <a:rPr lang="tr-TR" sz="3500" dirty="0" smtClean="0">
                <a:solidFill>
                  <a:prstClr val="black"/>
                </a:solidFill>
              </a:rPr>
              <a:t>Hükümet sistemi</a:t>
            </a:r>
            <a:r>
              <a:rPr lang="tr-TR" sz="3500" dirty="0">
                <a:solidFill>
                  <a:prstClr val="black"/>
                </a:solidFill>
              </a:rPr>
              <a:t/>
            </a:r>
            <a:br>
              <a:rPr lang="tr-TR" sz="3500" dirty="0">
                <a:solidFill>
                  <a:prstClr val="black"/>
                </a:solidFill>
              </a:rPr>
            </a:br>
            <a:r>
              <a:rPr lang="tr-TR" sz="3500" dirty="0">
                <a:solidFill>
                  <a:prstClr val="black"/>
                </a:solidFill>
              </a:rPr>
              <a:t>	</a:t>
            </a:r>
            <a:r>
              <a:rPr lang="tr-TR" sz="3500" dirty="0" smtClean="0">
                <a:solidFill>
                  <a:prstClr val="black"/>
                </a:solidFill>
              </a:rPr>
              <a:t>c</a:t>
            </a:r>
            <a:r>
              <a:rPr lang="tr-TR" sz="3500" dirty="0">
                <a:solidFill>
                  <a:prstClr val="black"/>
                </a:solidFill>
              </a:rPr>
              <a:t>. </a:t>
            </a:r>
            <a:r>
              <a:rPr lang="tr-TR" sz="3500" dirty="0" smtClean="0">
                <a:solidFill>
                  <a:prstClr val="black"/>
                </a:solidFill>
              </a:rPr>
              <a:t>Temel </a:t>
            </a:r>
            <a:r>
              <a:rPr lang="tr-TR" sz="3500" dirty="0">
                <a:solidFill>
                  <a:prstClr val="black"/>
                </a:solidFill>
              </a:rPr>
              <a:t>hak ve Özgürlükler</a:t>
            </a:r>
            <a:br>
              <a:rPr lang="tr-TR" sz="3500" dirty="0">
                <a:solidFill>
                  <a:prstClr val="black"/>
                </a:solidFill>
              </a:rPr>
            </a:br>
            <a:r>
              <a:rPr lang="tr-TR" sz="3500" dirty="0">
                <a:solidFill>
                  <a:prstClr val="black"/>
                </a:solidFill>
              </a:rPr>
              <a:t>		</a:t>
            </a:r>
            <a:r>
              <a:rPr lang="tr-TR" sz="3500" dirty="0" smtClean="0"/>
              <a:t/>
            </a:r>
            <a:br>
              <a:rPr lang="tr-TR" sz="3500" dirty="0" smtClean="0"/>
            </a:br>
            <a:endParaRPr lang="tr-TR" sz="3500" dirty="0"/>
          </a:p>
        </p:txBody>
      </p:sp>
    </p:spTree>
    <p:extLst>
      <p:ext uri="{BB962C8B-B14F-4D97-AF65-F5344CB8AC3E}">
        <p14:creationId xmlns="" xmlns:p14="http://schemas.microsoft.com/office/powerpoint/2010/main" val="158473939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944682" y="1884142"/>
            <a:ext cx="10515600" cy="1325563"/>
          </a:xfrm>
        </p:spPr>
        <p:txBody>
          <a:bodyPr>
            <a:noAutofit/>
          </a:bodyPr>
          <a:lstStyle/>
          <a:p>
            <a:r>
              <a:rPr lang="tr-TR" sz="3200" dirty="0" smtClean="0">
                <a:solidFill>
                  <a:prstClr val="black"/>
                </a:solidFill>
              </a:rPr>
              <a:t>	</a:t>
            </a:r>
            <a:br>
              <a:rPr lang="tr-TR" sz="3200" dirty="0" smtClean="0">
                <a:solidFill>
                  <a:prstClr val="black"/>
                </a:solidFill>
              </a:rPr>
            </a:br>
            <a:r>
              <a:rPr lang="tr-TR" sz="3200" dirty="0">
                <a:solidFill>
                  <a:prstClr val="black"/>
                </a:solidFill>
              </a:rPr>
              <a:t/>
            </a:r>
            <a:br>
              <a:rPr lang="tr-TR" sz="3200" dirty="0">
                <a:solidFill>
                  <a:prstClr val="black"/>
                </a:solidFill>
              </a:rPr>
            </a:br>
            <a:r>
              <a:rPr lang="tr-TR" sz="3200" dirty="0" smtClean="0">
                <a:solidFill>
                  <a:prstClr val="black"/>
                </a:solidFill>
              </a:rPr>
              <a:t/>
            </a:r>
            <a:br>
              <a:rPr lang="tr-TR" sz="3200" dirty="0" smtClean="0">
                <a:solidFill>
                  <a:prstClr val="black"/>
                </a:solidFill>
              </a:rPr>
            </a:br>
            <a:r>
              <a:rPr lang="tr-TR" sz="3200" dirty="0">
                <a:solidFill>
                  <a:prstClr val="black"/>
                </a:solidFill>
              </a:rPr>
              <a:t>	d. </a:t>
            </a:r>
            <a:r>
              <a:rPr lang="tr-TR" sz="3200" dirty="0" smtClean="0">
                <a:solidFill>
                  <a:prstClr val="black"/>
                </a:solidFill>
              </a:rPr>
              <a:t>Devlet Biçimi  </a:t>
            </a:r>
            <a:r>
              <a:rPr lang="tr-TR" sz="3200" dirty="0">
                <a:solidFill>
                  <a:prstClr val="black"/>
                </a:solidFill>
              </a:rPr>
              <a:t/>
            </a:r>
            <a:br>
              <a:rPr lang="tr-TR" sz="3200" dirty="0">
                <a:solidFill>
                  <a:prstClr val="black"/>
                </a:solidFill>
              </a:rPr>
            </a:br>
            <a:r>
              <a:rPr lang="tr-TR" sz="3200" dirty="0" smtClean="0">
                <a:solidFill>
                  <a:prstClr val="black"/>
                </a:solidFill>
              </a:rPr>
              <a:t>	e. Anayasada </a:t>
            </a:r>
            <a:r>
              <a:rPr lang="tr-TR" sz="3200" dirty="0">
                <a:solidFill>
                  <a:prstClr val="black"/>
                </a:solidFill>
              </a:rPr>
              <a:t>Yapılan Değişiklikler </a:t>
            </a:r>
            <a:r>
              <a:rPr lang="tr-TR" sz="3200" dirty="0" smtClean="0">
                <a:solidFill>
                  <a:prstClr val="black"/>
                </a:solidFill>
              </a:rPr>
              <a:t>	     	    	</a:t>
            </a:r>
            <a:r>
              <a:rPr lang="tr-TR" sz="3200" smtClean="0">
                <a:solidFill>
                  <a:prstClr val="black"/>
                </a:solidFill>
              </a:rPr>
              <a:t>    </a:t>
            </a:r>
            <a:r>
              <a:rPr lang="tr-TR" sz="3200" smtClean="0">
                <a:solidFill>
                  <a:prstClr val="black"/>
                </a:solidFill>
              </a:rPr>
              <a:t>  </a:t>
            </a:r>
            <a:r>
              <a:rPr lang="tr-TR" sz="3200" dirty="0">
                <a:solidFill>
                  <a:prstClr val="black"/>
                </a:solidFill>
              </a:rPr>
              <a:t/>
            </a:r>
            <a:br>
              <a:rPr lang="tr-TR" sz="3200" dirty="0">
                <a:solidFill>
                  <a:prstClr val="black"/>
                </a:solidFill>
              </a:rPr>
            </a:br>
            <a:r>
              <a:rPr lang="tr-TR" sz="3200" dirty="0">
                <a:solidFill>
                  <a:prstClr val="black"/>
                </a:solidFill>
              </a:rPr>
              <a:t>	f. 1924 Anayasasının </a:t>
            </a:r>
            <a:r>
              <a:rPr lang="tr-TR" sz="3200" dirty="0" smtClean="0">
                <a:solidFill>
                  <a:prstClr val="black"/>
                </a:solidFill>
              </a:rPr>
              <a:t>İşleyişi</a:t>
            </a:r>
            <a:br>
              <a:rPr lang="tr-TR" sz="3200" dirty="0" smtClean="0">
                <a:solidFill>
                  <a:prstClr val="black"/>
                </a:solidFill>
              </a:rPr>
            </a:br>
            <a:r>
              <a:rPr lang="tr-TR" sz="3200" dirty="0">
                <a:solidFill>
                  <a:prstClr val="black"/>
                </a:solidFill>
              </a:rPr>
              <a:t/>
            </a:r>
            <a:br>
              <a:rPr lang="tr-TR" sz="3200" dirty="0">
                <a:solidFill>
                  <a:prstClr val="black"/>
                </a:solidFill>
              </a:rPr>
            </a:br>
            <a:r>
              <a:rPr lang="tr-TR" sz="3200" dirty="0" smtClean="0"/>
              <a:t>V</a:t>
            </a:r>
            <a:r>
              <a:rPr lang="tr-TR" sz="3200" dirty="0"/>
              <a:t>. 1961 Anayasası ve Temel </a:t>
            </a:r>
            <a:r>
              <a:rPr lang="tr-TR" sz="3200" dirty="0" smtClean="0"/>
              <a:t>Nitelikleri</a:t>
            </a:r>
            <a:br>
              <a:rPr lang="tr-TR" sz="3200" dirty="0" smtClean="0"/>
            </a:br>
            <a:r>
              <a:rPr lang="tr-TR" sz="3200" dirty="0" smtClean="0"/>
              <a:t>	a.</a:t>
            </a:r>
            <a:r>
              <a:rPr lang="tr-TR" sz="3200" dirty="0" smtClean="0">
                <a:solidFill>
                  <a:prstClr val="black"/>
                </a:solidFill>
              </a:rPr>
              <a:t> Egemenlik Anlayışı</a:t>
            </a:r>
            <a:br>
              <a:rPr lang="tr-TR" sz="3200" dirty="0" smtClean="0">
                <a:solidFill>
                  <a:prstClr val="black"/>
                </a:solidFill>
              </a:rPr>
            </a:br>
            <a:r>
              <a:rPr lang="tr-TR" sz="3200" dirty="0" smtClean="0">
                <a:solidFill>
                  <a:prstClr val="black"/>
                </a:solidFill>
              </a:rPr>
              <a:t>	b. Hükümet sistemi</a:t>
            </a:r>
            <a:br>
              <a:rPr lang="tr-TR" sz="3200" dirty="0" smtClean="0">
                <a:solidFill>
                  <a:prstClr val="black"/>
                </a:solidFill>
              </a:rPr>
            </a:br>
            <a:r>
              <a:rPr lang="tr-TR" sz="3200" dirty="0" smtClean="0">
                <a:solidFill>
                  <a:prstClr val="black"/>
                </a:solidFill>
              </a:rPr>
              <a:t>	c. Temel hak ve Özgürlükler </a:t>
            </a:r>
            <a:br>
              <a:rPr lang="tr-TR" sz="3200" dirty="0" smtClean="0">
                <a:solidFill>
                  <a:prstClr val="black"/>
                </a:solidFill>
              </a:rPr>
            </a:br>
            <a:r>
              <a:rPr lang="tr-TR" sz="3200" dirty="0" smtClean="0">
                <a:solidFill>
                  <a:prstClr val="black"/>
                </a:solidFill>
              </a:rPr>
              <a:t>	d. Devlet Biçimi </a:t>
            </a:r>
            <a:br>
              <a:rPr lang="tr-TR" sz="3200" dirty="0" smtClean="0">
                <a:solidFill>
                  <a:prstClr val="black"/>
                </a:solidFill>
              </a:rPr>
            </a:br>
            <a:r>
              <a:rPr lang="tr-TR" sz="3200" dirty="0" smtClean="0">
                <a:solidFill>
                  <a:prstClr val="black"/>
                </a:solidFill>
              </a:rPr>
              <a:t>	e. Anayasada yapılan değişiklikler</a:t>
            </a:r>
            <a:br>
              <a:rPr lang="tr-TR" sz="3200" dirty="0" smtClean="0">
                <a:solidFill>
                  <a:prstClr val="black"/>
                </a:solidFill>
              </a:rPr>
            </a:br>
            <a:r>
              <a:rPr lang="tr-TR" sz="3200" dirty="0" smtClean="0">
                <a:solidFill>
                  <a:prstClr val="black"/>
                </a:solidFill>
              </a:rPr>
              <a:t>	f. 1961 Anayasasının İşleyişi</a:t>
            </a:r>
            <a:r>
              <a:rPr lang="tr-TR" sz="3200" dirty="0"/>
              <a:t/>
            </a:r>
            <a:br>
              <a:rPr lang="tr-TR" sz="3200" dirty="0"/>
            </a:br>
            <a:endParaRPr lang="tr-TR" sz="3200" dirty="0"/>
          </a:p>
        </p:txBody>
      </p:sp>
    </p:spTree>
    <p:extLst>
      <p:ext uri="{BB962C8B-B14F-4D97-AF65-F5344CB8AC3E}">
        <p14:creationId xmlns="" xmlns:p14="http://schemas.microsoft.com/office/powerpoint/2010/main" val="1972574577"/>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15</TotalTime>
  <Words>9</Words>
  <Application>Microsoft Office PowerPoint</Application>
  <PresentationFormat>Custom</PresentationFormat>
  <Paragraphs>3</Paragraphs>
  <Slides>3</Slides>
  <Notes>0</Notes>
  <HiddenSlides>0</HiddenSlides>
  <MMClips>0</MMClips>
  <ScaleCrop>false</ScaleCrop>
  <HeadingPairs>
    <vt:vector size="4" baseType="variant">
      <vt:variant>
        <vt:lpstr>Theme</vt:lpstr>
      </vt:variant>
      <vt:variant>
        <vt:i4>1</vt:i4>
      </vt:variant>
      <vt:variant>
        <vt:lpstr>Slide Titles</vt:lpstr>
      </vt:variant>
      <vt:variant>
        <vt:i4>3</vt:i4>
      </vt:variant>
    </vt:vector>
  </HeadingPairs>
  <TitlesOfParts>
    <vt:vector size="4" baseType="lpstr">
      <vt:lpstr>Office Teması</vt:lpstr>
      <vt:lpstr>TÜRKİYE’DE ANAYASAL GELİŞMELER</vt:lpstr>
      <vt:lpstr>Türkiye’de Anayasa Gelişmelerine Genel Bakış:  I. Osmanlı İmparatorluğu Dönemi II. Milli Mücadele Dönemi ve 1921 Anayasası III. Cumhuriyetin İlânı IV. 1924 Anayasası ve Temel Nitelikleri  a.  Egemenlik Anlayışı  b. Hükümet sistemi  c. Temel hak ve Özgürlükler    </vt:lpstr>
      <vt:lpstr>     d. Devlet Biçimi    e. Anayasada Yapılan Değişiklikler                     f. 1924 Anayasasının İşleyişi  V. 1961 Anayasası ve Temel Nitelikleri  a. Egemenlik Anlayışı  b. Hükümet sistemi  c. Temel hak ve Özgürlükler   d. Devlet Biçimi   e. Anayasada yapılan değişiklikler  f. 1961 Anayasasının İşleyişi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TÜRKİYE’DE ANAYASAL GELİŞMELER</dc:title>
  <dc:creator>Deniz POLAT</dc:creator>
  <cp:lastModifiedBy>PC</cp:lastModifiedBy>
  <cp:revision>7</cp:revision>
  <dcterms:created xsi:type="dcterms:W3CDTF">2017-11-20T10:24:11Z</dcterms:created>
  <dcterms:modified xsi:type="dcterms:W3CDTF">2017-11-23T09:21:04Z</dcterms:modified>
</cp:coreProperties>
</file>