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368" r:id="rId2"/>
    <p:sldId id="370" r:id="rId3"/>
    <p:sldId id="369" r:id="rId4"/>
    <p:sldId id="371" r:id="rId5"/>
    <p:sldId id="372" r:id="rId6"/>
    <p:sldId id="373" r:id="rId7"/>
    <p:sldId id="35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0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4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3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9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5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5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3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6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0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8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5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TLT213</a:t>
            </a:r>
            <a:br>
              <a:rPr lang="tr-TR" dirty="0" smtClean="0"/>
            </a:br>
            <a:r>
              <a:rPr lang="tr-TR" dirty="0" smtClean="0"/>
              <a:t>Laboratuvar Organizasyonu </a:t>
            </a:r>
            <a:br>
              <a:rPr lang="tr-TR" dirty="0" smtClean="0"/>
            </a:br>
            <a:r>
              <a:rPr lang="tr-TR" dirty="0" smtClean="0"/>
              <a:t>(giriş)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6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3419" y="829732"/>
            <a:ext cx="6749113" cy="5367867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Kurumsal Standard bir laboratuvarda genel laboratuvar işleyişi şeması yanda verilmiştir. </a:t>
            </a:r>
          </a:p>
          <a:p>
            <a:pPr algn="just"/>
            <a:r>
              <a:rPr lang="tr-TR" sz="2400" dirty="0" smtClean="0"/>
              <a:t>Bu şemada gösterilmemekle beraber kurumsal laboratuvarlar klinik laboratuvarlar altında ya da ana bilim dallarına göre sınıflandırılırlar.</a:t>
            </a:r>
          </a:p>
          <a:p>
            <a:pPr algn="just"/>
            <a:r>
              <a:rPr lang="en-US" sz="2400" dirty="0" err="1" smtClean="0"/>
              <a:t>Klinik</a:t>
            </a:r>
            <a:r>
              <a:rPr lang="en-US" sz="2400" dirty="0" smtClean="0"/>
              <a:t> </a:t>
            </a:r>
            <a:r>
              <a:rPr lang="en-US" sz="2400" dirty="0" err="1" smtClean="0"/>
              <a:t>laboratuvarlar</a:t>
            </a:r>
            <a:r>
              <a:rPr lang="en-US" sz="2400" dirty="0" smtClean="0"/>
              <a:t> </a:t>
            </a:r>
            <a:r>
              <a:rPr lang="en-US" sz="2400" dirty="0" err="1" smtClean="0"/>
              <a:t>genel</a:t>
            </a:r>
            <a:r>
              <a:rPr lang="en-US" sz="2400" dirty="0" smtClean="0"/>
              <a:t> </a:t>
            </a:r>
            <a:r>
              <a:rPr lang="en-US" sz="2400" dirty="0" err="1" smtClean="0"/>
              <a:t>uygulama</a:t>
            </a:r>
            <a:r>
              <a:rPr lang="en-US" sz="2400" dirty="0" smtClean="0"/>
              <a:t> </a:t>
            </a:r>
            <a:r>
              <a:rPr lang="en-US" sz="2400" dirty="0" err="1" smtClean="0"/>
              <a:t>laboratuvarları</a:t>
            </a:r>
            <a:r>
              <a:rPr lang="en-US" sz="2400" dirty="0" smtClean="0"/>
              <a:t> </a:t>
            </a:r>
            <a:r>
              <a:rPr lang="en-US" sz="2400" dirty="0" err="1" smtClean="0"/>
              <a:t>gibi</a:t>
            </a:r>
            <a:r>
              <a:rPr lang="tr-TR" sz="2400" dirty="0" smtClean="0"/>
              <a:t>:</a:t>
            </a:r>
          </a:p>
          <a:p>
            <a:pPr lvl="1" algn="just"/>
            <a:r>
              <a:rPr lang="tr-TR" sz="1800" dirty="0" smtClean="0"/>
              <a:t>Ç</a:t>
            </a:r>
            <a:r>
              <a:rPr lang="en-US" sz="1800" dirty="0" err="1" smtClean="0"/>
              <a:t>evre</a:t>
            </a:r>
            <a:r>
              <a:rPr lang="en-US" sz="1800" dirty="0" smtClean="0"/>
              <a:t> </a:t>
            </a:r>
            <a:r>
              <a:rPr lang="en-US" sz="1800" dirty="0" err="1" smtClean="0"/>
              <a:t>kirlilik</a:t>
            </a:r>
            <a:r>
              <a:rPr lang="en-US" sz="1800" dirty="0" smtClean="0"/>
              <a:t> </a:t>
            </a:r>
            <a:r>
              <a:rPr lang="en-US" sz="1800" dirty="0" err="1" smtClean="0"/>
              <a:t>ajansı</a:t>
            </a:r>
            <a:r>
              <a:rPr lang="en-US" sz="1800" dirty="0" smtClean="0"/>
              <a:t>, </a:t>
            </a:r>
            <a:endParaRPr lang="tr-TR" sz="1800" dirty="0" smtClean="0"/>
          </a:p>
          <a:p>
            <a:pPr lvl="1" algn="just"/>
            <a:r>
              <a:rPr lang="en-US" sz="1800" dirty="0" err="1" smtClean="0"/>
              <a:t>iş</a:t>
            </a:r>
            <a:r>
              <a:rPr lang="en-US" sz="1800" dirty="0" smtClean="0"/>
              <a:t> </a:t>
            </a:r>
            <a:r>
              <a:rPr lang="en-US" sz="1800" dirty="0" err="1" smtClean="0"/>
              <a:t>sağlığı</a:t>
            </a:r>
            <a:r>
              <a:rPr lang="en-US" sz="1800" dirty="0" smtClean="0"/>
              <a:t> </a:t>
            </a:r>
            <a:r>
              <a:rPr lang="en-US" sz="1800" dirty="0" err="1" smtClean="0"/>
              <a:t>ve</a:t>
            </a:r>
            <a:r>
              <a:rPr lang="en-US" sz="1800" dirty="0" smtClean="0"/>
              <a:t> </a:t>
            </a:r>
            <a:r>
              <a:rPr lang="en-US" sz="1800" dirty="0" err="1" smtClean="0"/>
              <a:t>güvenliği</a:t>
            </a:r>
            <a:r>
              <a:rPr lang="en-US" sz="1800" dirty="0" smtClean="0"/>
              <a:t> </a:t>
            </a:r>
            <a:r>
              <a:rPr lang="en-US" sz="1800" dirty="0" err="1" smtClean="0"/>
              <a:t>ajansı</a:t>
            </a:r>
            <a:r>
              <a:rPr lang="en-US" sz="1800" dirty="0" smtClean="0"/>
              <a:t>, </a:t>
            </a:r>
            <a:endParaRPr lang="tr-TR" sz="1800" dirty="0" smtClean="0"/>
          </a:p>
          <a:p>
            <a:pPr lvl="1" algn="just"/>
            <a:r>
              <a:rPr lang="en-US" sz="1800" dirty="0" err="1" smtClean="0"/>
              <a:t>uluslararası</a:t>
            </a:r>
            <a:r>
              <a:rPr lang="en-US" sz="1800" dirty="0" smtClean="0"/>
              <a:t> </a:t>
            </a:r>
            <a:r>
              <a:rPr lang="en-US" sz="1800" dirty="0" err="1" smtClean="0"/>
              <a:t>klinik</a:t>
            </a:r>
            <a:r>
              <a:rPr lang="en-US" sz="1800" dirty="0" smtClean="0"/>
              <a:t> </a:t>
            </a:r>
            <a:r>
              <a:rPr lang="en-US" sz="1800" dirty="0" err="1" smtClean="0"/>
              <a:t>kimya</a:t>
            </a:r>
            <a:r>
              <a:rPr lang="en-US" sz="1800" dirty="0" smtClean="0"/>
              <a:t>/</a:t>
            </a:r>
            <a:r>
              <a:rPr lang="en-US" sz="1800" dirty="0" err="1" smtClean="0"/>
              <a:t>biyokimya</a:t>
            </a:r>
            <a:r>
              <a:rPr lang="en-US" sz="1800" dirty="0" smtClean="0"/>
              <a:t> </a:t>
            </a:r>
            <a:r>
              <a:rPr lang="en-US" sz="1800" dirty="0" err="1" smtClean="0"/>
              <a:t>federasyonu</a:t>
            </a:r>
            <a:r>
              <a:rPr lang="en-US" sz="1800" dirty="0" smtClean="0"/>
              <a:t>, </a:t>
            </a:r>
            <a:endParaRPr lang="tr-TR" sz="1800" dirty="0" smtClean="0"/>
          </a:p>
          <a:p>
            <a:pPr lvl="1" algn="just"/>
            <a:r>
              <a:rPr lang="en-US" sz="1800" dirty="0" err="1" smtClean="0"/>
              <a:t>dünya</a:t>
            </a:r>
            <a:r>
              <a:rPr lang="en-US" sz="1800" dirty="0" smtClean="0"/>
              <a:t> </a:t>
            </a:r>
            <a:r>
              <a:rPr lang="en-US" sz="1800" dirty="0" err="1" smtClean="0"/>
              <a:t>sağlık</a:t>
            </a:r>
            <a:r>
              <a:rPr lang="en-US" sz="1800" dirty="0" smtClean="0"/>
              <a:t> </a:t>
            </a:r>
            <a:r>
              <a:rPr lang="en-US" sz="1800" dirty="0" err="1" smtClean="0"/>
              <a:t>örgütü</a:t>
            </a:r>
            <a:r>
              <a:rPr lang="en-US" sz="1800" dirty="0" smtClean="0"/>
              <a:t> </a:t>
            </a:r>
            <a:endParaRPr lang="tr-TR" sz="1800" dirty="0" smtClean="0"/>
          </a:p>
          <a:p>
            <a:pPr marL="0" indent="0" algn="just">
              <a:buNone/>
            </a:pP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oluşumların</a:t>
            </a:r>
            <a:r>
              <a:rPr lang="en-US" sz="2400" dirty="0" smtClean="0"/>
              <a:t> </a:t>
            </a:r>
            <a:r>
              <a:rPr lang="en-US" sz="2400" dirty="0" err="1" smtClean="0"/>
              <a:t>periyodik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yayınladığı</a:t>
            </a:r>
            <a:r>
              <a:rPr lang="en-US" sz="2400" dirty="0" smtClean="0"/>
              <a:t> </a:t>
            </a:r>
            <a:r>
              <a:rPr lang="en-US" sz="2400" dirty="0" err="1" smtClean="0"/>
              <a:t>kriterleri</a:t>
            </a:r>
            <a:r>
              <a:rPr lang="en-US" sz="2400" dirty="0" smtClean="0"/>
              <a:t> </a:t>
            </a:r>
            <a:r>
              <a:rPr lang="en-US" sz="2400" dirty="0" err="1" smtClean="0"/>
              <a:t>uluslararası</a:t>
            </a:r>
            <a:r>
              <a:rPr lang="en-US" sz="2400" dirty="0" smtClean="0"/>
              <a:t> </a:t>
            </a:r>
            <a:r>
              <a:rPr lang="en-US" sz="2400" dirty="0" err="1" smtClean="0"/>
              <a:t>imzalanmış</a:t>
            </a:r>
            <a:r>
              <a:rPr lang="en-US" sz="2400" dirty="0" smtClean="0"/>
              <a:t> </a:t>
            </a:r>
            <a:r>
              <a:rPr lang="en-US" sz="2400" dirty="0" err="1" smtClean="0"/>
              <a:t>protokollere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takip</a:t>
            </a:r>
            <a:r>
              <a:rPr lang="en-US" sz="2400" dirty="0" smtClean="0"/>
              <a:t> </a:t>
            </a:r>
            <a:r>
              <a:rPr lang="en-US" sz="2400" dirty="0" err="1" smtClean="0"/>
              <a:t>eder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uygular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399"/>
            <a:ext cx="5053420" cy="656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416858"/>
            <a:ext cx="11601450" cy="6226829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 smtClean="0"/>
              <a:t>G</a:t>
            </a:r>
            <a:r>
              <a:rPr lang="tr-TR" altLang="en-US" b="1" dirty="0" err="1" smtClean="0"/>
              <a:t>elişmiş</a:t>
            </a:r>
            <a:r>
              <a:rPr lang="tr-TR" altLang="en-US" b="1" dirty="0" smtClean="0"/>
              <a:t> bir klinik biyokimya laboratuvarında bulunması gereken bölümler: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-İdari bölüm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alma ve numune kabul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-Serum ayırma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-Biyokimyasal analizler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-Hormon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-İdrar ve gaita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gazları ve elektrolit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</a:t>
            </a:r>
            <a:r>
              <a:rPr lang="tr-TR" altLang="en-US" dirty="0" err="1" smtClean="0"/>
              <a:t>Elektroforez</a:t>
            </a:r>
            <a:r>
              <a:rPr lang="tr-TR" altLang="en-US" dirty="0" smtClean="0"/>
              <a:t>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-Manuel deneyler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-Araştırma ve metabolizma bozuklukları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-İlaç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-Çözelti ve kit hazırlama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-Distile, </a:t>
            </a:r>
            <a:r>
              <a:rPr lang="tr-TR" altLang="en-US" dirty="0" err="1" smtClean="0"/>
              <a:t>diyonize</a:t>
            </a:r>
            <a:r>
              <a:rPr lang="tr-TR" altLang="en-US" dirty="0" smtClean="0"/>
              <a:t>, </a:t>
            </a:r>
            <a:r>
              <a:rPr lang="tr-TR" altLang="en-US" dirty="0" err="1" smtClean="0"/>
              <a:t>redistile</a:t>
            </a:r>
            <a:r>
              <a:rPr lang="tr-TR" altLang="en-US" dirty="0" smtClean="0"/>
              <a:t> su üretimi, malzeme yıkama-kurutma-sterilizasyon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-Ambar ve soğuk depo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-Acil laboratuvarı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-Bilgi işlem merkezi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hastane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sistemi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ağına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bağlı</a:t>
            </a:r>
            <a:r>
              <a:rPr lang="en-US" altLang="en-US" dirty="0" smtClean="0"/>
              <a:t>)</a:t>
            </a:r>
            <a:endParaRPr lang="tr-T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7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214312"/>
            <a:ext cx="11687175" cy="641508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Laboratuvarlarda </a:t>
            </a:r>
            <a:r>
              <a:rPr lang="tr-TR" sz="2400" dirty="0" err="1" smtClean="0"/>
              <a:t>internal</a:t>
            </a:r>
            <a:r>
              <a:rPr lang="tr-TR" sz="2400" dirty="0" smtClean="0"/>
              <a:t> ve </a:t>
            </a:r>
            <a:r>
              <a:rPr lang="tr-TR" sz="2400" dirty="0" err="1" smtClean="0"/>
              <a:t>eksternal</a:t>
            </a:r>
            <a:r>
              <a:rPr lang="tr-TR" sz="2400" dirty="0" smtClean="0"/>
              <a:t> kalite kontrolü uygulanır:</a:t>
            </a:r>
          </a:p>
          <a:p>
            <a:pPr lvl="1">
              <a:lnSpc>
                <a:spcPct val="150000"/>
              </a:lnSpc>
            </a:pPr>
            <a:r>
              <a:rPr lang="tr-TR" altLang="en-US" sz="2000" dirty="0" smtClean="0"/>
              <a:t>Laboratuvar içi kontrol (</a:t>
            </a:r>
            <a:r>
              <a:rPr lang="tr-TR" altLang="en-US" sz="2000" dirty="0" err="1" smtClean="0"/>
              <a:t>İnternal</a:t>
            </a:r>
            <a:r>
              <a:rPr lang="tr-TR" altLang="en-US" sz="2000" dirty="0" smtClean="0"/>
              <a:t> kalite kontrolü) </a:t>
            </a:r>
          </a:p>
          <a:p>
            <a:pPr lvl="1">
              <a:lnSpc>
                <a:spcPct val="150000"/>
              </a:lnSpc>
            </a:pPr>
            <a:r>
              <a:rPr lang="tr-TR" altLang="en-US" sz="2000" dirty="0" err="1" smtClean="0"/>
              <a:t>Eksternal</a:t>
            </a:r>
            <a:r>
              <a:rPr lang="tr-TR" altLang="en-US" sz="2000" dirty="0" smtClean="0"/>
              <a:t> kalite kontrol</a:t>
            </a:r>
          </a:p>
          <a:p>
            <a:pPr lvl="2" algn="just">
              <a:lnSpc>
                <a:spcPct val="150000"/>
              </a:lnSpc>
            </a:pPr>
            <a:r>
              <a:rPr lang="tr-TR" altLang="en-US" sz="1800" dirty="0" smtClean="0"/>
              <a:t>Laboratuvarlar arası kontrol (birkaç laboratuvarda aynı standart ve kalite kontrol serum/numuneleri kullanılarak laboratuvarlar arası kontrol yapılır.)</a:t>
            </a:r>
          </a:p>
          <a:p>
            <a:pPr lvl="2" algn="just">
              <a:lnSpc>
                <a:spcPct val="150000"/>
              </a:lnSpc>
            </a:pPr>
            <a:r>
              <a:rPr lang="tr-TR" altLang="en-US" sz="1800" dirty="0" smtClean="0"/>
              <a:t>Ülke düzeyinde kalite kontrol (Ülkede seçilen bir merkez denetiminde aynı standart ve kalite kontrol serum/numuneleri kullanılarak, ve laboratuvar şartları fiziksel olarak denetlenerek laboratuvarların çalışmalarına devam edip edemeyeceklerini </a:t>
            </a:r>
            <a:r>
              <a:rPr lang="tr-TR" altLang="en-US" sz="1800" dirty="0" err="1" smtClean="0"/>
              <a:t>belirllenir</a:t>
            </a:r>
            <a:r>
              <a:rPr lang="tr-TR" altLang="en-US" sz="1800" dirty="0" smtClean="0"/>
              <a:t>.) </a:t>
            </a:r>
          </a:p>
          <a:p>
            <a:pPr lvl="2" algn="just">
              <a:lnSpc>
                <a:spcPct val="150000"/>
              </a:lnSpc>
            </a:pPr>
            <a:r>
              <a:rPr lang="tr-TR" altLang="en-US" sz="1800" dirty="0" smtClean="0"/>
              <a:t>Uluslararası denetim (Laboratuvarlar uluslararası hizmet veren programlara üye olarak belli zamanlarda denetlenirler ve denetleme sonuçlarına göre onay alırlar, bunun için ilgili laboratuvarın uluslararası bir kalite kontrol programına üye olması </a:t>
            </a:r>
            <a:r>
              <a:rPr lang="tr-TR" altLang="en-US" sz="1800" dirty="0" err="1" smtClean="0"/>
              <a:t>gereklidır</a:t>
            </a:r>
            <a:r>
              <a:rPr lang="tr-TR" altLang="en-US" sz="1800" dirty="0" smtClean="0"/>
              <a:t>.</a:t>
            </a:r>
          </a:p>
          <a:p>
            <a:pPr algn="just"/>
            <a:r>
              <a:rPr lang="tr-TR" sz="2000" dirty="0" smtClean="0"/>
              <a:t>Laboratuvar performansında analiz sonuçları 2 şekilde tanımlanır.</a:t>
            </a:r>
          </a:p>
          <a:p>
            <a:pPr marL="457200" indent="-457200" algn="just">
              <a:buAutoNum type="arabicParenR"/>
            </a:pPr>
            <a:r>
              <a:rPr lang="tr-TR" sz="2000" dirty="0" smtClean="0"/>
              <a:t>kesinlik (</a:t>
            </a:r>
            <a:r>
              <a:rPr lang="tr-TR" sz="2000" dirty="0" err="1" smtClean="0"/>
              <a:t>precision</a:t>
            </a:r>
            <a:r>
              <a:rPr lang="tr-TR" sz="2000" dirty="0" smtClean="0"/>
              <a:t>)ve doğruluk (</a:t>
            </a:r>
            <a:r>
              <a:rPr lang="tr-TR" sz="2000" dirty="0" err="1" smtClean="0"/>
              <a:t>accuracy</a:t>
            </a:r>
            <a:r>
              <a:rPr lang="tr-TR" sz="2000" dirty="0" smtClean="0"/>
              <a:t>);</a:t>
            </a:r>
          </a:p>
          <a:p>
            <a:pPr marL="457200" indent="-457200" algn="just">
              <a:buFont typeface="Arial" panose="020B0604020202020204" pitchFamily="34" charset="0"/>
              <a:buAutoNum type="arabicParenR"/>
            </a:pPr>
            <a:r>
              <a:rPr lang="tr-TR" sz="2000" dirty="0" smtClean="0"/>
              <a:t>2) hassasiyet (</a:t>
            </a:r>
            <a:r>
              <a:rPr lang="tr-TR" sz="2000" dirty="0" err="1" smtClean="0"/>
              <a:t>sensitivity</a:t>
            </a:r>
            <a:r>
              <a:rPr lang="tr-TR" sz="2000" dirty="0" smtClean="0"/>
              <a:t>) ve Özgünlük (</a:t>
            </a:r>
            <a:r>
              <a:rPr lang="tr-TR" sz="2000" dirty="0" err="1" smtClean="0"/>
              <a:t>spesificity</a:t>
            </a:r>
            <a:r>
              <a:rPr lang="tr-TR" sz="2000" dirty="0" smtClean="0"/>
              <a:t>)</a:t>
            </a:r>
          </a:p>
          <a:p>
            <a:pPr marL="457200" indent="-457200" algn="just">
              <a:buAutoNum type="arabicParenR"/>
            </a:pPr>
            <a:endParaRPr lang="tr-TR" sz="2000" dirty="0" smtClean="0"/>
          </a:p>
          <a:p>
            <a:pPr lvl="2">
              <a:lnSpc>
                <a:spcPct val="150000"/>
              </a:lnSpc>
            </a:pPr>
            <a:endParaRPr lang="tr-TR" altLang="en-US" sz="1800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16106" y="3191435"/>
            <a:ext cx="52578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52194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2875" y="174281"/>
            <a:ext cx="11872913" cy="419769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tr-TR" sz="2400" dirty="0" smtClean="0"/>
              <a:t>1) kesinlik (</a:t>
            </a:r>
            <a:r>
              <a:rPr lang="tr-TR" sz="2400" dirty="0" err="1" smtClean="0"/>
              <a:t>precision</a:t>
            </a:r>
            <a:r>
              <a:rPr lang="tr-TR" sz="2400" dirty="0" smtClean="0"/>
              <a:t>)ve doğruluk (</a:t>
            </a:r>
            <a:r>
              <a:rPr lang="tr-TR" sz="2400" dirty="0" err="1" smtClean="0"/>
              <a:t>accuracy</a:t>
            </a:r>
            <a:r>
              <a:rPr lang="tr-TR" sz="2400" dirty="0" smtClean="0"/>
              <a:t>)</a:t>
            </a:r>
          </a:p>
          <a:p>
            <a:pPr lvl="1" algn="just">
              <a:lnSpc>
                <a:spcPct val="100000"/>
              </a:lnSpc>
            </a:pPr>
            <a:r>
              <a:rPr lang="tr-TR" sz="2000" dirty="0" smtClean="0"/>
              <a:t>Kesinlikten bahsederken bir analizin </a:t>
            </a:r>
            <a:r>
              <a:rPr lang="tr-TR" sz="2000" dirty="0" err="1" smtClean="0"/>
              <a:t>tekrarlanabilirliğinden</a:t>
            </a:r>
            <a:r>
              <a:rPr lang="tr-TR" sz="2000" dirty="0" smtClean="0"/>
              <a:t> (</a:t>
            </a:r>
            <a:r>
              <a:rPr lang="tr-TR" sz="2000" dirty="0" err="1" smtClean="0"/>
              <a:t>yinelenebilirlik</a:t>
            </a:r>
            <a:r>
              <a:rPr lang="tr-TR" sz="2000" dirty="0" smtClean="0"/>
              <a:t>) bahsederiz. Farklı zamanlarda aynı veya yakın sonuçların alınması analizin kesinliğini gösterir. </a:t>
            </a:r>
          </a:p>
          <a:p>
            <a:pPr lvl="1" algn="just">
              <a:lnSpc>
                <a:spcPct val="100000"/>
              </a:lnSpc>
            </a:pPr>
            <a:r>
              <a:rPr lang="tr-TR" sz="2000" dirty="0" smtClean="0"/>
              <a:t>Doğruluk ise tekrarlanan analizlerin gerçek değere ne kadar yakın olduğudur.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tr-TR" sz="2400" dirty="0" smtClean="0"/>
              <a:t>2) hassasiyet (</a:t>
            </a:r>
            <a:r>
              <a:rPr lang="tr-TR" sz="2400" dirty="0" err="1" smtClean="0"/>
              <a:t>sensitivity</a:t>
            </a:r>
            <a:r>
              <a:rPr lang="tr-TR" sz="2400" dirty="0" smtClean="0"/>
              <a:t>) ve Özgünlük (</a:t>
            </a:r>
            <a:r>
              <a:rPr lang="tr-TR" sz="2400" dirty="0" err="1" smtClean="0"/>
              <a:t>spesificity</a:t>
            </a:r>
            <a:r>
              <a:rPr lang="tr-TR" sz="2400" dirty="0" smtClean="0"/>
              <a:t>)</a:t>
            </a:r>
          </a:p>
          <a:p>
            <a:pPr lvl="1" algn="just">
              <a:lnSpc>
                <a:spcPct val="100000"/>
              </a:lnSpc>
            </a:pPr>
            <a:r>
              <a:rPr lang="tr-TR" sz="2000" dirty="0" smtClean="0"/>
              <a:t>Hassasiyet analizin çok küçük değişimleri tespit etmesidir. Analiz edilen madde, enzim aktivitesi, ilaç düzeyi ve benzeri hedef  ne kadar az olursa olsun </a:t>
            </a:r>
            <a:r>
              <a:rPr lang="tr-TR" sz="2000" dirty="0" err="1" smtClean="0"/>
              <a:t>ölçülebilirlik</a:t>
            </a:r>
            <a:r>
              <a:rPr lang="tr-TR" sz="2000" dirty="0" smtClean="0"/>
              <a:t> sınırları vardır (</a:t>
            </a:r>
            <a:r>
              <a:rPr lang="tr-TR" sz="2000" dirty="0" err="1" smtClean="0"/>
              <a:t>detection</a:t>
            </a:r>
            <a:r>
              <a:rPr lang="tr-TR" sz="2000" dirty="0" smtClean="0"/>
              <a:t> limit, ölçüm limiti). Bu sınır içerisinde ne kadar düşük değişimleri tespit edilebiliyorsa analiz yöntemi  kadar hassastır.</a:t>
            </a:r>
          </a:p>
          <a:p>
            <a:pPr lvl="1" algn="just">
              <a:lnSpc>
                <a:spcPct val="100000"/>
              </a:lnSpc>
            </a:pPr>
            <a:r>
              <a:rPr lang="tr-TR" sz="2000" b="1" dirty="0"/>
              <a:t>Özgünlük</a:t>
            </a:r>
            <a:r>
              <a:rPr lang="tr-TR" sz="2000" dirty="0"/>
              <a:t> ise analiz metodunun hedefi ölçümleme sırasında asıl ölçümü yapılan hedeften farklı maddelerin ne kadar ölçüldüğüyle(</a:t>
            </a:r>
            <a:r>
              <a:rPr lang="tr-TR" sz="2000" dirty="0" err="1"/>
              <a:t>interferans</a:t>
            </a:r>
            <a:r>
              <a:rPr lang="tr-TR" sz="2000" dirty="0"/>
              <a:t>) ilgilidir. Özgünlük derecesi hedef ile </a:t>
            </a:r>
            <a:r>
              <a:rPr lang="tr-TR" sz="2000" dirty="0" err="1"/>
              <a:t>interferans</a:t>
            </a:r>
            <a:r>
              <a:rPr lang="tr-TR" sz="2000" dirty="0"/>
              <a:t> yapan maddelerin sonuçlarının farklılığının fazla olmasıyla beraber artar. Bu fark ne kadar </a:t>
            </a:r>
            <a:r>
              <a:rPr lang="tr-TR" sz="2000" dirty="0" err="1"/>
              <a:t>ayrımlanabiliyorsa</a:t>
            </a:r>
            <a:r>
              <a:rPr lang="tr-TR" sz="2000" dirty="0"/>
              <a:t> o kadar özgündür analiz yöntemi.</a:t>
            </a:r>
          </a:p>
          <a:p>
            <a:pPr lvl="1" algn="just">
              <a:lnSpc>
                <a:spcPct val="100000"/>
              </a:lnSpc>
            </a:pPr>
            <a:endParaRPr lang="tr-TR" sz="2000" dirty="0" smtClean="0"/>
          </a:p>
        </p:txBody>
      </p:sp>
      <p:grpSp>
        <p:nvGrpSpPr>
          <p:cNvPr id="12" name="Group 11"/>
          <p:cNvGrpSpPr/>
          <p:nvPr/>
        </p:nvGrpSpPr>
        <p:grpSpPr>
          <a:xfrm>
            <a:off x="3959038" y="4371975"/>
            <a:ext cx="5822079" cy="2359725"/>
            <a:chOff x="399616" y="3928019"/>
            <a:chExt cx="5054032" cy="227044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l="6276" r="12716"/>
            <a:stretch/>
          </p:blipFill>
          <p:spPr>
            <a:xfrm>
              <a:off x="510988" y="3928019"/>
              <a:ext cx="4800600" cy="1531785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399616" y="5459804"/>
              <a:ext cx="168467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1400" dirty="0" smtClean="0"/>
                <a:t>Kesin olmayan ve </a:t>
              </a:r>
            </a:p>
            <a:p>
              <a:pPr algn="ctr"/>
              <a:r>
                <a:rPr lang="tr-TR" sz="1400" dirty="0" smtClean="0"/>
                <a:t>doğru olmayan sonuçlar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084293" y="5459804"/>
              <a:ext cx="168467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1400" dirty="0" smtClean="0"/>
                <a:t>Kesin ancak doğru olmayan sonuçlar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880342" y="5459804"/>
              <a:ext cx="157330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1400" dirty="0" smtClean="0"/>
                <a:t>Kesin ve doğru sonuçlar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604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67267" y="352425"/>
            <a:ext cx="11005608" cy="5680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tr-TR" sz="2200" b="1" dirty="0" err="1" smtClean="0"/>
              <a:t>Interferans</a:t>
            </a:r>
            <a:r>
              <a:rPr lang="tr-TR" sz="2200" dirty="0"/>
              <a:t>: Asıl ölçüm yapılan madde yerine başka maddelerin de sonuç vermesi, yani deney sonucuna karışması </a:t>
            </a:r>
            <a:r>
              <a:rPr lang="tr-TR" sz="2200" dirty="0" err="1"/>
              <a:t>interferans</a:t>
            </a:r>
            <a:r>
              <a:rPr lang="tr-TR" sz="2200" dirty="0"/>
              <a:t> olarak tanımlanır. </a:t>
            </a:r>
          </a:p>
          <a:p>
            <a:pPr marL="0" indent="0" algn="just">
              <a:buNone/>
            </a:pPr>
            <a:endParaRPr lang="tr-TR" sz="2000" b="1" dirty="0" smtClean="0"/>
          </a:p>
          <a:p>
            <a:pPr marL="0" indent="0" algn="just">
              <a:buNone/>
            </a:pPr>
            <a:r>
              <a:rPr lang="tr-TR" sz="2400" b="1" dirty="0" smtClean="0"/>
              <a:t>Yanlış Pozitif  ve Yanlış negatif sonuç:</a:t>
            </a:r>
          </a:p>
          <a:p>
            <a:pPr algn="just"/>
            <a:r>
              <a:rPr lang="tr-TR" sz="2200" dirty="0"/>
              <a:t>Bir tıbbi analizin sonuçları </a:t>
            </a:r>
            <a:r>
              <a:rPr lang="tr-TR" sz="2200" dirty="0" err="1"/>
              <a:t>interferans</a:t>
            </a:r>
            <a:r>
              <a:rPr lang="tr-TR" sz="2200" dirty="0"/>
              <a:t> ve diğer başka sebeplerden dolayı olması gerekenden farklı sonuçlar verebilir</a:t>
            </a:r>
          </a:p>
          <a:p>
            <a:pPr algn="just"/>
            <a:r>
              <a:rPr lang="tr-TR" sz="2200" dirty="0"/>
              <a:t>Yanlış pozitif sonuç: pozitif sonuç vermemesi gerektiği halde yanıltıcı olarak pozitif sonu gözlenmesini ifade eder.</a:t>
            </a:r>
          </a:p>
          <a:p>
            <a:pPr algn="just"/>
            <a:r>
              <a:rPr lang="tr-TR" sz="2200" dirty="0"/>
              <a:t>Yine yanlış negatif sonuç ise sonucun pozitif olması beklenirken negatif sonuç gözlenmesidir. </a:t>
            </a:r>
          </a:p>
          <a:p>
            <a:pPr algn="just"/>
            <a:r>
              <a:rPr lang="tr-TR" sz="2200" dirty="0"/>
              <a:t>Bazı ilaç kullanımları, diyet </a:t>
            </a:r>
            <a:r>
              <a:rPr lang="tr-TR" sz="2200" dirty="0" err="1"/>
              <a:t>vs</a:t>
            </a:r>
            <a:r>
              <a:rPr lang="tr-TR" sz="2200" dirty="0"/>
              <a:t> gibi çok sayıda sebeplerle gözlenebilir</a:t>
            </a:r>
            <a:r>
              <a:rPr lang="tr-TR" sz="2200" dirty="0" smtClean="0"/>
              <a:t>.</a:t>
            </a:r>
          </a:p>
          <a:p>
            <a:pPr algn="just"/>
            <a:endParaRPr lang="tr-TR" sz="2200" dirty="0"/>
          </a:p>
          <a:p>
            <a:pPr algn="just"/>
            <a:endParaRPr lang="tr-TR" sz="2200" dirty="0" smtClean="0"/>
          </a:p>
          <a:p>
            <a:pPr algn="just"/>
            <a:endParaRPr lang="tr-TR" sz="2200" dirty="0"/>
          </a:p>
          <a:p>
            <a:pPr algn="just"/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90016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ANALİZ </a:t>
            </a:r>
            <a:r>
              <a:rPr lang="tr-TR" dirty="0" smtClean="0"/>
              <a:t>METOTLARI (hatırlatma)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4425"/>
            <a:ext cx="10515600" cy="5062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Spe</a:t>
            </a:r>
            <a:r>
              <a:rPr lang="tr-TR" dirty="0"/>
              <a:t>k</a:t>
            </a:r>
            <a:r>
              <a:rPr lang="en-US" dirty="0" err="1"/>
              <a:t>tro</a:t>
            </a:r>
            <a:r>
              <a:rPr lang="tr-TR" dirty="0"/>
              <a:t>f</a:t>
            </a:r>
            <a:r>
              <a:rPr lang="en-US" dirty="0" err="1"/>
              <a:t>otometr</a:t>
            </a:r>
            <a:r>
              <a:rPr lang="tr-TR" dirty="0" smtClean="0"/>
              <a:t>e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UV-VIS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Floresan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err="1" smtClean="0"/>
              <a:t>Fosforesan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dirty="0" err="1" smtClean="0"/>
              <a:t>Kemilüminesan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Tü</a:t>
            </a:r>
            <a:r>
              <a:rPr lang="en-US" dirty="0" err="1" smtClean="0"/>
              <a:t>rbidimetr</a:t>
            </a:r>
            <a:r>
              <a:rPr lang="tr-TR" dirty="0" smtClean="0"/>
              <a:t>e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Nefelometre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Kromatografi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Kütle </a:t>
            </a:r>
            <a:r>
              <a:rPr lang="tr-TR" dirty="0" smtClean="0"/>
              <a:t>spektrometresi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97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37586</TotalTime>
  <Words>564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TLT213 Laboratuvar Organizasyonu  (giriş)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ANALİZ METOTLARI (hatırlatma)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 terminoloji</dc:title>
  <dc:creator>editorial-1</dc:creator>
  <cp:lastModifiedBy>YGI</cp:lastModifiedBy>
  <cp:revision>91</cp:revision>
  <cp:lastPrinted>2018-10-24T00:16:10Z</cp:lastPrinted>
  <dcterms:created xsi:type="dcterms:W3CDTF">2015-05-30T15:02:01Z</dcterms:created>
  <dcterms:modified xsi:type="dcterms:W3CDTF">2018-10-24T00:23:15Z</dcterms:modified>
</cp:coreProperties>
</file>