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1" d="100"/>
          <a:sy n="41" d="100"/>
        </p:scale>
        <p:origin x="-1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Sunday, 18 November 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Anthony </a:t>
            </a:r>
            <a:r>
              <a:rPr lang="en-US" dirty="0" err="1" smtClean="0"/>
              <a:t>Giddens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8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Giddens’ın</a:t>
            </a:r>
            <a:r>
              <a:rPr lang="tr-TR" dirty="0" smtClean="0"/>
              <a:t> yapılaşma kuramı yapısalcı/</a:t>
            </a:r>
            <a:r>
              <a:rPr lang="tr-TR" dirty="0" err="1" smtClean="0"/>
              <a:t>işlevselci</a:t>
            </a:r>
            <a:r>
              <a:rPr lang="tr-TR" dirty="0" smtClean="0"/>
              <a:t> yaklaşımlar ile </a:t>
            </a:r>
            <a:r>
              <a:rPr lang="tr-TR" dirty="0" err="1" smtClean="0"/>
              <a:t>fenomenolojik</a:t>
            </a:r>
            <a:r>
              <a:rPr lang="tr-TR" dirty="0" smtClean="0"/>
              <a:t>/sembolik </a:t>
            </a:r>
            <a:r>
              <a:rPr lang="tr-TR" dirty="0" err="1" smtClean="0"/>
              <a:t>etkileşimci</a:t>
            </a:r>
            <a:r>
              <a:rPr lang="tr-TR" dirty="0" smtClean="0"/>
              <a:t> yaklaşımların eleştirisini içerir.</a:t>
            </a:r>
          </a:p>
          <a:p>
            <a:r>
              <a:rPr lang="tr-TR" dirty="0" smtClean="0"/>
              <a:t>Bu yaklaşımların bir sentezini geliştirerek çağdaş sosyolojinin birey/toplum arasındaki gerilim ve kutuplaşmayı aşmaya çabalar.</a:t>
            </a:r>
          </a:p>
          <a:p>
            <a:r>
              <a:rPr lang="tr-TR" b="1" u="sng" dirty="0" smtClean="0"/>
              <a:t>Yapısal-</a:t>
            </a:r>
            <a:r>
              <a:rPr lang="tr-TR" b="1" u="sng" dirty="0" err="1" smtClean="0"/>
              <a:t>işlevselci</a:t>
            </a:r>
            <a:r>
              <a:rPr lang="tr-TR" b="1" u="sng" dirty="0" smtClean="0"/>
              <a:t> sosyolojiden </a:t>
            </a:r>
            <a:r>
              <a:rPr lang="tr-TR" dirty="0" smtClean="0"/>
              <a:t>(</a:t>
            </a:r>
            <a:r>
              <a:rPr lang="tr-TR" dirty="0" err="1" smtClean="0"/>
              <a:t>örn</a:t>
            </a:r>
            <a:r>
              <a:rPr lang="tr-TR" dirty="0" smtClean="0"/>
              <a:t>. </a:t>
            </a:r>
            <a:r>
              <a:rPr lang="tr-TR" dirty="0" err="1" smtClean="0"/>
              <a:t>Parsons</a:t>
            </a:r>
            <a:r>
              <a:rPr lang="tr-TR" dirty="0" smtClean="0"/>
              <a:t>) </a:t>
            </a:r>
            <a:r>
              <a:rPr lang="tr-TR" dirty="0" err="1" smtClean="0"/>
              <a:t>doğalcı</a:t>
            </a:r>
            <a:r>
              <a:rPr lang="tr-TR" dirty="0" smtClean="0"/>
              <a:t> ve </a:t>
            </a:r>
            <a:r>
              <a:rPr lang="tr-TR" dirty="0" err="1" smtClean="0"/>
              <a:t>nesnelci</a:t>
            </a:r>
            <a:r>
              <a:rPr lang="tr-TR" dirty="0" smtClean="0"/>
              <a:t> eğilimlerinden ötürü uzak durur. </a:t>
            </a:r>
          </a:p>
          <a:p>
            <a:pPr lvl="1"/>
            <a:r>
              <a:rPr lang="tr-TR" dirty="0" smtClean="0"/>
              <a:t>Bütünün parçalar/bireyler/aktörler üzerinde baskın/dışsal/zorlayıcı bir etkide bulunduğu fikrine şüpheyle yaklaşır.</a:t>
            </a:r>
          </a:p>
          <a:p>
            <a:r>
              <a:rPr lang="tr-TR" b="1" u="sng" dirty="0" err="1" smtClean="0"/>
              <a:t>Fenomenolojik</a:t>
            </a:r>
            <a:r>
              <a:rPr lang="tr-TR" b="1" u="sng" dirty="0" smtClean="0"/>
              <a:t>/sembolik </a:t>
            </a:r>
            <a:r>
              <a:rPr lang="tr-TR" b="1" u="sng" dirty="0" err="1" smtClean="0"/>
              <a:t>etkileşimci</a:t>
            </a:r>
            <a:r>
              <a:rPr lang="tr-TR" b="1" u="sng" dirty="0" smtClean="0"/>
              <a:t> </a:t>
            </a:r>
            <a:r>
              <a:rPr lang="tr-TR" dirty="0" smtClean="0"/>
              <a:t>yaklaşımların (</a:t>
            </a:r>
            <a:r>
              <a:rPr lang="tr-TR" dirty="0" err="1" smtClean="0"/>
              <a:t>Garfinkel</a:t>
            </a:r>
            <a:r>
              <a:rPr lang="tr-TR" dirty="0" smtClean="0"/>
              <a:t>/</a:t>
            </a:r>
            <a:r>
              <a:rPr lang="tr-TR" dirty="0" err="1" smtClean="0"/>
              <a:t>Goffman</a:t>
            </a:r>
            <a:r>
              <a:rPr lang="tr-TR" dirty="0" smtClean="0"/>
              <a:t>) </a:t>
            </a:r>
            <a:r>
              <a:rPr lang="tr-TR" dirty="0" err="1" smtClean="0"/>
              <a:t>humanist</a:t>
            </a:r>
            <a:r>
              <a:rPr lang="tr-TR" dirty="0" smtClean="0"/>
              <a:t> özne fikrini de benimsemez.</a:t>
            </a:r>
          </a:p>
          <a:p>
            <a:pPr lvl="1"/>
            <a:r>
              <a:rPr lang="tr-TR" dirty="0" smtClean="0"/>
              <a:t>Bireyin ve onun anlam üretme kapasitesinin sarsılmaz önceliğini eleştirir.</a:t>
            </a:r>
          </a:p>
          <a:p>
            <a:pPr lvl="1"/>
            <a:r>
              <a:rPr lang="tr-TR" dirty="0" smtClean="0"/>
              <a:t>Yine de, </a:t>
            </a:r>
            <a:r>
              <a:rPr lang="tr-TR" dirty="0" err="1" smtClean="0"/>
              <a:t>Giddens’ın</a:t>
            </a:r>
            <a:r>
              <a:rPr lang="tr-TR" dirty="0" smtClean="0"/>
              <a:t> yapılaşma kuramı bireyin yaratıcı kapasitesini başlangıç noktası olarak benimser.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9763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DÜŞÜNÜMSELLİK (REFLEKTİVİTE)</a:t>
            </a:r>
          </a:p>
          <a:p>
            <a:r>
              <a:rPr lang="tr-TR" dirty="0" err="1" smtClean="0"/>
              <a:t>Giddens’ın</a:t>
            </a:r>
            <a:r>
              <a:rPr lang="tr-TR" dirty="0" smtClean="0"/>
              <a:t> sosyolojisinde merkezi kavramlardan biridir.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Düşünümsellik</a:t>
            </a:r>
            <a:r>
              <a:rPr lang="tr-TR" dirty="0" smtClean="0"/>
              <a:t>; hem kendi kendinin bilincinde olarak eyleyen rasyonel bir aktör fikrinin kavramıdır</a:t>
            </a:r>
          </a:p>
          <a:p>
            <a:pPr lvl="1"/>
            <a:r>
              <a:rPr lang="tr-TR" dirty="0" smtClean="0"/>
              <a:t>Hem de toplumsal yaşamın olağan akışının farkında olan, onunla etkileşim içerisinde eylemlilikte bulunan bir aktörü varsayar.</a:t>
            </a:r>
          </a:p>
          <a:p>
            <a:pPr lvl="1"/>
            <a:r>
              <a:rPr lang="tr-TR" dirty="0" smtClean="0"/>
              <a:t>Toplumsal pratiklerin onu eyleyenler nezdinde akıl yürütme ve amaçlılık içerisinde </a:t>
            </a:r>
            <a:r>
              <a:rPr lang="tr-TR" dirty="0" err="1" smtClean="0"/>
              <a:t>açıklanabilirliğini</a:t>
            </a:r>
            <a:r>
              <a:rPr lang="tr-TR" dirty="0" smtClean="0"/>
              <a:t> ifade eder.</a:t>
            </a:r>
          </a:p>
          <a:p>
            <a:pPr lvl="1"/>
            <a:r>
              <a:rPr lang="tr-TR" dirty="0" err="1" smtClean="0"/>
              <a:t>Düşünümsellik</a:t>
            </a:r>
            <a:r>
              <a:rPr lang="tr-TR" dirty="0" smtClean="0"/>
              <a:t> bir süreç olarak toplumsal pratiklere ve etkileşimlere bakmayı gerektirir.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7945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ORTAK BİLGİ </a:t>
            </a:r>
            <a:r>
              <a:rPr lang="mr-IN" dirty="0" smtClean="0"/>
              <a:t>–</a:t>
            </a:r>
            <a:r>
              <a:rPr lang="tr-TR" dirty="0" smtClean="0"/>
              <a:t> PRATİK BİLİNÇ</a:t>
            </a:r>
          </a:p>
          <a:p>
            <a:r>
              <a:rPr lang="tr-TR" dirty="0" err="1" smtClean="0"/>
              <a:t>Giddens’ın</a:t>
            </a:r>
            <a:r>
              <a:rPr lang="tr-TR" dirty="0" smtClean="0"/>
              <a:t> </a:t>
            </a:r>
            <a:r>
              <a:rPr lang="tr-TR" dirty="0" err="1" smtClean="0"/>
              <a:t>fenomenolojik</a:t>
            </a:r>
            <a:r>
              <a:rPr lang="tr-TR" dirty="0" smtClean="0"/>
              <a:t> sosyolojiden ödünç aldığı bir terimdir.</a:t>
            </a:r>
          </a:p>
          <a:p>
            <a:pPr lvl="1"/>
            <a:r>
              <a:rPr lang="tr-TR" dirty="0" smtClean="0"/>
              <a:t>Toplumsal pratiklerin akıl yürütme ve amaçlılık içerisinde gerçekleştirildiğini savunurken bu süreçlerin pratik bilinç içerisinde şekillendiğini savunur.</a:t>
            </a:r>
          </a:p>
          <a:p>
            <a:pPr lvl="1"/>
            <a:r>
              <a:rPr lang="tr-TR" dirty="0" smtClean="0"/>
              <a:t>İnsanların akıl yürütmeleri ve amaçlılıkları doğrudan bilinç düzeyinde gözlenebilir değildir.</a:t>
            </a:r>
          </a:p>
          <a:p>
            <a:pPr lvl="1"/>
            <a:r>
              <a:rPr lang="tr-TR" dirty="0" smtClean="0"/>
              <a:t>Bu bilinçdışında olduğu anlamına da gelmez. </a:t>
            </a:r>
          </a:p>
          <a:p>
            <a:pPr lvl="1"/>
            <a:r>
              <a:rPr lang="tr-TR" dirty="0" err="1" smtClean="0"/>
              <a:t>Giddens’a</a:t>
            </a:r>
            <a:r>
              <a:rPr lang="tr-TR" dirty="0" smtClean="0"/>
              <a:t> göre PRATİK BİLİNÇ: </a:t>
            </a:r>
          </a:p>
          <a:p>
            <a:pPr lvl="1"/>
            <a:r>
              <a:rPr lang="tr-TR" dirty="0" smtClean="0"/>
              <a:t>Pratik </a:t>
            </a:r>
            <a:r>
              <a:rPr lang="tr-TR" dirty="0" err="1" smtClean="0"/>
              <a:t>bilinç’in</a:t>
            </a:r>
            <a:r>
              <a:rPr lang="tr-TR" dirty="0" smtClean="0"/>
              <a:t> geliştiği alan da ORTAK BİLGİ alanıdır: Gündelik yaşam alanı, pratiklerin olağan akışı içerisindeki seyrine ilişkin deneyim alanı.</a:t>
            </a:r>
          </a:p>
          <a:p>
            <a:pPr lvl="1"/>
            <a:r>
              <a:rPr lang="tr-TR" dirty="0" err="1" smtClean="0"/>
              <a:t>Giddens’ın</a:t>
            </a:r>
            <a:r>
              <a:rPr lang="tr-TR" dirty="0" smtClean="0"/>
              <a:t> bu terimi </a:t>
            </a:r>
            <a:r>
              <a:rPr lang="tr-TR" dirty="0" err="1" smtClean="0"/>
              <a:t>Schutz’un</a:t>
            </a:r>
            <a:r>
              <a:rPr lang="tr-TR" dirty="0" smtClean="0"/>
              <a:t> “bilgi </a:t>
            </a:r>
            <a:r>
              <a:rPr lang="tr-TR" dirty="0" err="1" smtClean="0"/>
              <a:t>stoğu</a:t>
            </a:r>
            <a:r>
              <a:rPr lang="tr-TR" dirty="0" smtClean="0"/>
              <a:t>” terimiyle büyük benzerlikler taşır.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2145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ORTAK BİLGİ </a:t>
            </a:r>
            <a:r>
              <a:rPr lang="mr-IN" dirty="0" smtClean="0"/>
              <a:t>–</a:t>
            </a:r>
            <a:r>
              <a:rPr lang="tr-TR" dirty="0" smtClean="0"/>
              <a:t> PRATİK BİLİNÇ</a:t>
            </a:r>
          </a:p>
          <a:p>
            <a:r>
              <a:rPr lang="tr-TR" dirty="0" smtClean="0"/>
              <a:t>Pratik bilinç kavramı yapılaşma sürecinin merkezinde yer alır.</a:t>
            </a:r>
          </a:p>
          <a:p>
            <a:pPr lvl="1"/>
            <a:r>
              <a:rPr lang="tr-TR" dirty="0" smtClean="0"/>
              <a:t>Toplumsal yapılar aktörlerin pratik bilinçlerinin ve yapıp ettiklerinin sonucu olarak inşa edilir</a:t>
            </a:r>
          </a:p>
          <a:p>
            <a:pPr lvl="1"/>
            <a:r>
              <a:rPr lang="tr-TR" dirty="0" smtClean="0"/>
              <a:t>Giddens toplumsal yapıların oluşumunda yaratıcı, etkin, aktif bir </a:t>
            </a:r>
            <a:r>
              <a:rPr lang="tr-TR" dirty="0" err="1" smtClean="0"/>
              <a:t>aktör’e</a:t>
            </a:r>
            <a:r>
              <a:rPr lang="tr-TR" dirty="0" smtClean="0"/>
              <a:t> kurucu bir rol atfeder.</a:t>
            </a:r>
          </a:p>
          <a:p>
            <a:r>
              <a:rPr lang="tr-TR" dirty="0" smtClean="0"/>
              <a:t>Bu yaklaşımıyla dışsal/zorlayıcı bir yapı fikrine mesafe alır.</a:t>
            </a:r>
          </a:p>
          <a:p>
            <a:r>
              <a:rPr lang="tr-TR" dirty="0" smtClean="0"/>
              <a:t>Belli bir toplumsal rolü tatbik eden ya da ideolojinin pasif taşıyıcısı bir toplumsal eylem kuramından da uzaklaşır.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0933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YAPI</a:t>
            </a:r>
          </a:p>
          <a:p>
            <a:r>
              <a:rPr lang="tr-TR" dirty="0" smtClean="0"/>
              <a:t>Giddens, sosyolojide yapı kavramı ve metaforik ifadelerinde (</a:t>
            </a:r>
            <a:r>
              <a:rPr lang="tr-TR" dirty="0" err="1" smtClean="0"/>
              <a:t>örn</a:t>
            </a:r>
            <a:r>
              <a:rPr lang="tr-TR" dirty="0" smtClean="0"/>
              <a:t>. Biyolojik bir organizma ya da bina iskeleti) öznelerden bağımsız bir varlık gösteren soyut bir ilişkiler ağının kastedildiğini savunur.</a:t>
            </a:r>
          </a:p>
          <a:p>
            <a:pPr lvl="1"/>
            <a:r>
              <a:rPr lang="tr-TR" dirty="0" smtClean="0"/>
              <a:t>Bu anlayışa karşı eleştirel bir tutum geliştirir. </a:t>
            </a:r>
          </a:p>
          <a:p>
            <a:pPr lvl="1"/>
            <a:r>
              <a:rPr lang="tr-TR" dirty="0" smtClean="0"/>
              <a:t>Kendi kullanımında bu terim, kabaca, </a:t>
            </a:r>
            <a:r>
              <a:rPr lang="tr-TR" b="1" u="sng" dirty="0" smtClean="0"/>
              <a:t>kurallar ve kaynaklar </a:t>
            </a:r>
            <a:r>
              <a:rPr lang="tr-TR" dirty="0" smtClean="0"/>
              <a:t>bütününe gönderme yapar.</a:t>
            </a:r>
          </a:p>
          <a:p>
            <a:r>
              <a:rPr lang="tr-TR" dirty="0" smtClean="0"/>
              <a:t>Ancak </a:t>
            </a:r>
            <a:r>
              <a:rPr lang="tr-TR" dirty="0" err="1" smtClean="0"/>
              <a:t>Giddens’ın</a:t>
            </a:r>
            <a:r>
              <a:rPr lang="tr-TR" dirty="0" smtClean="0"/>
              <a:t> kullanımında kurallar ve kaynaklar pratikleri dışsal olarak kuşatan ve sınırlayan bir güç tatbik etmez.</a:t>
            </a:r>
          </a:p>
          <a:p>
            <a:r>
              <a:rPr lang="tr-TR" dirty="0" err="1" smtClean="0"/>
              <a:t>Giddens’a</a:t>
            </a:r>
            <a:r>
              <a:rPr lang="tr-TR" dirty="0" smtClean="0"/>
              <a:t> göre </a:t>
            </a:r>
            <a:r>
              <a:rPr lang="tr-TR" b="1" u="sng" dirty="0" smtClean="0"/>
              <a:t>kurallar</a:t>
            </a:r>
            <a:r>
              <a:rPr lang="tr-TR" dirty="0" smtClean="0"/>
              <a:t> kurucu ve düzenleyicidir.</a:t>
            </a:r>
          </a:p>
          <a:p>
            <a:pPr lvl="1"/>
            <a:r>
              <a:rPr lang="tr-TR" dirty="0" smtClean="0"/>
              <a:t>Pratikleri sadece kısıtlamaz, aynı zamanda mümkün kılar, üretir, var eder. </a:t>
            </a:r>
          </a:p>
          <a:p>
            <a:pPr lvl="1"/>
            <a:r>
              <a:rPr lang="tr-TR" dirty="0" smtClean="0"/>
              <a:t>Satranç örneğinden hareketle, oyunun kurallarının aynı zamanda oyunun oynanışını da ürettiğinden bahseder. 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2586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YAPI</a:t>
            </a:r>
          </a:p>
          <a:p>
            <a:r>
              <a:rPr lang="tr-TR" dirty="0" smtClean="0"/>
              <a:t>Öyleyse, </a:t>
            </a:r>
            <a:r>
              <a:rPr lang="tr-TR" b="1" u="sng" dirty="0" smtClean="0"/>
              <a:t>kurallar</a:t>
            </a:r>
            <a:r>
              <a:rPr lang="tr-TR" dirty="0" smtClean="0"/>
              <a:t> özellikle ödül ve cezaları tanımladıkları ölçüde, eylem repertuvarını belirlerler.</a:t>
            </a:r>
          </a:p>
          <a:p>
            <a:r>
              <a:rPr lang="tr-TR" dirty="0" smtClean="0"/>
              <a:t>Bu nedenle, eylemi düzenleyen sembolik sistemler olarak kavrayabiliriz.</a:t>
            </a:r>
          </a:p>
          <a:p>
            <a:pPr lvl="1"/>
            <a:r>
              <a:rPr lang="tr-TR" dirty="0" smtClean="0"/>
              <a:t>Düzenleyicilik kuralların sadece kısıtlayıcı bir güç olmadığına özel bir vurgu içerir.</a:t>
            </a:r>
          </a:p>
          <a:p>
            <a:r>
              <a:rPr lang="tr-TR" b="1" dirty="0" smtClean="0"/>
              <a:t>Kaynaklar</a:t>
            </a:r>
            <a:r>
              <a:rPr lang="tr-TR" dirty="0" smtClean="0"/>
              <a:t> ise, maddi kaynaklar (para, mülkiyet gibi), sembolik kaynaklar (prestij, itibar, tanınırlık), bilgi ve becerilerdir.</a:t>
            </a:r>
          </a:p>
          <a:p>
            <a:pPr lvl="1"/>
            <a:r>
              <a:rPr lang="tr-TR" dirty="0" smtClean="0"/>
              <a:t>Aktörler için sahip olunan kaynakların stratejik kullanımı pratiklere yön ve şekil verir.</a:t>
            </a:r>
          </a:p>
          <a:p>
            <a:pPr lvl="1"/>
            <a:r>
              <a:rPr lang="tr-TR" dirty="0" smtClean="0"/>
              <a:t>(Bkz. BOURDIEU) </a:t>
            </a:r>
            <a:r>
              <a:rPr lang="tr-TR" dirty="0" err="1" smtClean="0"/>
              <a:t>Bourdieu’nün</a:t>
            </a:r>
            <a:r>
              <a:rPr lang="tr-TR" dirty="0" smtClean="0"/>
              <a:t> habitus ve sermaye kavramları bu süreçler için daha incelikli bir kavramsal şema sağlar.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391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YAPI</a:t>
            </a:r>
          </a:p>
          <a:p>
            <a:r>
              <a:rPr lang="tr-TR" b="1" dirty="0" smtClean="0"/>
              <a:t>Kaynaklar</a:t>
            </a:r>
            <a:r>
              <a:rPr lang="tr-TR" dirty="0" smtClean="0"/>
              <a:t> ise, maddi kaynaklar (para, mülkiyet gibi), sembolik kaynaklar (prestij, itibar, tanınırlık), bilgi ve becerilerdir.</a:t>
            </a:r>
          </a:p>
          <a:p>
            <a:r>
              <a:rPr lang="tr-TR" dirty="0" smtClean="0"/>
              <a:t>Giddens iki tür kaynak arasında ayrım yapar:</a:t>
            </a:r>
          </a:p>
          <a:p>
            <a:r>
              <a:rPr lang="tr-TR" dirty="0" smtClean="0"/>
              <a:t>DAĞITIMSAL KAYNAKLAR: Nesneler, mallar ya da bilgi ve beceriler</a:t>
            </a:r>
          </a:p>
          <a:p>
            <a:pPr lvl="1"/>
            <a:r>
              <a:rPr lang="tr-TR" dirty="0" smtClean="0"/>
              <a:t>Bu kaynak biçimi “gerçek” bir varlık gösterir.</a:t>
            </a:r>
          </a:p>
          <a:p>
            <a:pPr lvl="1"/>
            <a:r>
              <a:rPr lang="tr-TR" dirty="0" smtClean="0"/>
              <a:t>Belli bir zamanda ve mekanda gözlenebilen maddi bir gerçekliği vardır. </a:t>
            </a:r>
          </a:p>
          <a:p>
            <a:r>
              <a:rPr lang="tr-TR" dirty="0" smtClean="0"/>
              <a:t>YETKESEL KAYNAKLAR: Denetlemeye, karar verme kapasitesine dayalı bir kaynaktır (iktidar)</a:t>
            </a:r>
          </a:p>
          <a:p>
            <a:endParaRPr lang="tr-TR" dirty="0" smtClean="0"/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076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YAPININ İKİLİĞİ</a:t>
            </a:r>
          </a:p>
          <a:p>
            <a:r>
              <a:rPr lang="tr-TR" dirty="0" err="1" smtClean="0"/>
              <a:t>Giddens’a</a:t>
            </a:r>
            <a:r>
              <a:rPr lang="tr-TR" dirty="0" smtClean="0"/>
              <a:t> göre toplumsal eylemlerin sistemli karakteri pratiklerin zaman ve mekan boyunca yeniden üretilmesi sayesinde olur. </a:t>
            </a:r>
          </a:p>
          <a:p>
            <a:r>
              <a:rPr lang="tr-TR" dirty="0" smtClean="0"/>
              <a:t>Toplumsal eylemler yapıları üretir. Yapılar da toplumsal eylemleri üretir.</a:t>
            </a:r>
          </a:p>
          <a:p>
            <a:pPr lvl="1"/>
            <a:r>
              <a:rPr lang="tr-TR" dirty="0" err="1" smtClean="0"/>
              <a:t>Giddens’ın</a:t>
            </a:r>
            <a:r>
              <a:rPr lang="tr-TR" dirty="0" smtClean="0"/>
              <a:t> düşüncesinde buradaki yapı/eylem kavramları karşıtlığı değil ikiliği yansıtır. </a:t>
            </a:r>
          </a:p>
          <a:p>
            <a:pPr lvl="1"/>
            <a:r>
              <a:rPr lang="tr-TR" dirty="0" smtClean="0"/>
              <a:t>Pratiklerin yinelenmesi yapıları ürettiği sürece yapılar oluşur; diğer yandan da pratikler yapıların sonucudur. </a:t>
            </a:r>
          </a:p>
          <a:p>
            <a:pPr lvl="1"/>
            <a:r>
              <a:rPr lang="tr-TR" dirty="0" smtClean="0"/>
              <a:t>Bu nedenle; Giddens için yapı kısıtlayıcı değil, olanak verici bir ağ olarak kavramsallaştırılmıştır.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23786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92</TotalTime>
  <Words>726</Words>
  <Application>Microsoft Macintosh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Anthony Giddens</vt:lpstr>
      <vt:lpstr>Yapılaşma Kuramının Temel Kavramları</vt:lpstr>
      <vt:lpstr>Yapılaşma Kuramının Temel Kavramları</vt:lpstr>
      <vt:lpstr>Yapılaşma Kuramının Temel Kavramları</vt:lpstr>
      <vt:lpstr>Yapılaşma Kuramının Temel Kavramları</vt:lpstr>
      <vt:lpstr>Yapılaşma Kuramının Temel Kavramları</vt:lpstr>
      <vt:lpstr>Yapılaşma Kuramının Temel Kavramları</vt:lpstr>
      <vt:lpstr>Yapılaşma Kuramının Temel Kavramları</vt:lpstr>
      <vt:lpstr>Yapılaşma Kuramının Temel Kavramları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Anthony Giddens</dc:title>
  <dc:creator>süreyya</dc:creator>
  <cp:lastModifiedBy>süreyya</cp:lastModifiedBy>
  <cp:revision>13</cp:revision>
  <dcterms:created xsi:type="dcterms:W3CDTF">2018-11-18T17:08:33Z</dcterms:created>
  <dcterms:modified xsi:type="dcterms:W3CDTF">2018-11-18T18:41:40Z</dcterms:modified>
</cp:coreProperties>
</file>