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3"/>
  </p:notesMasterIdLst>
  <p:handoutMasterIdLst>
    <p:handoutMasterId r:id="rId24"/>
  </p:handoutMasterIdLst>
  <p:sldIdLst>
    <p:sldId id="267" r:id="rId5"/>
    <p:sldId id="268" r:id="rId6"/>
    <p:sldId id="270" r:id="rId7"/>
    <p:sldId id="271" r:id="rId8"/>
    <p:sldId id="272" r:id="rId9"/>
    <p:sldId id="275" r:id="rId10"/>
    <p:sldId id="274" r:id="rId11"/>
    <p:sldId id="276" r:id="rId12"/>
    <p:sldId id="277" r:id="rId13"/>
    <p:sldId id="278" r:id="rId14"/>
    <p:sldId id="285" r:id="rId15"/>
    <p:sldId id="279" r:id="rId16"/>
    <p:sldId id="280" r:id="rId17"/>
    <p:sldId id="281" r:id="rId18"/>
    <p:sldId id="282" r:id="rId19"/>
    <p:sldId id="283" r:id="rId20"/>
    <p:sldId id="284" r:id="rId21"/>
    <p:sldId id="286" r:id="rId22"/>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74" d="100"/>
          <a:sy n="74" d="100"/>
        </p:scale>
        <p:origin x="582" y="7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01.08.2016</a:t>
            </a:r>
            <a:endParaRPr/>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01.08.2016</a:t>
            </a:r>
            <a:endParaRPr/>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tr-TR" smtClean="0"/>
              <a:t>Asıl başlık stili için tıklatın</a:t>
            </a:r>
            <a:endParaRPr/>
          </a:p>
        </p:txBody>
      </p:sp>
      <p:sp>
        <p:nvSpPr>
          <p:cNvPr id="3" name="Alt Başlık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tr-TR" smtClean="0"/>
              <a:t>Asıl alt başlık stilini düzenlemek için tıklatın</a:t>
            </a:r>
            <a:endParaRPr/>
          </a:p>
        </p:txBody>
      </p:sp>
      <p:sp>
        <p:nvSpPr>
          <p:cNvPr id="5" name="Alt Bilgi Yer Tutucusu 4"/>
          <p:cNvSpPr>
            <a:spLocks noGrp="1"/>
          </p:cNvSpPr>
          <p:nvPr>
            <p:ph type="ftr" sz="quarter" idx="11"/>
          </p:nvPr>
        </p:nvSpPr>
        <p:spPr/>
        <p:txBody>
          <a:bodyPr rtlCol="0"/>
          <a:lstStyle>
            <a:lvl1pPr algn="l" rtl="0">
              <a:defRPr>
                <a:solidFill>
                  <a:schemeClr val="tx2"/>
                </a:solidFill>
              </a:defRPr>
            </a:lvl1pPr>
          </a:lstStyle>
          <a:p>
            <a:pPr rtl="0"/>
            <a:endParaRPr/>
          </a:p>
        </p:txBody>
      </p:sp>
      <p:sp>
        <p:nvSpPr>
          <p:cNvPr id="4" name="Tarih Yer Tutucusu 3"/>
          <p:cNvSpPr>
            <a:spLocks noGrp="1"/>
          </p:cNvSpPr>
          <p:nvPr>
            <p:ph type="dt" sz="half" idx="10"/>
          </p:nvPr>
        </p:nvSpPr>
        <p:spPr/>
        <p:txBody>
          <a:bodyPr rtlCol="0"/>
          <a:lstStyle>
            <a:lvl1pPr algn="l" rtl="0">
              <a:defRPr>
                <a:solidFill>
                  <a:schemeClr val="tx2"/>
                </a:solidFill>
              </a:defRPr>
            </a:lvl1pPr>
          </a:lstStyle>
          <a:p>
            <a:pPr rtl="0"/>
            <a:r>
              <a:rPr lang="en-US"/>
              <a:t>01.08.2016</a:t>
            </a:r>
            <a:endParaRPr/>
          </a:p>
        </p:txBody>
      </p:sp>
      <p:sp>
        <p:nvSpPr>
          <p:cNvPr id="6" name="Slayt Numarası Yer Tutucusu 5"/>
          <p:cNvSpPr>
            <a:spLocks noGrp="1"/>
          </p:cNvSpPr>
          <p:nvPr>
            <p:ph type="sldNum" sz="quarter" idx="12"/>
          </p:nvPr>
        </p:nvSpPr>
        <p:spPr/>
        <p:txBody>
          <a:bodyPr rtlCol="0"/>
          <a:lstStyle>
            <a:lvl1pPr algn="l" rtl="0">
              <a:defRPr>
                <a:solidFill>
                  <a:schemeClr val="tx2"/>
                </a:solidFill>
              </a:defRPr>
            </a:lvl1pPr>
          </a:lstStyle>
          <a:p>
            <a:pPr rtl="0"/>
            <a:fld id="{DF28FB93-0A08-4E7D-8E63-9EFA29F1E093}" type="slidenum">
              <a:rPr/>
              <a:pPr/>
              <a:t>‹#›</a:t>
            </a:fld>
            <a:endParaRPr/>
          </a:p>
        </p:txBody>
      </p:sp>
      <p:grpSp>
        <p:nvGrpSpPr>
          <p:cNvPr id="7" name="Gr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0" name="Grup 9"/>
            <p:cNvGrpSpPr/>
            <p:nvPr/>
          </p:nvGrpSpPr>
          <p:grpSpPr>
            <a:xfrm>
              <a:off x="1036847" y="1207626"/>
              <a:ext cx="7074290" cy="38998"/>
              <a:chOff x="2141408" y="1752956"/>
              <a:chExt cx="7315200" cy="38998"/>
            </a:xfrm>
            <a:solidFill>
              <a:schemeClr val="tx2"/>
            </a:solidFill>
          </p:grpSpPr>
          <p:cxnSp>
            <p:nvCxnSpPr>
              <p:cNvPr id="11" name="Düz Bağlayıcı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6" name="Grup 15"/>
            <p:cNvGrpSpPr/>
            <p:nvPr/>
          </p:nvGrpSpPr>
          <p:grpSpPr>
            <a:xfrm>
              <a:off x="1036847" y="3646026"/>
              <a:ext cx="7074290" cy="38998"/>
              <a:chOff x="2141408" y="1752956"/>
              <a:chExt cx="7315200" cy="38998"/>
            </a:xfrm>
            <a:solidFill>
              <a:schemeClr val="tx2"/>
            </a:solidFill>
          </p:grpSpPr>
          <p:cxnSp>
            <p:nvCxnSpPr>
              <p:cNvPr id="17" name="Düz Bağlayıcı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Dikey Metin Yer Tutucusu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Alt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34563" y="434975"/>
            <a:ext cx="1168400" cy="5661025"/>
          </a:xfrm>
        </p:spPr>
        <p:txBody>
          <a:bodyPr vert="eaVert" rtlCol="0"/>
          <a:lstStyle/>
          <a:p>
            <a:pPr rtl="0"/>
            <a:r>
              <a:rPr lang="tr-TR" smtClean="0"/>
              <a:t>Asıl başlık stili için tıklatın</a:t>
            </a:r>
            <a:endParaRPr/>
          </a:p>
        </p:txBody>
      </p:sp>
      <p:sp>
        <p:nvSpPr>
          <p:cNvPr id="3" name="Dikey Metin Yer Tutucusu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İçerik Yer Tutucusu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Alt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tr-TR" smtClean="0"/>
              <a:t>Asıl başlık stili için tıklatın</a:t>
            </a:r>
            <a:endParaRPr/>
          </a:p>
        </p:txBody>
      </p:sp>
      <p:sp>
        <p:nvSpPr>
          <p:cNvPr id="3" name="Metin Yer Tutucusu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tr-TR" smtClean="0"/>
              <a:t>Asıl metin stillerini düzenlemek için tıklatın</a:t>
            </a: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grpSp>
        <p:nvGrpSpPr>
          <p:cNvPr id="13" name="Gr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up 15"/>
            <p:cNvGrpSpPr/>
            <p:nvPr/>
          </p:nvGrpSpPr>
          <p:grpSpPr>
            <a:xfrm>
              <a:off x="2563229" y="2594391"/>
              <a:ext cx="4023360" cy="29249"/>
              <a:chOff x="2550323" y="3458731"/>
              <a:chExt cx="4023360" cy="38998"/>
            </a:xfrm>
          </p:grpSpPr>
          <p:cxnSp>
            <p:nvCxnSpPr>
              <p:cNvPr id="17" name="Düz Bağlayıcı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Düz Bağlayıcı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İçerik Yer Tutucusu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4" name="İçerik Yer Tutucusu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smtClean="0"/>
              <a:t>Asıl başlık stili için tıklatın</a:t>
            </a:r>
            <a:endParaRPr/>
          </a:p>
        </p:txBody>
      </p:sp>
      <p:sp>
        <p:nvSpPr>
          <p:cNvPr id="3" name="Metin Yer Tutucusu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smtClean="0"/>
              <a:t>Asıl metin stillerini düzenlemek için tıklatın</a:t>
            </a:r>
          </a:p>
        </p:txBody>
      </p:sp>
      <p:sp>
        <p:nvSpPr>
          <p:cNvPr id="4" name="İçerik Yer Tutucusu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Metin Yer Tutucusu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smtClean="0"/>
              <a:t>Asıl metin stillerini düzenlemek için tıklatın</a:t>
            </a:r>
          </a:p>
        </p:txBody>
      </p:sp>
      <p:sp>
        <p:nvSpPr>
          <p:cNvPr id="6" name="İçerik Yer Tutucusu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8" name="Alt Bilgi Yer Tutucusu 7"/>
          <p:cNvSpPr>
            <a:spLocks noGrp="1"/>
          </p:cNvSpPr>
          <p:nvPr>
            <p:ph type="ftr" sz="quarter" idx="11"/>
          </p:nvPr>
        </p:nvSpPr>
        <p:spPr/>
        <p:txBody>
          <a:bodyPr rtlCol="0"/>
          <a:lstStyle/>
          <a:p>
            <a:pPr rtl="0"/>
            <a:endParaRPr/>
          </a:p>
        </p:txBody>
      </p:sp>
      <p:sp>
        <p:nvSpPr>
          <p:cNvPr id="7" name="Tarih Yer Tutucusu 6"/>
          <p:cNvSpPr>
            <a:spLocks noGrp="1"/>
          </p:cNvSpPr>
          <p:nvPr>
            <p:ph type="dt" sz="half" idx="10"/>
          </p:nvPr>
        </p:nvSpPr>
        <p:spPr/>
        <p:txBody>
          <a:bodyPr rtlCol="0"/>
          <a:lstStyle/>
          <a:p>
            <a:pPr rtl="0"/>
            <a:r>
              <a:rPr lang="en-US"/>
              <a:t>01.08.2016</a:t>
            </a:r>
            <a:endParaRPr/>
          </a:p>
        </p:txBody>
      </p:sp>
      <p:sp>
        <p:nvSpPr>
          <p:cNvPr id="9" name="Slayt Numarası Yer Tutucusu 8"/>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4" name="Alt Bilgi Yer Tutucusu 3"/>
          <p:cNvSpPr>
            <a:spLocks noGrp="1"/>
          </p:cNvSpPr>
          <p:nvPr>
            <p:ph type="ftr" sz="quarter" idx="11"/>
          </p:nvPr>
        </p:nvSpPr>
        <p:spPr/>
        <p:txBody>
          <a:bodyPr rtlCol="0"/>
          <a:lstStyle/>
          <a:p>
            <a:pPr rtl="0"/>
            <a:endParaRPr/>
          </a:p>
        </p:txBody>
      </p:sp>
      <p:sp>
        <p:nvSpPr>
          <p:cNvPr id="3" name="Tarih Yer Tutucusu 2"/>
          <p:cNvSpPr>
            <a:spLocks noGrp="1"/>
          </p:cNvSpPr>
          <p:nvPr>
            <p:ph type="dt" sz="half" idx="10"/>
          </p:nvPr>
        </p:nvSpPr>
        <p:spPr/>
        <p:txBody>
          <a:bodyPr rtlCol="0"/>
          <a:lstStyle/>
          <a:p>
            <a:pPr rtl="0"/>
            <a:r>
              <a:rPr lang="en-US"/>
              <a:t>01.08.2016</a:t>
            </a:r>
            <a:endParaRPr/>
          </a:p>
        </p:txBody>
      </p:sp>
      <p:sp>
        <p:nvSpPr>
          <p:cNvPr id="5" name="Slayt Numarası Yer Tutucusu 4"/>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endParaRPr/>
          </a:p>
        </p:txBody>
      </p:sp>
      <p:sp>
        <p:nvSpPr>
          <p:cNvPr id="2" name="Tarih Yer Tutucusu 1"/>
          <p:cNvSpPr>
            <a:spLocks noGrp="1"/>
          </p:cNvSpPr>
          <p:nvPr>
            <p:ph type="dt" sz="half" idx="10"/>
          </p:nvPr>
        </p:nvSpPr>
        <p:spPr/>
        <p:txBody>
          <a:bodyPr rtlCol="0"/>
          <a:lstStyle/>
          <a:p>
            <a:pPr rtl="0"/>
            <a:r>
              <a:rPr lang="en-US"/>
              <a:t>01.08.2016</a:t>
            </a:r>
            <a:endParaRPr/>
          </a:p>
        </p:txBody>
      </p:sp>
      <p:sp>
        <p:nvSpPr>
          <p:cNvPr id="4" name="Slayt Numarası Yer Tutucusu 3"/>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normAutofit/>
          </a:bodyPr>
          <a:lstStyle>
            <a:lvl1pPr algn="l" rtl="0">
              <a:defRPr sz="3200" b="0"/>
            </a:lvl1pPr>
          </a:lstStyle>
          <a:p>
            <a:pPr rtl="0"/>
            <a:r>
              <a:rPr lang="tr-TR" smtClean="0"/>
              <a:t>Asıl başlık stili için tıklatın</a:t>
            </a:r>
            <a:endParaRPr/>
          </a:p>
        </p:txBody>
      </p:sp>
      <p:sp>
        <p:nvSpPr>
          <p:cNvPr id="3" name="İçerik Yer Tutucusu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4" name="Metin Yer Tutucusu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tr-TR" smtClean="0"/>
              <a:t>Asıl metin stillerini düzenlemek için tıklatın</a:t>
            </a: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normAutofit/>
          </a:bodyPr>
          <a:lstStyle>
            <a:lvl1pPr algn="l" rtl="0">
              <a:defRPr sz="3200" b="0"/>
            </a:lvl1pPr>
          </a:lstStyle>
          <a:p>
            <a:pPr rtl="0"/>
            <a:r>
              <a:rPr lang="tr-TR" smtClean="0"/>
              <a:t>Asıl başlık stili için tıklatın</a:t>
            </a:r>
            <a:endParaRPr/>
          </a:p>
        </p:txBody>
      </p:sp>
      <p:sp>
        <p:nvSpPr>
          <p:cNvPr id="8" name="Dikdörtgen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Resim Yer Tutucusu 2" descr="Resim eklemek için boş yer tutucu. Yer tutucuya tıklayın ve eklemek istediğiniz resmi seçin."/>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smtClean="0"/>
              <a:t>Resim eklemek için simgeyi tıklatın</a:t>
            </a:r>
            <a:endParaRPr/>
          </a:p>
        </p:txBody>
      </p:sp>
      <p:sp>
        <p:nvSpPr>
          <p:cNvPr id="4" name="Metin Yer Tutucusu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tr-TR" smtClean="0"/>
              <a:t>Asıl metin stillerini düzenlemek için tıklatın</a:t>
            </a: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Dikdörtgen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sz="2400"/>
          </a:p>
        </p:txBody>
      </p:sp>
      <p:sp>
        <p:nvSpPr>
          <p:cNvPr id="8" name="Yuvarlatılmış Dikdörtgen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Başlık Yer Tutucusu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t>Asıl başlık stili için tıklatın</a:t>
            </a:r>
          </a:p>
        </p:txBody>
      </p:sp>
      <p:sp>
        <p:nvSpPr>
          <p:cNvPr id="3" name="Metin Yer Tutucusu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5" name="Altbilgi Yer Tutucusu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a:p>
        </p:txBody>
      </p:sp>
      <p:sp>
        <p:nvSpPr>
          <p:cNvPr id="4" name="Tarih Yer Tutucusu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l" rtl="0">
              <a:defRPr sz="1100">
                <a:solidFill>
                  <a:schemeClr val="tx1"/>
                </a:solidFill>
              </a:defRPr>
            </a:lvl1pPr>
          </a:lstStyle>
          <a:p>
            <a:pPr rtl="0"/>
            <a:r>
              <a:rPr lang="en-US"/>
              <a:t>01.08.2016</a:t>
            </a:r>
            <a:endParaRPr/>
          </a:p>
        </p:txBody>
      </p:sp>
      <p:sp>
        <p:nvSpPr>
          <p:cNvPr id="6" name="Slayt Numarası Yer Tutucusu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l" rtl="0">
              <a:defRPr sz="1100">
                <a:solidFill>
                  <a:schemeClr val="tx1"/>
                </a:solidFill>
              </a:defRPr>
            </a:lvl1pPr>
          </a:lstStyle>
          <a:p>
            <a:pPr rtl="0"/>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smtClean="0"/>
              <a:t>BAGHDAD</a:t>
            </a:r>
            <a:endParaRPr lang="tr-TR"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8883" y="620688"/>
            <a:ext cx="9751060" cy="5449912"/>
          </a:xfrm>
        </p:spPr>
        <p:txBody>
          <a:bodyPr/>
          <a:lstStyle/>
          <a:p>
            <a:r>
              <a:rPr lang="tr-TR" dirty="0"/>
              <a:t>On </a:t>
            </a:r>
            <a:r>
              <a:rPr lang="tr-TR" dirty="0" smtClean="0"/>
              <a:t>Sah Ismail’s </a:t>
            </a:r>
            <a:r>
              <a:rPr lang="tr-TR" dirty="0"/>
              <a:t>orders, many Sunni shrines, especially those of </a:t>
            </a:r>
            <a:r>
              <a:rPr lang="tr-TR" dirty="0" smtClean="0"/>
              <a:t>Abu Hanifa </a:t>
            </a:r>
            <a:r>
              <a:rPr lang="tr-TR" dirty="0"/>
              <a:t>and Abd </a:t>
            </a:r>
            <a:r>
              <a:rPr lang="tr-TR" dirty="0" smtClean="0"/>
              <a:t>al-Qadir al-Gilani</a:t>
            </a:r>
            <a:r>
              <a:rPr lang="tr-TR" dirty="0"/>
              <a:t>, were ruined, and many of the leading Sunnis were killed. However, he started building a shrine for the </a:t>
            </a:r>
            <a:r>
              <a:rPr lang="tr-TR" dirty="0" smtClean="0"/>
              <a:t>Imam Musa al-Kazim</a:t>
            </a:r>
            <a:r>
              <a:rPr lang="tr-TR" dirty="0"/>
              <a:t>. He appointed a governor with the title Khalifat al-Khulafa. In 941/1534 Sultan </a:t>
            </a:r>
            <a:r>
              <a:rPr lang="tr-TR" dirty="0" smtClean="0"/>
              <a:t>Süleyman entered </a:t>
            </a:r>
            <a:r>
              <a:rPr lang="tr-TR" dirty="0"/>
              <a:t>Baghdad. He built a dome on the tomb of </a:t>
            </a:r>
            <a:r>
              <a:rPr lang="tr-TR" dirty="0" smtClean="0"/>
              <a:t>Abu Hanifa</a:t>
            </a:r>
            <a:r>
              <a:rPr lang="tr-TR" dirty="0"/>
              <a:t>, with the mosque and madrasa, rebuilt the mosque, tekke and tomb of </a:t>
            </a:r>
            <a:r>
              <a:rPr lang="tr-TR" dirty="0" smtClean="0"/>
              <a:t>Gilani </a:t>
            </a:r>
            <a:r>
              <a:rPr lang="tr-TR" dirty="0"/>
              <a:t>and had guesthouses for the poor at both mosques. Following the insurrection of the </a:t>
            </a:r>
            <a:r>
              <a:rPr lang="tr-TR" dirty="0" smtClean="0"/>
              <a:t>Subashi Bakr</a:t>
            </a:r>
            <a:r>
              <a:rPr lang="tr-TR" dirty="0"/>
              <a:t>, </a:t>
            </a:r>
            <a:r>
              <a:rPr lang="tr-TR" dirty="0" smtClean="0"/>
              <a:t>Shah Abbas </a:t>
            </a:r>
            <a:r>
              <a:rPr lang="tr-TR" dirty="0"/>
              <a:t>I conquered Baghdad in 1032/1623. School buildings and Sunni shrines, including the mosques of </a:t>
            </a:r>
            <a:r>
              <a:rPr lang="tr-TR" dirty="0" smtClean="0"/>
              <a:t>al-Gilani </a:t>
            </a:r>
            <a:r>
              <a:rPr lang="tr-TR" dirty="0"/>
              <a:t>and </a:t>
            </a:r>
            <a:r>
              <a:rPr lang="tr-TR" dirty="0" smtClean="0"/>
              <a:t>Abu Hanifa</a:t>
            </a:r>
            <a:r>
              <a:rPr lang="tr-TR" dirty="0"/>
              <a:t>, suffered destruction. Thousands were killed or sold as slaves and others were tortured. Baghdad was regained in 1048/1638 by the Ottomans under the personal command of </a:t>
            </a:r>
            <a:r>
              <a:rPr lang="tr-TR" dirty="0" smtClean="0"/>
              <a:t>Murad </a:t>
            </a:r>
            <a:r>
              <a:rPr lang="tr-TR" dirty="0"/>
              <a:t>IV</a:t>
            </a:r>
            <a:r>
              <a:rPr lang="tr-TR" dirty="0" smtClean="0"/>
              <a:t>.</a:t>
            </a:r>
            <a:r>
              <a:rPr lang="tr-TR" dirty="0"/>
              <a:t> Baghdad and southern Iraq remained under Ottoman rule until 1917, when captured by the British during World War I.</a:t>
            </a:r>
            <a:r>
              <a:rPr lang="tr-TR" dirty="0"/>
              <a:t/>
            </a:r>
          </a:p>
        </p:txBody>
      </p:sp>
    </p:spTree>
    <p:extLst>
      <p:ext uri="{BB962C8B-B14F-4D97-AF65-F5344CB8AC3E}">
        <p14:creationId xmlns:p14="http://schemas.microsoft.com/office/powerpoint/2010/main" val="329571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81845" y="548680"/>
            <a:ext cx="10513168" cy="5760640"/>
          </a:xfrm>
        </p:spPr>
        <p:txBody>
          <a:bodyPr>
            <a:normAutofit lnSpcReduction="10000"/>
          </a:bodyPr>
          <a:lstStyle/>
          <a:p>
            <a:r>
              <a:rPr lang="tr-TR" b="1" dirty="0"/>
              <a:t>Baghdad</a:t>
            </a:r>
            <a:r>
              <a:rPr lang="tr-TR" dirty="0"/>
              <a:t> became the capital of the </a:t>
            </a:r>
            <a:r>
              <a:rPr lang="tr-TR" b="1" dirty="0"/>
              <a:t>British Mandate of Mesopotamia </a:t>
            </a:r>
            <a:r>
              <a:rPr lang="tr-TR" dirty="0"/>
              <a:t>with several architectural and planning projects commissioned to reinforce this administration</a:t>
            </a:r>
            <a:r>
              <a:rPr lang="tr-TR" dirty="0" smtClean="0"/>
              <a:t>. </a:t>
            </a:r>
            <a:r>
              <a:rPr lang="tr-TR" dirty="0"/>
              <a:t>After receiving independence in 1932, the capital of the </a:t>
            </a:r>
            <a:r>
              <a:rPr lang="tr-TR" b="1" dirty="0"/>
              <a:t>Kingdom of Iraq</a:t>
            </a:r>
            <a:r>
              <a:rPr lang="tr-TR" dirty="0"/>
              <a:t>. The city's population grew from an estimated 145,000 in 1900 to 580,000 in 1950. During the Mandate, Baghdad's substantial Jewish community comprised a quarter of the city's population</a:t>
            </a:r>
            <a:r>
              <a:rPr lang="tr-TR" dirty="0" smtClean="0"/>
              <a:t>.</a:t>
            </a:r>
          </a:p>
          <a:p>
            <a:r>
              <a:rPr lang="tr-TR" dirty="0" smtClean="0"/>
              <a:t>The </a:t>
            </a:r>
            <a:r>
              <a:rPr lang="tr-TR" b="1" dirty="0"/>
              <a:t>Iran–Iraq War </a:t>
            </a:r>
            <a:r>
              <a:rPr lang="tr-TR" dirty="0"/>
              <a:t>of the 1980s was a difficult time for the city, as money was diverted by Saddam Hussein to the army and thousands of residents were killed. Iran launched a number of missile attacks against Baghdad in retaliation for Saddam Hussein's continuous bombardments of Tehran's residential districts</a:t>
            </a:r>
            <a:r>
              <a:rPr lang="tr-TR" dirty="0" smtClean="0"/>
              <a:t>.</a:t>
            </a:r>
          </a:p>
          <a:p>
            <a:r>
              <a:rPr lang="tr-TR" dirty="0"/>
              <a:t>In 1991 and 2003, </a:t>
            </a:r>
            <a:r>
              <a:rPr lang="tr-TR" b="1" dirty="0"/>
              <a:t>the Gulf War </a:t>
            </a:r>
            <a:r>
              <a:rPr lang="tr-TR" dirty="0"/>
              <a:t>and the 2003 invasion of Iraq caused significant damage to Baghdad's transportation, power, and sanitary infrastructure as the US-led coalition forces launched massive aerial assaults in the city in the two wars. Also in 2003, the minor riot in the city (which took place on 21 July) caused some disturbance in the population.</a:t>
            </a:r>
          </a:p>
        </p:txBody>
      </p:sp>
    </p:spTree>
    <p:extLst>
      <p:ext uri="{BB962C8B-B14F-4D97-AF65-F5344CB8AC3E}">
        <p14:creationId xmlns:p14="http://schemas.microsoft.com/office/powerpoint/2010/main" val="2837532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8883" y="431800"/>
            <a:ext cx="9751060" cy="692944"/>
          </a:xfrm>
        </p:spPr>
        <p:txBody>
          <a:bodyPr/>
          <a:lstStyle/>
          <a:p>
            <a:r>
              <a:rPr lang="tr-TR" b="1" dirty="0" smtClean="0"/>
              <a:t>Important Places In Baghdad </a:t>
            </a:r>
            <a:endParaRPr lang="tr-TR" b="1" dirty="0"/>
          </a:p>
        </p:txBody>
      </p:sp>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l="3010" r="3010"/>
          <a:stretch>
            <a:fillRect/>
          </a:stretch>
        </p:blipFill>
        <p:spPr>
          <a:xfrm>
            <a:off x="1218883" y="1340768"/>
            <a:ext cx="6675729" cy="4824535"/>
          </a:xfrm>
        </p:spPr>
      </p:pic>
      <p:sp>
        <p:nvSpPr>
          <p:cNvPr id="4" name="Metin Yer Tutucusu 3"/>
          <p:cNvSpPr>
            <a:spLocks noGrp="1"/>
          </p:cNvSpPr>
          <p:nvPr>
            <p:ph type="body" sz="half" idx="2"/>
          </p:nvPr>
        </p:nvSpPr>
        <p:spPr>
          <a:xfrm>
            <a:off x="8125883" y="1340768"/>
            <a:ext cx="2844060" cy="4628233"/>
          </a:xfrm>
        </p:spPr>
        <p:txBody>
          <a:bodyPr>
            <a:normAutofit fontScale="92500"/>
          </a:bodyPr>
          <a:lstStyle/>
          <a:p>
            <a:r>
              <a:rPr lang="tr-TR" b="1" dirty="0"/>
              <a:t>The Iraq Museum </a:t>
            </a:r>
            <a:r>
              <a:rPr lang="tr-TR" dirty="0"/>
              <a:t>contains precious relics from the Mesopotamian, Babylonian and Persian civilization. It was looted during and after the 2003 Invasion of Iraq. Despite international efforts, only some of the stolen artifacts were returned. After being closed for many years while being refurbished, and rarely open for public viewing, the museum was officially reopened in February 2015.</a:t>
            </a:r>
          </a:p>
        </p:txBody>
      </p:sp>
    </p:spTree>
    <p:extLst>
      <p:ext uri="{BB962C8B-B14F-4D97-AF65-F5344CB8AC3E}">
        <p14:creationId xmlns:p14="http://schemas.microsoft.com/office/powerpoint/2010/main" val="2306039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t="7851" b="7851"/>
          <a:stretch>
            <a:fillRect/>
          </a:stretch>
        </p:blipFill>
        <p:spPr>
          <a:xfrm>
            <a:off x="1197869" y="980728"/>
            <a:ext cx="6624736" cy="5184576"/>
          </a:xfrm>
        </p:spPr>
      </p:pic>
      <p:sp>
        <p:nvSpPr>
          <p:cNvPr id="4" name="Metin Yer Tutucusu 3"/>
          <p:cNvSpPr>
            <a:spLocks noGrp="1"/>
          </p:cNvSpPr>
          <p:nvPr>
            <p:ph type="body" sz="half" idx="2"/>
          </p:nvPr>
        </p:nvSpPr>
        <p:spPr>
          <a:xfrm>
            <a:off x="8125883" y="980728"/>
            <a:ext cx="2844060" cy="4988273"/>
          </a:xfrm>
        </p:spPr>
        <p:txBody>
          <a:bodyPr>
            <a:normAutofit/>
          </a:bodyPr>
          <a:lstStyle/>
          <a:p>
            <a:r>
              <a:rPr lang="tr-TR" sz="2200" b="1" dirty="0"/>
              <a:t>Al-Shaheed </a:t>
            </a:r>
            <a:r>
              <a:rPr lang="tr-TR" sz="2200" b="1" dirty="0" smtClean="0"/>
              <a:t>Monument</a:t>
            </a:r>
            <a:r>
              <a:rPr lang="tr-TR" sz="2200" dirty="0" smtClean="0"/>
              <a:t>, also </a:t>
            </a:r>
            <a:r>
              <a:rPr lang="tr-TR" sz="2200" dirty="0"/>
              <a:t>known as the Martyr's Memorial, is a monument designed by Iraqi sculptor, Ismail Fatah Al Turk, and is situated in the Iraqi capital, Baghdad. It is dedicated to the Iraqi soldiers who died in the Iran–Iraq War.</a:t>
            </a:r>
          </a:p>
        </p:txBody>
      </p:sp>
    </p:spTree>
    <p:extLst>
      <p:ext uri="{BB962C8B-B14F-4D97-AF65-F5344CB8AC3E}">
        <p14:creationId xmlns:p14="http://schemas.microsoft.com/office/powerpoint/2010/main" val="197126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8125882" y="1124744"/>
            <a:ext cx="3081097" cy="4844257"/>
          </a:xfrm>
        </p:spPr>
        <p:txBody>
          <a:bodyPr>
            <a:normAutofit/>
          </a:bodyPr>
          <a:lstStyle/>
          <a:p>
            <a:r>
              <a:rPr lang="tr-TR" sz="2200" b="1" dirty="0"/>
              <a:t>The Qushla </a:t>
            </a:r>
            <a:r>
              <a:rPr lang="tr-TR" sz="2200" dirty="0"/>
              <a:t>or The Qishleh </a:t>
            </a:r>
            <a:r>
              <a:rPr lang="tr-TR" sz="2200" dirty="0" smtClean="0"/>
              <a:t>is </a:t>
            </a:r>
            <a:r>
              <a:rPr lang="tr-TR" sz="2200" dirty="0"/>
              <a:t>an Ottoman site in Baghdad, Iraq. The Qushla lays at Rusafa side of the Iraqi capital. The Ottoman Wali (governor) Namiq Pasha started the building in 1881. The building was finished after him by the next Wali Madhat Pasha.</a:t>
            </a:r>
          </a:p>
        </p:txBody>
      </p:sp>
      <p:pic>
        <p:nvPicPr>
          <p:cNvPr id="11" name="Resim Yer Tutucusu 10"/>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85" r="185"/>
          <a:stretch>
            <a:fillRect/>
          </a:stretch>
        </p:blipFill>
        <p:spPr>
          <a:xfrm>
            <a:off x="1125861" y="1124744"/>
            <a:ext cx="6696744" cy="5040560"/>
          </a:xfrm>
        </p:spPr>
      </p:pic>
    </p:spTree>
    <p:extLst>
      <p:ext uri="{BB962C8B-B14F-4D97-AF65-F5344CB8AC3E}">
        <p14:creationId xmlns:p14="http://schemas.microsoft.com/office/powerpoint/2010/main" val="2663781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t="7851" b="7851"/>
          <a:stretch>
            <a:fillRect/>
          </a:stretch>
        </p:blipFill>
        <p:spPr>
          <a:xfrm>
            <a:off x="1125861" y="908720"/>
            <a:ext cx="6768752" cy="5256584"/>
          </a:xfrm>
        </p:spPr>
      </p:pic>
      <p:sp>
        <p:nvSpPr>
          <p:cNvPr id="4" name="Metin Yer Tutucusu 3"/>
          <p:cNvSpPr>
            <a:spLocks noGrp="1"/>
          </p:cNvSpPr>
          <p:nvPr>
            <p:ph type="body" sz="half" idx="2"/>
          </p:nvPr>
        </p:nvSpPr>
        <p:spPr>
          <a:xfrm>
            <a:off x="8125882" y="908720"/>
            <a:ext cx="3297121" cy="5060281"/>
          </a:xfrm>
        </p:spPr>
        <p:txBody>
          <a:bodyPr/>
          <a:lstStyle/>
          <a:p>
            <a:r>
              <a:rPr lang="tr-TR" b="1" dirty="0"/>
              <a:t>Firdos Square </a:t>
            </a:r>
            <a:r>
              <a:rPr lang="tr-TR" dirty="0" smtClean="0"/>
              <a:t>(Sāḥat </a:t>
            </a:r>
            <a:r>
              <a:rPr lang="tr-TR" dirty="0"/>
              <a:t>al-Firdaus) is a public open space in central Baghdad, Iraq. It is named after the Persian word Firdows, which means "paradise". The site has been the location of several monumental artworks.</a:t>
            </a:r>
          </a:p>
        </p:txBody>
      </p:sp>
    </p:spTree>
    <p:extLst>
      <p:ext uri="{BB962C8B-B14F-4D97-AF65-F5344CB8AC3E}">
        <p14:creationId xmlns:p14="http://schemas.microsoft.com/office/powerpoint/2010/main" val="3775483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t="3168" b="3168"/>
          <a:stretch>
            <a:fillRect/>
          </a:stretch>
        </p:blipFill>
        <p:spPr>
          <a:xfrm>
            <a:off x="981844" y="764704"/>
            <a:ext cx="6984775" cy="5472608"/>
          </a:xfrm>
        </p:spPr>
      </p:pic>
      <p:sp>
        <p:nvSpPr>
          <p:cNvPr id="4" name="Metin Yer Tutucusu 3"/>
          <p:cNvSpPr>
            <a:spLocks noGrp="1"/>
          </p:cNvSpPr>
          <p:nvPr>
            <p:ph type="body" sz="half" idx="2"/>
          </p:nvPr>
        </p:nvSpPr>
        <p:spPr>
          <a:xfrm>
            <a:off x="8125882" y="764704"/>
            <a:ext cx="3441138" cy="5204297"/>
          </a:xfrm>
        </p:spPr>
        <p:txBody>
          <a:bodyPr>
            <a:normAutofit fontScale="92500" lnSpcReduction="10000"/>
          </a:bodyPr>
          <a:lstStyle/>
          <a:p>
            <a:r>
              <a:rPr lang="tr-TR" b="1" dirty="0" smtClean="0"/>
              <a:t>Abbasid Palace</a:t>
            </a:r>
          </a:p>
          <a:p>
            <a:r>
              <a:rPr lang="tr-TR" dirty="0" smtClean="0"/>
              <a:t>The </a:t>
            </a:r>
            <a:r>
              <a:rPr lang="tr-TR" dirty="0"/>
              <a:t>earliest surviving Abbasid palace, built around 775, is the </a:t>
            </a:r>
            <a:r>
              <a:rPr lang="tr-TR" b="1" dirty="0"/>
              <a:t>al-Ukhaidir Fortress</a:t>
            </a:r>
            <a:r>
              <a:rPr lang="tr-TR" dirty="0"/>
              <a:t>. It has a plan derived from earlier Sasanian and Umayyad palaces.[10] The palace lies in the desert about 180 kilometres (110 mi) to the south of Baghdad.[11] It is rectangular in shape, 175 by 169 metres (574 by 554 ft), with four gates. Three are in half-round towers that protrude from the wall, and one in a rectangular recess in the wall. Inside there is a vaulted entrance hall, a central court, an iwan (hall) open to the court opposite the entrance hall, and residential units.</a:t>
            </a:r>
          </a:p>
        </p:txBody>
      </p:sp>
    </p:spTree>
    <p:extLst>
      <p:ext uri="{BB962C8B-B14F-4D97-AF65-F5344CB8AC3E}">
        <p14:creationId xmlns:p14="http://schemas.microsoft.com/office/powerpoint/2010/main" val="20491751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l="8019" r="8019"/>
          <a:stretch>
            <a:fillRect/>
          </a:stretch>
        </p:blipFill>
        <p:spPr>
          <a:xfrm>
            <a:off x="1125860" y="836712"/>
            <a:ext cx="6840759" cy="5328592"/>
          </a:xfrm>
        </p:spPr>
      </p:pic>
      <p:sp>
        <p:nvSpPr>
          <p:cNvPr id="4" name="Metin Yer Tutucusu 3"/>
          <p:cNvSpPr>
            <a:spLocks noGrp="1"/>
          </p:cNvSpPr>
          <p:nvPr>
            <p:ph type="body" sz="half" idx="2"/>
          </p:nvPr>
        </p:nvSpPr>
        <p:spPr>
          <a:xfrm>
            <a:off x="8125882" y="836712"/>
            <a:ext cx="3369129" cy="5132289"/>
          </a:xfrm>
        </p:spPr>
        <p:txBody>
          <a:bodyPr>
            <a:normAutofit lnSpcReduction="10000"/>
          </a:bodyPr>
          <a:lstStyle/>
          <a:p>
            <a:r>
              <a:rPr lang="tr-TR" b="1" dirty="0" smtClean="0"/>
              <a:t>Ancient Babylon City</a:t>
            </a:r>
          </a:p>
          <a:p>
            <a:r>
              <a:rPr lang="tr-TR" dirty="0" smtClean="0"/>
              <a:t>Babylon </a:t>
            </a:r>
            <a:r>
              <a:rPr lang="tr-TR" dirty="0"/>
              <a:t>was the capital city of Babylonia, a kingdom in ancient Mesopotamia, between the 18th and 6th centuries BC. It was built along the left and right banks of the Euphrates river with steep embankments to contain the river's seasonal floods. Babylon was originally a small Akkadian town dating from the period of the Akkadian Empire c. 2300 BC. The remains of the city are in present-day Hillah, Babil Governorate, Iraq, about 85 </a:t>
            </a:r>
            <a:r>
              <a:rPr lang="tr-TR" dirty="0" smtClean="0"/>
              <a:t>kilometres </a:t>
            </a:r>
            <a:r>
              <a:rPr lang="tr-TR" dirty="0"/>
              <a:t>south of </a:t>
            </a:r>
            <a:r>
              <a:rPr lang="tr-TR" dirty="0" smtClean="0"/>
              <a:t>Baghdad.</a:t>
            </a:r>
            <a:endParaRPr lang="tr-TR" dirty="0"/>
          </a:p>
        </p:txBody>
      </p:sp>
    </p:spTree>
    <p:extLst>
      <p:ext uri="{BB962C8B-B14F-4D97-AF65-F5344CB8AC3E}">
        <p14:creationId xmlns:p14="http://schemas.microsoft.com/office/powerpoint/2010/main" val="585394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8883" y="476672"/>
            <a:ext cx="9751060" cy="5904656"/>
          </a:xfrm>
        </p:spPr>
        <p:txBody>
          <a:bodyPr>
            <a:normAutofit lnSpcReduction="10000"/>
          </a:bodyPr>
          <a:lstStyle/>
          <a:p>
            <a:r>
              <a:rPr lang="tr-TR" b="1" dirty="0" smtClean="0"/>
              <a:t>Climate:  </a:t>
            </a:r>
            <a:r>
              <a:rPr lang="tr-TR" dirty="0" smtClean="0"/>
              <a:t>Baghdad </a:t>
            </a:r>
            <a:r>
              <a:rPr lang="tr-TR" dirty="0"/>
              <a:t>has a hot desert climate, featuring extremely hot, dry summers and mild winters. In the summer, from June through August, the average maximum temperature is as high as 44 °C (111 °F) and accompanied by sunshine. Rainfall has been recorded on fewer than half a dozen occasions at this time of year and has never exceeded 1 millimetre </a:t>
            </a:r>
            <a:r>
              <a:rPr lang="tr-TR" dirty="0" smtClean="0"/>
              <a:t>     (</a:t>
            </a:r>
            <a:r>
              <a:rPr lang="tr-TR" dirty="0"/>
              <a:t>0.04 in</a:t>
            </a:r>
            <a:r>
              <a:rPr lang="tr-TR" dirty="0" smtClean="0"/>
              <a:t>). Even </a:t>
            </a:r>
            <a:r>
              <a:rPr lang="tr-TR" dirty="0"/>
              <a:t>at night temperatures in summer are seldom below 24 °C (75 °F). Baghdad's record highest temperature of 51 degrees Celsius (124 degrees Fahrenheit) was reached in July 2015. Winter temperatures are typical of hot desert </a:t>
            </a:r>
            <a:r>
              <a:rPr lang="tr-TR" dirty="0" smtClean="0"/>
              <a:t>climates.</a:t>
            </a:r>
          </a:p>
          <a:p>
            <a:r>
              <a:rPr lang="tr-TR" b="1" dirty="0" smtClean="0"/>
              <a:t>Economy:</a:t>
            </a:r>
            <a:r>
              <a:rPr lang="tr-TR" dirty="0"/>
              <a:t/>
            </a:r>
            <a:br>
              <a:rPr lang="tr-TR" dirty="0"/>
            </a:br>
            <a:r>
              <a:rPr lang="tr-TR" dirty="0"/>
              <a:t>Petroleum, natural gas, phosphate and sulfur are the main natural resources of Iraq. Crude oil is processed at the refinery facilities in Baiji in Northern Iraq, Dora in Baghdad and Basra</a:t>
            </a:r>
            <a:r>
              <a:rPr lang="tr-TR" dirty="0" smtClean="0"/>
              <a:t>. </a:t>
            </a:r>
            <a:r>
              <a:rPr lang="tr-TR" dirty="0"/>
              <a:t>Baghdad accounts for 22.2 </a:t>
            </a:r>
            <a:r>
              <a:rPr lang="tr-TR" dirty="0" smtClean="0"/>
              <a:t>percent </a:t>
            </a:r>
            <a:r>
              <a:rPr lang="tr-TR" dirty="0"/>
              <a:t>of Iraq's population and 40 </a:t>
            </a:r>
            <a:r>
              <a:rPr lang="tr-TR" dirty="0" smtClean="0"/>
              <a:t>percent </a:t>
            </a:r>
            <a:r>
              <a:rPr lang="tr-TR" dirty="0"/>
              <a:t>of the country's gross domestic product (PPP).</a:t>
            </a:r>
            <a:r>
              <a:rPr lang="tr-TR" dirty="0" smtClean="0"/>
              <a:t> Unemployment </a:t>
            </a:r>
            <a:r>
              <a:rPr lang="tr-TR" dirty="0"/>
              <a:t>is a serious social problem. The unemployment rate in Baghdad is around 10</a:t>
            </a:r>
            <a:r>
              <a:rPr lang="tr-TR" dirty="0"/>
              <a:t>%. </a:t>
            </a:r>
            <a:r>
              <a:rPr lang="tr-TR" dirty="0" smtClean="0"/>
              <a:t>The </a:t>
            </a:r>
            <a:r>
              <a:rPr lang="tr-TR" dirty="0"/>
              <a:t>wars in particular had a bad effect on the economy of Baghdad.</a:t>
            </a:r>
            <a:endParaRPr lang="tr-TR" dirty="0"/>
          </a:p>
          <a:p>
            <a:pPr marL="0" indent="0">
              <a:buNone/>
            </a:pPr>
            <a:endParaRPr lang="tr-TR" b="1" dirty="0" smtClean="0"/>
          </a:p>
        </p:txBody>
      </p:sp>
    </p:spTree>
    <p:extLst>
      <p:ext uri="{BB962C8B-B14F-4D97-AF65-F5344CB8AC3E}">
        <p14:creationId xmlns:p14="http://schemas.microsoft.com/office/powerpoint/2010/main" val="828968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8883" y="548680"/>
            <a:ext cx="9751060" cy="5760640"/>
          </a:xfrm>
        </p:spPr>
        <p:txBody>
          <a:bodyPr>
            <a:normAutofit/>
          </a:bodyPr>
          <a:lstStyle/>
          <a:p>
            <a:r>
              <a:rPr lang="tr-TR" dirty="0"/>
              <a:t>The name Baghdad is pre-Islamic, related to previous settlements on the site. Arab authors realise this and as usual look for Persian origins. They give different hypothetical explanations, the most common of which is </a:t>
            </a:r>
            <a:r>
              <a:rPr lang="tr-TR" b="1" dirty="0"/>
              <a:t>“given by God” </a:t>
            </a:r>
            <a:r>
              <a:rPr lang="tr-TR" dirty="0"/>
              <a:t>or </a:t>
            </a:r>
            <a:r>
              <a:rPr lang="tr-TR" b="1" dirty="0"/>
              <a:t>“Gift of God” </a:t>
            </a:r>
            <a:r>
              <a:rPr lang="tr-TR" dirty="0"/>
              <a:t>(or the Idol</a:t>
            </a:r>
            <a:r>
              <a:rPr lang="tr-TR" dirty="0" smtClean="0"/>
              <a:t>). </a:t>
            </a:r>
            <a:r>
              <a:rPr lang="tr-TR" dirty="0"/>
              <a:t>When the Abbasid caliph, al-Mansur, founded a completely new city for his capital, he chose the name </a:t>
            </a:r>
            <a:r>
              <a:rPr lang="tr-TR" b="1" dirty="0"/>
              <a:t>Madinat al-Salaam</a:t>
            </a:r>
            <a:r>
              <a:rPr lang="tr-TR" dirty="0"/>
              <a:t> or </a:t>
            </a:r>
            <a:r>
              <a:rPr lang="tr-TR" i="1" dirty="0"/>
              <a:t>City of Peace</a:t>
            </a:r>
            <a:r>
              <a:rPr lang="tr-TR" dirty="0"/>
              <a:t>. This was the official name on coins, weights, and other official usage, although the common people continued to use the old name</a:t>
            </a:r>
            <a:r>
              <a:rPr lang="tr-TR" dirty="0" smtClean="0"/>
              <a:t>.</a:t>
            </a:r>
            <a:r>
              <a:rPr lang="tr-TR" baseline="30000" dirty="0" smtClean="0"/>
              <a:t> </a:t>
            </a:r>
            <a:r>
              <a:rPr lang="tr-TR" dirty="0" smtClean="0"/>
              <a:t>By </a:t>
            </a:r>
            <a:r>
              <a:rPr lang="tr-TR" dirty="0"/>
              <a:t>the 11th century, "Baghdad" became almost the exclusive name for the world-renowned metropolis.</a:t>
            </a:r>
            <a:r>
              <a:rPr lang="tr-TR" dirty="0" smtClean="0"/>
              <a:t> </a:t>
            </a:r>
          </a:p>
          <a:p>
            <a:r>
              <a:rPr lang="tr-TR" b="1" dirty="0" smtClean="0"/>
              <a:t>Geographical Location: </a:t>
            </a:r>
            <a:r>
              <a:rPr lang="tr-TR" dirty="0"/>
              <a:t>The city is located on a vast plain bisected by the Tigris river. The Tigris splits Baghdad in half, with the eastern half being called "Risafa" and the Western half known as "Karkh". The land on which the city is built is almost entirely flat and low-lying, being of alluvial origin due to the periodic large floods which have occurred on the river.</a:t>
            </a:r>
            <a:endParaRPr lang="tr-TR" b="1" dirty="0"/>
          </a:p>
        </p:txBody>
      </p:sp>
    </p:spTree>
    <p:extLst>
      <p:ext uri="{BB962C8B-B14F-4D97-AF65-F5344CB8AC3E}">
        <p14:creationId xmlns:p14="http://schemas.microsoft.com/office/powerpoint/2010/main" val="397098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8883" y="764704"/>
            <a:ext cx="9751060" cy="5305896"/>
          </a:xfrm>
        </p:spPr>
        <p:txBody>
          <a:bodyPr>
            <a:normAutofit/>
          </a:bodyPr>
          <a:lstStyle/>
          <a:p>
            <a:r>
              <a:rPr lang="tr-TR" b="1" dirty="0" smtClean="0"/>
              <a:t>Demographics: </a:t>
            </a:r>
            <a:r>
              <a:rPr lang="tr-TR" dirty="0"/>
              <a:t>The capital and largest </a:t>
            </a:r>
            <a:r>
              <a:rPr lang="tr-TR" dirty="0" smtClean="0"/>
              <a:t>city of Iraq,</a:t>
            </a:r>
            <a:r>
              <a:rPr lang="tr-TR" dirty="0"/>
              <a:t> Baghdad, has a population of just over 6 million. It's the Arab world's second-largest city after Cairo and the second-largest city in </a:t>
            </a:r>
            <a:r>
              <a:rPr lang="tr-TR" dirty="0" smtClean="0"/>
              <a:t>Western Asia</a:t>
            </a:r>
            <a:r>
              <a:rPr lang="tr-TR" dirty="0"/>
              <a:t> behind Tehran</a:t>
            </a:r>
            <a:r>
              <a:rPr lang="tr-TR" dirty="0" smtClean="0"/>
              <a:t>. </a:t>
            </a:r>
            <a:r>
              <a:rPr lang="tr-TR" dirty="0"/>
              <a:t>Almost 75% of Iraq's population is made up of the dominant ethnic group </a:t>
            </a:r>
            <a:r>
              <a:rPr lang="tr-TR" dirty="0" smtClean="0"/>
              <a:t> </a:t>
            </a:r>
            <a:r>
              <a:rPr lang="tr-TR" dirty="0"/>
              <a:t>the Iraqi or Mesopotamian Arabs. Other major ethnic groups include the Kurds (17%), Turkmen (3%), Assyrians (2%), and Persians (2</a:t>
            </a:r>
            <a:r>
              <a:rPr lang="tr-TR" dirty="0" smtClean="0"/>
              <a:t>%).</a:t>
            </a:r>
          </a:p>
          <a:p>
            <a:r>
              <a:rPr lang="tr-TR" b="1" dirty="0" smtClean="0"/>
              <a:t>Religions:</a:t>
            </a:r>
            <a:r>
              <a:rPr lang="tr-TR" dirty="0" smtClean="0"/>
              <a:t> Islam </a:t>
            </a:r>
            <a:r>
              <a:rPr lang="tr-TR" dirty="0"/>
              <a:t>is by far the most common religion at 95% of the population. Non-Muslims, mostly Assyrian Christians, make up 5% of the population. The Christian community in Iraq has existed for nearly 2,000 years and most are descended from the pre-Arab Mesopotamians-Assyrians. It's believed that 65% of Muslims are Shia while the remaining 35% are Sunni.</a:t>
            </a:r>
            <a:endParaRPr lang="tr-TR" b="1" dirty="0"/>
          </a:p>
        </p:txBody>
      </p:sp>
    </p:spTree>
    <p:extLst>
      <p:ext uri="{BB962C8B-B14F-4D97-AF65-F5344CB8AC3E}">
        <p14:creationId xmlns:p14="http://schemas.microsoft.com/office/powerpoint/2010/main" val="406440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8883" y="476672"/>
            <a:ext cx="9988097" cy="5976664"/>
          </a:xfrm>
        </p:spPr>
        <p:txBody>
          <a:bodyPr>
            <a:normAutofit/>
          </a:bodyPr>
          <a:lstStyle/>
          <a:p>
            <a:r>
              <a:rPr lang="tr-TR" b="1" dirty="0" smtClean="0"/>
              <a:t>History Of Baghdad :</a:t>
            </a:r>
          </a:p>
          <a:p>
            <a:r>
              <a:rPr lang="tr-TR" dirty="0"/>
              <a:t>After the fall of the Umayyads, the first Muslim dynasty, the victorious Abbasid rulers wanted their own capital from which they could rule. They chose a site north of the Sassanid capital of Ctesiphon (and also just north of where ancient Babylon had once stood), and on 30 July </a:t>
            </a:r>
            <a:r>
              <a:rPr lang="tr-TR" dirty="0" smtClean="0"/>
              <a:t>762</a:t>
            </a:r>
            <a:r>
              <a:rPr lang="tr-TR" dirty="0"/>
              <a:t> the caliph </a:t>
            </a:r>
            <a:r>
              <a:rPr lang="tr-TR" i="1" dirty="0"/>
              <a:t>Al-Mansur</a:t>
            </a:r>
            <a:r>
              <a:rPr lang="tr-TR" dirty="0"/>
              <a:t> commissioned the construction of the city. It was built under the supervision of the Barmakids</a:t>
            </a:r>
            <a:r>
              <a:rPr lang="tr-TR" dirty="0" smtClean="0"/>
              <a:t>.</a:t>
            </a:r>
            <a:r>
              <a:rPr lang="tr-TR" dirty="0"/>
              <a:t> Mansur believed that Baghdad was the perfect city to be the capital of the Islamic empire under the Abbasids</a:t>
            </a:r>
            <a:r>
              <a:rPr lang="tr-TR" dirty="0" smtClean="0"/>
              <a:t>. Mansur loved the site so much he is quoted saying: "This is indeed the city that I am to found, where I am to live, and where my descendants will reign afterward". </a:t>
            </a:r>
            <a:r>
              <a:rPr lang="tr-TR" dirty="0"/>
              <a:t>The city's growth was helped by its excellent location, based on at least two factors: it had control over strategic and trading routes along the Tigris, and it had an abundance of water in a dry climate. Water exists on both the north and south ends of the city, allowing all households to have a plentiful supply, which was very uncommon during this time.</a:t>
            </a:r>
            <a:endParaRPr lang="tr-TR" b="1" dirty="0"/>
          </a:p>
        </p:txBody>
      </p:sp>
    </p:spTree>
    <p:extLst>
      <p:ext uri="{BB962C8B-B14F-4D97-AF65-F5344CB8AC3E}">
        <p14:creationId xmlns:p14="http://schemas.microsoft.com/office/powerpoint/2010/main" val="181315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8182644" y="548680"/>
            <a:ext cx="2844060" cy="5461744"/>
          </a:xfrm>
        </p:spPr>
        <p:txBody>
          <a:bodyPr>
            <a:normAutofit fontScale="92500" lnSpcReduction="10000"/>
          </a:bodyPr>
          <a:lstStyle/>
          <a:p>
            <a:r>
              <a:rPr lang="tr-TR" dirty="0"/>
              <a:t>Four equidistant gates pierced the outer walls where straight roads led to the centre of the city. The Kufa Gate to the south-west and the Basra Gate to the south-east both opened on to the Sarat canal – a key part of the network of waterways that drained the waters of the Euphrates into the Tigris. The Sham (Syrian) Gate to the north-west led to the main road on to Anbar, and across the desert wastes to Syria. To the north-east the Khorasan Gate lay close to the Tigris, leading to the bridge of boats across it.</a:t>
            </a:r>
          </a:p>
        </p:txBody>
      </p:sp>
      <p:pic>
        <p:nvPicPr>
          <p:cNvPr id="7" name="Resim Yer Tutucusu 6"/>
          <p:cNvPicPr>
            <a:picLocks noGrp="1" noChangeAspect="1"/>
          </p:cNvPicPr>
          <p:nvPr>
            <p:ph type="pic" idx="1"/>
          </p:nvPr>
        </p:nvPicPr>
        <p:blipFill>
          <a:blip r:embed="rId2">
            <a:extLst>
              <a:ext uri="{28A0092B-C50C-407E-A947-70E740481C1C}">
                <a14:useLocalDpi xmlns:a14="http://schemas.microsoft.com/office/drawing/2010/main" val="0"/>
              </a:ext>
            </a:extLst>
          </a:blip>
          <a:srcRect l="2444" r="2444"/>
          <a:stretch>
            <a:fillRect/>
          </a:stretch>
        </p:blipFill>
        <p:spPr>
          <a:xfrm>
            <a:off x="765821" y="548680"/>
            <a:ext cx="7128792" cy="5688632"/>
          </a:xfrm>
        </p:spPr>
      </p:pic>
    </p:spTree>
    <p:extLst>
      <p:ext uri="{BB962C8B-B14F-4D97-AF65-F5344CB8AC3E}">
        <p14:creationId xmlns:p14="http://schemas.microsoft.com/office/powerpoint/2010/main" val="332721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8882" y="476672"/>
            <a:ext cx="6603721" cy="288032"/>
          </a:xfrm>
        </p:spPr>
        <p:txBody>
          <a:bodyPr>
            <a:normAutofit fontScale="90000"/>
          </a:bodyPr>
          <a:lstStyle/>
          <a:p>
            <a:r>
              <a:rPr lang="tr-TR" sz="1600" dirty="0" smtClean="0"/>
              <a:t>(Courtyard </a:t>
            </a:r>
            <a:r>
              <a:rPr lang="tr-TR" sz="1600" dirty="0"/>
              <a:t>of Mustansiriya madrasa, established by Al-Mustansir in </a:t>
            </a:r>
            <a:r>
              <a:rPr lang="tr-TR" sz="1600" dirty="0" smtClean="0"/>
              <a:t>1227)</a:t>
            </a:r>
            <a:endParaRPr lang="tr-TR" sz="1600" dirty="0"/>
          </a:p>
        </p:txBody>
      </p:sp>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t="2433" b="2433"/>
          <a:stretch>
            <a:fillRect/>
          </a:stretch>
        </p:blipFill>
        <p:spPr>
          <a:xfrm>
            <a:off x="1218883" y="764704"/>
            <a:ext cx="6603721" cy="5328592"/>
          </a:xfrm>
        </p:spPr>
      </p:pic>
      <p:sp>
        <p:nvSpPr>
          <p:cNvPr id="4" name="Metin Yer Tutucusu 3"/>
          <p:cNvSpPr>
            <a:spLocks noGrp="1"/>
          </p:cNvSpPr>
          <p:nvPr>
            <p:ph type="body" sz="half" idx="2"/>
          </p:nvPr>
        </p:nvSpPr>
        <p:spPr>
          <a:xfrm>
            <a:off x="8125882" y="764704"/>
            <a:ext cx="3081097" cy="5204297"/>
          </a:xfrm>
        </p:spPr>
        <p:txBody>
          <a:bodyPr>
            <a:normAutofit fontScale="92500" lnSpcReduction="10000"/>
          </a:bodyPr>
          <a:lstStyle/>
          <a:p>
            <a:r>
              <a:rPr lang="tr-TR" dirty="0"/>
              <a:t>Within a generation of its founding, Baghdad became a hub of learning and commerce. The city flourished into an unrivaled intellectual center of science, medicine, philosophy, and education, especially with the Abbasid Translation Movement began under the second caliph Al-Mansur and thrived under the seventh caliph Al-Ma'mun Baytul-Hikmah or the "House of Wisdom" was among the most well known academies,and had the largest selection of books in the world by the middle of the 9th century.</a:t>
            </a:r>
          </a:p>
          <a:p>
            <a:endParaRPr lang="tr-TR" dirty="0"/>
          </a:p>
        </p:txBody>
      </p:sp>
    </p:spTree>
    <p:extLst>
      <p:ext uri="{BB962C8B-B14F-4D97-AF65-F5344CB8AC3E}">
        <p14:creationId xmlns:p14="http://schemas.microsoft.com/office/powerpoint/2010/main" val="67666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38935" y="404664"/>
            <a:ext cx="6603721" cy="288032"/>
          </a:xfrm>
        </p:spPr>
        <p:txBody>
          <a:bodyPr>
            <a:noAutofit/>
          </a:bodyPr>
          <a:lstStyle/>
          <a:p>
            <a:r>
              <a:rPr lang="tr-TR" sz="1600" dirty="0" smtClean="0"/>
              <a:t>(Scholars at an Abbasid library,1237)</a:t>
            </a:r>
            <a:endParaRPr lang="tr-TR" sz="1600" dirty="0"/>
          </a:p>
        </p:txBody>
      </p:sp>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t="18937" b="18937"/>
          <a:stretch>
            <a:fillRect/>
          </a:stretch>
        </p:blipFill>
        <p:spPr>
          <a:xfrm>
            <a:off x="1218161" y="692696"/>
            <a:ext cx="6603721" cy="5400600"/>
          </a:xfrm>
        </p:spPr>
      </p:pic>
      <p:sp>
        <p:nvSpPr>
          <p:cNvPr id="4" name="Metin Yer Tutucusu 3"/>
          <p:cNvSpPr>
            <a:spLocks noGrp="1"/>
          </p:cNvSpPr>
          <p:nvPr>
            <p:ph type="body" sz="half" idx="2"/>
          </p:nvPr>
        </p:nvSpPr>
        <p:spPr>
          <a:xfrm>
            <a:off x="8125882" y="692696"/>
            <a:ext cx="3297121" cy="5276305"/>
          </a:xfrm>
        </p:spPr>
        <p:txBody>
          <a:bodyPr>
            <a:noAutofit/>
          </a:bodyPr>
          <a:lstStyle/>
          <a:p>
            <a:r>
              <a:rPr lang="tr-TR" sz="1800" dirty="0"/>
              <a:t>The </a:t>
            </a:r>
            <a:r>
              <a:rPr lang="tr-TR" sz="1800" b="1" dirty="0"/>
              <a:t>House of Wisdom </a:t>
            </a:r>
            <a:r>
              <a:rPr lang="tr-TR" sz="1800" dirty="0"/>
              <a:t>(</a:t>
            </a:r>
            <a:r>
              <a:rPr lang="tr-TR" sz="1800" dirty="0" smtClean="0"/>
              <a:t>Arabic:</a:t>
            </a:r>
            <a:r>
              <a:rPr lang="tr-TR" sz="1800" b="1" dirty="0" smtClean="0"/>
              <a:t>Bayt </a:t>
            </a:r>
            <a:r>
              <a:rPr lang="tr-TR" sz="1800" b="1" dirty="0"/>
              <a:t>al-Ḥikmah</a:t>
            </a:r>
            <a:r>
              <a:rPr lang="tr-TR" sz="1800" dirty="0"/>
              <a:t>), also known as the Grand Library of Baghdad, refers to either a major Abbasid public academy and intellectual center in Baghdad or to a large private library belonging to the Abbasid Caliphs during the </a:t>
            </a:r>
            <a:r>
              <a:rPr lang="tr-TR" sz="1800" b="1" dirty="0"/>
              <a:t>Islamic Golden Age.</a:t>
            </a:r>
            <a:r>
              <a:rPr lang="tr-TR" sz="1800" dirty="0"/>
              <a:t> The House of Wisdom was founded either as a library for the collections of the Caliph Harun al-Rashid in the late 8th century (then later turned into a public academy during the reign of Al-Ma'mun) or was a private collection created by Al-Mansur (reign 754–775) to house rare books and collections of poetry in both Arabic and Persian</a:t>
            </a:r>
            <a:r>
              <a:rPr lang="tr-TR" sz="1800" dirty="0" smtClean="0"/>
              <a:t>.</a:t>
            </a:r>
          </a:p>
          <a:p>
            <a:endParaRPr lang="tr-TR" sz="1600" dirty="0"/>
          </a:p>
        </p:txBody>
      </p:sp>
    </p:spTree>
    <p:extLst>
      <p:ext uri="{BB962C8B-B14F-4D97-AF65-F5344CB8AC3E}">
        <p14:creationId xmlns:p14="http://schemas.microsoft.com/office/powerpoint/2010/main" val="9512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8883" y="431800"/>
            <a:ext cx="6482423" cy="404912"/>
          </a:xfrm>
        </p:spPr>
        <p:txBody>
          <a:bodyPr>
            <a:normAutofit/>
          </a:bodyPr>
          <a:lstStyle/>
          <a:p>
            <a:r>
              <a:rPr lang="tr-TR" sz="1600" dirty="0" smtClean="0"/>
              <a:t>(Conquest </a:t>
            </a:r>
            <a:r>
              <a:rPr lang="tr-TR" sz="1600" dirty="0"/>
              <a:t>of Baghdad by the Mongols in 1258 </a:t>
            </a:r>
            <a:r>
              <a:rPr lang="tr-TR" sz="1600" dirty="0" smtClean="0"/>
              <a:t>CE.)</a:t>
            </a:r>
            <a:endParaRPr lang="tr-TR" sz="1600" dirty="0"/>
          </a:p>
        </p:txBody>
      </p:sp>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l="263" r="263"/>
          <a:stretch>
            <a:fillRect/>
          </a:stretch>
        </p:blipFill>
        <p:spPr>
          <a:xfrm>
            <a:off x="1218883" y="980728"/>
            <a:ext cx="6603721" cy="5112568"/>
          </a:xfrm>
        </p:spPr>
      </p:pic>
      <p:sp>
        <p:nvSpPr>
          <p:cNvPr id="4" name="Metin Yer Tutucusu 3"/>
          <p:cNvSpPr>
            <a:spLocks noGrp="1"/>
          </p:cNvSpPr>
          <p:nvPr>
            <p:ph type="body" sz="half" idx="2"/>
          </p:nvPr>
        </p:nvSpPr>
        <p:spPr>
          <a:xfrm>
            <a:off x="8038628" y="965804"/>
            <a:ext cx="3456384" cy="4988273"/>
          </a:xfrm>
        </p:spPr>
        <p:txBody>
          <a:bodyPr>
            <a:noAutofit/>
          </a:bodyPr>
          <a:lstStyle/>
          <a:p>
            <a:r>
              <a:rPr lang="tr-TR" dirty="0"/>
              <a:t>On 10 February 1258, Baghdad was captured by the Mongols led by Hulegu, a grandson of Chingiz Khan (Genghis Khan), during the siege of Baghdad.[56] Many quarters were ruined by fire, siege, or looting. The Mongols massacred most of the city's inhabitants, including the caliph Al-Musta'sim, and destroyed large sections of the city. The canals and dykes forming the city's irrigation system were also destroyed. It has been argued that this marked an end to the Islamic Golden </a:t>
            </a:r>
            <a:r>
              <a:rPr lang="tr-TR" dirty="0" smtClean="0"/>
              <a:t>Age.</a:t>
            </a:r>
            <a:endParaRPr lang="tr-TR" dirty="0"/>
          </a:p>
        </p:txBody>
      </p:sp>
    </p:spTree>
    <p:extLst>
      <p:ext uri="{BB962C8B-B14F-4D97-AF65-F5344CB8AC3E}">
        <p14:creationId xmlns:p14="http://schemas.microsoft.com/office/powerpoint/2010/main" val="1522075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l="1521" r="1521"/>
          <a:stretch>
            <a:fillRect/>
          </a:stretch>
        </p:blipFill>
        <p:spPr>
          <a:xfrm>
            <a:off x="1218883" y="620688"/>
            <a:ext cx="6675729" cy="5544616"/>
          </a:xfrm>
        </p:spPr>
      </p:pic>
      <p:sp>
        <p:nvSpPr>
          <p:cNvPr id="4" name="Metin Yer Tutucusu 3"/>
          <p:cNvSpPr>
            <a:spLocks noGrp="1"/>
          </p:cNvSpPr>
          <p:nvPr>
            <p:ph type="body" sz="half" idx="2"/>
          </p:nvPr>
        </p:nvSpPr>
        <p:spPr>
          <a:xfrm>
            <a:off x="8125882" y="908720"/>
            <a:ext cx="3225113" cy="5060281"/>
          </a:xfrm>
        </p:spPr>
        <p:txBody>
          <a:bodyPr/>
          <a:lstStyle/>
          <a:p>
            <a:r>
              <a:rPr lang="tr-TR" dirty="0"/>
              <a:t>Baghdad was ruled by the </a:t>
            </a:r>
            <a:r>
              <a:rPr lang="tr-TR" b="1" dirty="0"/>
              <a:t>Ilkhanate</a:t>
            </a:r>
            <a:r>
              <a:rPr lang="tr-TR" dirty="0"/>
              <a:t>, a breakaway state of the </a:t>
            </a:r>
            <a:r>
              <a:rPr lang="tr-TR" b="1" dirty="0"/>
              <a:t>Mongol Empire</a:t>
            </a:r>
            <a:r>
              <a:rPr lang="tr-TR" dirty="0"/>
              <a:t>, ruling from Iran. In 1401, Baghdad was again sacked, by the Central Asian Turkic conqueror Timur ("Tamerlane"). Baghdad became a provincial capital controlled by the Mongol Jalayirid (1400–1411), </a:t>
            </a:r>
            <a:r>
              <a:rPr lang="tr-TR" b="1" dirty="0"/>
              <a:t>Turkic Kara Koyunlu</a:t>
            </a:r>
            <a:r>
              <a:rPr lang="tr-TR" dirty="0"/>
              <a:t> (1411–1469), </a:t>
            </a:r>
            <a:r>
              <a:rPr lang="tr-TR" b="1" dirty="0"/>
              <a:t>Turkic Ak Koyunlu </a:t>
            </a:r>
            <a:r>
              <a:rPr lang="tr-TR" dirty="0"/>
              <a:t>(1469–1508), and the </a:t>
            </a:r>
            <a:r>
              <a:rPr lang="tr-TR" b="1" dirty="0"/>
              <a:t>Iranian Safavid</a:t>
            </a:r>
            <a:r>
              <a:rPr lang="tr-TR" dirty="0"/>
              <a:t> (1508–1534) dynasties.</a:t>
            </a:r>
          </a:p>
        </p:txBody>
      </p:sp>
    </p:spTree>
    <p:extLst>
      <p:ext uri="{BB962C8B-B14F-4D97-AF65-F5344CB8AC3E}">
        <p14:creationId xmlns:p14="http://schemas.microsoft.com/office/powerpoint/2010/main" val="2551147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itaplar Klasik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eması">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eması">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80E12-3BE9-4746-820E-FFB249F467F2}">
  <ds:schemaRefs>
    <ds:schemaRef ds:uri="http://purl.org/dc/elements/1.1/"/>
    <ds:schemaRef ds:uri="http://www.w3.org/XML/1998/namespace"/>
    <ds:schemaRef ds:uri="4873beb7-5857-4685-be1f-d57550cc96cc"/>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Klasik kitap eğitim sunusu (geniş ekran)</Template>
  <TotalTime>276</TotalTime>
  <Words>1465</Words>
  <Application>Microsoft Office PowerPoint</Application>
  <PresentationFormat>Özel</PresentationFormat>
  <Paragraphs>30</Paragraphs>
  <Slides>18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18</vt:i4>
      </vt:variant>
    </vt:vector>
  </HeadingPairs>
  <TitlesOfParts>
    <vt:vector size="21" baseType="lpstr">
      <vt:lpstr>Arial</vt:lpstr>
      <vt:lpstr>Constantia</vt:lpstr>
      <vt:lpstr>Kitaplar Klasik 16x9</vt:lpstr>
      <vt:lpstr>BAGHDAD</vt:lpstr>
      <vt:lpstr>PowerPoint Sunusu</vt:lpstr>
      <vt:lpstr>PowerPoint Sunusu</vt:lpstr>
      <vt:lpstr>PowerPoint Sunusu</vt:lpstr>
      <vt:lpstr>PowerPoint Sunusu</vt:lpstr>
      <vt:lpstr>(Courtyard of Mustansiriya madrasa, established by Al-Mustansir in 1227)</vt:lpstr>
      <vt:lpstr>(Scholars at an Abbasid library,1237)</vt:lpstr>
      <vt:lpstr>(Conquest of Baghdad by the Mongols in 1258 CE.)</vt:lpstr>
      <vt:lpstr>PowerPoint Sunusu</vt:lpstr>
      <vt:lpstr>PowerPoint Sunusu</vt:lpstr>
      <vt:lpstr>PowerPoint Sunusu</vt:lpstr>
      <vt:lpstr>Important Places In Baghdad </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Baghdad</dc:title>
  <dc:creator>enes</dc:creator>
  <cp:lastModifiedBy>enes</cp:lastModifiedBy>
  <cp:revision>25</cp:revision>
  <dcterms:created xsi:type="dcterms:W3CDTF">2020-04-13T09:37:38Z</dcterms:created>
  <dcterms:modified xsi:type="dcterms:W3CDTF">2020-04-14T13:30:55Z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