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30.04.2020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30.04.2020</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30.04.2020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30.04.2020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30.04.2020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30.04.2020</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30.04.2020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30.04.2020</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30.04.2020</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30.04.2020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051720" y="548680"/>
            <a:ext cx="6172200" cy="1894362"/>
          </a:xfrm>
        </p:spPr>
        <p:txBody>
          <a:bodyPr>
            <a:normAutofit/>
          </a:bodyPr>
          <a:lstStyle/>
          <a:p>
            <a:r>
              <a:rPr lang="tr-TR" sz="2400" dirty="0" smtClean="0"/>
              <a:t>ADÖLESAN DÖNEMİNİN BİYOLOJİK, PSİKOLOJİK VE SOSYAL YÖNLERİ</a:t>
            </a:r>
            <a:endParaRPr lang="en-US" sz="2400" dirty="0"/>
          </a:p>
        </p:txBody>
      </p:sp>
      <p:sp>
        <p:nvSpPr>
          <p:cNvPr id="3" name="Alt Başlık 2"/>
          <p:cNvSpPr>
            <a:spLocks noGrp="1"/>
          </p:cNvSpPr>
          <p:nvPr>
            <p:ph type="subTitle" idx="1"/>
          </p:nvPr>
        </p:nvSpPr>
        <p:spPr>
          <a:xfrm>
            <a:off x="4283968" y="3789040"/>
            <a:ext cx="4660032" cy="1371600"/>
          </a:xfrm>
        </p:spPr>
        <p:txBody>
          <a:bodyPr/>
          <a:lstStyle/>
          <a:p>
            <a:r>
              <a:rPr lang="tr-TR" dirty="0" err="1" smtClean="0"/>
              <a:t>Uzm.Kln.Psk</a:t>
            </a:r>
            <a:r>
              <a:rPr lang="tr-TR" dirty="0" smtClean="0"/>
              <a:t> Cenk Adıgüzel</a:t>
            </a:r>
          </a:p>
          <a:p>
            <a:endParaRPr lang="en-US" dirty="0"/>
          </a:p>
        </p:txBody>
      </p:sp>
    </p:spTree>
    <p:extLst>
      <p:ext uri="{BB962C8B-B14F-4D97-AF65-F5344CB8AC3E}">
        <p14:creationId xmlns:p14="http://schemas.microsoft.com/office/powerpoint/2010/main" val="1977463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err="1" smtClean="0"/>
              <a:t>Adölesan</a:t>
            </a:r>
            <a:r>
              <a:rPr lang="tr-TR" dirty="0" smtClean="0"/>
              <a:t> (ergenlik) çağı: çocuklukla erişkinlik arasında yer alan, bedensel ve ruhsal alanda önemli değişikliklerin belirdiği, hızlı bir büyüme ve olgunlaşma çağıdır.</a:t>
            </a:r>
          </a:p>
          <a:p>
            <a:r>
              <a:rPr lang="tr-TR" dirty="0" smtClean="0"/>
              <a:t>Genel çizgileriyle 12-21 yaşları arasına rastlayan bu uzun geçiş döneminde, fizyolojik ve psikolojik gerginliklerin yanı sıra, yeni bir kimliğe doğru gitmenin yarattığı sıkıntılar da yaşanmaktadır. Zaten Batı </a:t>
            </a:r>
            <a:r>
              <a:rPr lang="tr-TR" dirty="0" err="1" smtClean="0"/>
              <a:t>dilerinde</a:t>
            </a:r>
            <a:r>
              <a:rPr lang="tr-TR" dirty="0" smtClean="0"/>
              <a:t> ‘</a:t>
            </a:r>
            <a:r>
              <a:rPr lang="tr-TR" dirty="0" err="1" smtClean="0"/>
              <a:t>adolescence</a:t>
            </a:r>
            <a:r>
              <a:rPr lang="tr-TR" dirty="0" smtClean="0"/>
              <a:t>’ diye bilinen bu dönemin sözlük anlamı ‘büyüme’ anlamına gelmektedir.</a:t>
            </a:r>
            <a:endParaRPr lang="en-US" dirty="0"/>
          </a:p>
        </p:txBody>
      </p:sp>
    </p:spTree>
    <p:extLst>
      <p:ext uri="{BB962C8B-B14F-4D97-AF65-F5344CB8AC3E}">
        <p14:creationId xmlns:p14="http://schemas.microsoft.com/office/powerpoint/2010/main" val="668078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Ergenlik dönemi; biyolojik, psikolojik, zihinsel ve sosyal açılardan bir gelişme ve olgunlaşmanın yer aldığı, çocukluktan ergenliğe geçiş dönemi olarak, gencin vücudundaki değişiklikler, onu yeni vücut biçimiyle bir gösteriye, kimliğini yeniden ortaya koymaya zorlamaktadır.</a:t>
            </a:r>
          </a:p>
          <a:p>
            <a:r>
              <a:rPr lang="tr-TR" dirty="0" smtClean="0"/>
              <a:t>Bu dönemde, çok belirgin bir şekilde büyüme ve fiziki değişimler görülmekte olup, erkeklerde daha anlamlı olmakla birlikte, her iki cinste de kas gücünde bir artış gözlenir.</a:t>
            </a:r>
            <a:endParaRPr lang="en-US" dirty="0"/>
          </a:p>
        </p:txBody>
      </p:sp>
    </p:spTree>
    <p:extLst>
      <p:ext uri="{BB962C8B-B14F-4D97-AF65-F5344CB8AC3E}">
        <p14:creationId xmlns:p14="http://schemas.microsoft.com/office/powerpoint/2010/main" val="4125901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Erkekler, bu dönemde kilo kaybedip geç </a:t>
            </a:r>
            <a:r>
              <a:rPr lang="tr-TR" dirty="0" err="1" smtClean="0"/>
              <a:t>adölesansta</a:t>
            </a:r>
            <a:r>
              <a:rPr lang="tr-TR" dirty="0" smtClean="0"/>
              <a:t> kilo almaya başlamakta; kızlar ise, bütün bu dönem boyunca kilo almakta ve bunu önlemek için başvurdukları diyet yöntemlerinde genellikle başarısız kalmaktadır.</a:t>
            </a:r>
          </a:p>
          <a:p>
            <a:r>
              <a:rPr lang="tr-TR" dirty="0" smtClean="0"/>
              <a:t>Erkek çocuklarının çoğu, kızların aksine vücutlarındaki bu değişikliklerden memnundur.</a:t>
            </a:r>
            <a:endParaRPr lang="en-US" dirty="0"/>
          </a:p>
        </p:txBody>
      </p:sp>
    </p:spTree>
    <p:extLst>
      <p:ext uri="{BB962C8B-B14F-4D97-AF65-F5344CB8AC3E}">
        <p14:creationId xmlns:p14="http://schemas.microsoft.com/office/powerpoint/2010/main" val="2125388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Ergenlik, çocuklukla yetişkinlik arasında kalan, biyolojik, psikolojik ve cinsel gelişmeleri içinde barındıran bir ‘ara </a:t>
            </a:r>
            <a:r>
              <a:rPr lang="tr-TR" dirty="0" err="1" smtClean="0"/>
              <a:t>dönem’dir</a:t>
            </a:r>
            <a:r>
              <a:rPr lang="tr-TR" dirty="0" smtClean="0"/>
              <a:t> ve ergenlik öncesi dönem, 10-12 </a:t>
            </a:r>
            <a:r>
              <a:rPr lang="tr-TR" dirty="0" err="1" smtClean="0"/>
              <a:t>yai</a:t>
            </a:r>
            <a:r>
              <a:rPr lang="tr-TR" dirty="0" smtClean="0"/>
              <a:t> aralığında olup, bu dönem kendi içinde üç kısımda incelenmektedir.</a:t>
            </a:r>
          </a:p>
          <a:p>
            <a:r>
              <a:rPr lang="tr-TR" dirty="0" smtClean="0"/>
              <a:t>1- Ergenlik Dönemi/</a:t>
            </a:r>
            <a:r>
              <a:rPr lang="tr-TR" dirty="0" err="1" smtClean="0"/>
              <a:t>Puberte</a:t>
            </a:r>
            <a:r>
              <a:rPr lang="tr-TR" dirty="0" smtClean="0"/>
              <a:t>/Erinlik (11-15 yaşlar)</a:t>
            </a:r>
          </a:p>
          <a:p>
            <a:r>
              <a:rPr lang="tr-TR" dirty="0" smtClean="0"/>
              <a:t>2- Orta </a:t>
            </a:r>
            <a:r>
              <a:rPr lang="tr-TR" dirty="0" err="1" smtClean="0"/>
              <a:t>Adölesan</a:t>
            </a:r>
            <a:r>
              <a:rPr lang="tr-TR" dirty="0" smtClean="0"/>
              <a:t> Dönemi (15-16 yaşlar)</a:t>
            </a:r>
          </a:p>
          <a:p>
            <a:r>
              <a:rPr lang="tr-TR" dirty="0" smtClean="0"/>
              <a:t>3- </a:t>
            </a:r>
            <a:r>
              <a:rPr lang="tr-TR" dirty="0" err="1" smtClean="0"/>
              <a:t>Adölesanın</a:t>
            </a:r>
            <a:r>
              <a:rPr lang="tr-TR" dirty="0" smtClean="0"/>
              <a:t> Son Dönemi(17-19 yaşlar)</a:t>
            </a:r>
            <a:endParaRPr lang="en-US" dirty="0"/>
          </a:p>
        </p:txBody>
      </p:sp>
    </p:spTree>
    <p:extLst>
      <p:ext uri="{BB962C8B-B14F-4D97-AF65-F5344CB8AC3E}">
        <p14:creationId xmlns:p14="http://schemas.microsoft.com/office/powerpoint/2010/main" val="3132960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‘Fırtınalı bir dönem’ olarak ifade edilen ergenlik dönemi, çeşitli kuramcılar tarafından farklı açılardan incelenmiştir.</a:t>
            </a:r>
          </a:p>
          <a:p>
            <a:r>
              <a:rPr lang="tr-TR" dirty="0" smtClean="0"/>
              <a:t>Bunlardan </a:t>
            </a:r>
            <a:r>
              <a:rPr lang="tr-TR" dirty="0" err="1" smtClean="0"/>
              <a:t>Eric</a:t>
            </a:r>
            <a:r>
              <a:rPr lang="tr-TR" dirty="0" smtClean="0"/>
              <a:t> </a:t>
            </a:r>
            <a:r>
              <a:rPr lang="tr-TR" dirty="0" err="1" smtClean="0"/>
              <a:t>Erikson</a:t>
            </a:r>
            <a:r>
              <a:rPr lang="tr-TR" dirty="0" smtClean="0"/>
              <a:t>, oluşturmuş olduğu </a:t>
            </a:r>
            <a:r>
              <a:rPr lang="tr-TR" dirty="0" err="1" smtClean="0"/>
              <a:t>psiko</a:t>
            </a:r>
            <a:r>
              <a:rPr lang="tr-TR" dirty="0" smtClean="0"/>
              <a:t>-sosyal gelişim basamaklarında, ergenin temel sorunlarını ‘kimlik krizi’ olarak belirtmiştir.</a:t>
            </a:r>
          </a:p>
          <a:p>
            <a:r>
              <a:rPr lang="tr-TR" dirty="0" smtClean="0"/>
              <a:t>‘Bireyselleşme’ yolunda ilk adımları atmakta olan ergen, kendini, ailesinden bağımsız olarak konumlandırma çabası içine girmektedir.</a:t>
            </a:r>
            <a:endParaRPr lang="en-US" dirty="0"/>
          </a:p>
        </p:txBody>
      </p:sp>
    </p:spTree>
    <p:extLst>
      <p:ext uri="{BB962C8B-B14F-4D97-AF65-F5344CB8AC3E}">
        <p14:creationId xmlns:p14="http://schemas.microsoft.com/office/powerpoint/2010/main" val="357470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sz="quarter" idx="1"/>
          </p:nvPr>
        </p:nvSpPr>
        <p:spPr/>
        <p:txBody>
          <a:bodyPr/>
          <a:lstStyle/>
          <a:p>
            <a:r>
              <a:rPr lang="tr-TR" dirty="0" smtClean="0"/>
              <a:t>Diğer önemli bir teorisyen olan Jean </a:t>
            </a:r>
            <a:r>
              <a:rPr lang="tr-TR" dirty="0" err="1" smtClean="0"/>
              <a:t>Piaget</a:t>
            </a:r>
            <a:r>
              <a:rPr lang="tr-TR" dirty="0" smtClean="0"/>
              <a:t>, zihinsel gelişimi şekillendirdiği kuramında, ergenlik döneminde ‘soyut düşüncenin gelişimini’ önemle vurgulamıştır.</a:t>
            </a:r>
          </a:p>
          <a:p>
            <a:r>
              <a:rPr lang="tr-TR" dirty="0" err="1" smtClean="0"/>
              <a:t>Elkind</a:t>
            </a:r>
            <a:r>
              <a:rPr lang="tr-TR" dirty="0" smtClean="0"/>
              <a:t> ise, ‘ergenlik benmerkezciliği’ kavramı altında ergen davranışını incelemiş ve bir ergen için, sadece kendisinin önemli olduğunu belirtmiştir. Bir ergenin acısı kadar büyük bir acı, sevinci kadar büyük bir sevinç yoktur ve o, her şeye herkesten daha fazla duyarlıdır ve kimse </a:t>
            </a:r>
            <a:r>
              <a:rPr lang="tr-TR" smtClean="0"/>
              <a:t>onu anlamamaktadır.</a:t>
            </a:r>
            <a:endParaRPr lang="en-US"/>
          </a:p>
        </p:txBody>
      </p:sp>
    </p:spTree>
    <p:extLst>
      <p:ext uri="{BB962C8B-B14F-4D97-AF65-F5344CB8AC3E}">
        <p14:creationId xmlns:p14="http://schemas.microsoft.com/office/powerpoint/2010/main" val="951052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Duyan, V., Yolcuoğlu, İ.G., Artan, T. (2017). Dünü, Bugünü, Yarınıyla İnsanı Anlamak (İnsan Davranışının Kökenleri ve Sosyal Çevrenin Etkileri). Nar Yayınevi, İstanbul</a:t>
            </a:r>
          </a:p>
          <a:p>
            <a:endParaRPr lang="tr-TR" dirty="0"/>
          </a:p>
        </p:txBody>
      </p:sp>
    </p:spTree>
    <p:extLst>
      <p:ext uri="{BB962C8B-B14F-4D97-AF65-F5344CB8AC3E}">
        <p14:creationId xmlns:p14="http://schemas.microsoft.com/office/powerpoint/2010/main" val="549313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TotalTime>
  <Words>423</Words>
  <Application>Microsoft Office PowerPoint</Application>
  <PresentationFormat>Ekran Gösterisi (4:3)</PresentationFormat>
  <Paragraphs>18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Century Schoolbook</vt:lpstr>
      <vt:lpstr>Wingdings</vt:lpstr>
      <vt:lpstr>Wingdings 2</vt:lpstr>
      <vt:lpstr>Cumba</vt:lpstr>
      <vt:lpstr>ADÖLESAN DÖNEMİNİN BİYOLOJİK, PSİKOLOJİK VE SOSYAL YÖNLERİ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ADÖLESAN DÖNEMİNİN BİYOLOJİK, PSİKOLOJİK VE SOSYAL YÖNLERİ</dc:title>
  <dc:creator>User</dc:creator>
  <cp:lastModifiedBy>Cenk</cp:lastModifiedBy>
  <cp:revision>3</cp:revision>
  <dcterms:created xsi:type="dcterms:W3CDTF">2020-03-31T11:24:35Z</dcterms:created>
  <dcterms:modified xsi:type="dcterms:W3CDTF">2020-04-30T14:14:40Z</dcterms:modified>
</cp:coreProperties>
</file>