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58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9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5487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53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413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749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80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41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23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167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35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CFFEB-AC46-4A80-AFF4-09E348556636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87005-FAF5-47B4-B846-EB182A2E6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69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ERGENLER İLE ÇALIŞMADA PRENSİPLER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GENÇLERLE SOSYAL HİZMET </a:t>
            </a:r>
          </a:p>
        </p:txBody>
      </p:sp>
    </p:spTree>
    <p:extLst>
      <p:ext uri="{BB962C8B-B14F-4D97-AF65-F5344CB8AC3E}">
        <p14:creationId xmlns:p14="http://schemas.microsoft.com/office/powerpoint/2010/main" val="4009099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Görüşmenin sonuna doğru, erene açık uçlu bir soru ile söylemek istediği başka herhangi bir şey olup olmadığını sormalıdır. </a:t>
            </a:r>
          </a:p>
          <a:p>
            <a:r>
              <a:rPr lang="tr-TR" dirty="0" smtClean="0"/>
              <a:t>Aile içi dinamiklerle çalışmak, aile yapısını yeniden organize etmek </a:t>
            </a:r>
          </a:p>
          <a:p>
            <a:r>
              <a:rPr lang="tr-TR" dirty="0" smtClean="0"/>
              <a:t>Anne baba tutumları ile çalışmak, ergenin uygun tutumlarla ele alınmasını yapılandırmak</a:t>
            </a:r>
          </a:p>
          <a:p>
            <a:r>
              <a:rPr lang="tr-TR" dirty="0" smtClean="0"/>
              <a:t>Okulu ile çalışmak (öğretmen tutumları, okula devamın sağlanması)</a:t>
            </a:r>
          </a:p>
          <a:p>
            <a:r>
              <a:rPr lang="tr-TR" dirty="0" smtClean="0"/>
              <a:t>Kurumda çalışmak, bir uzmanın izlemesi, vaka yönetimi,</a:t>
            </a:r>
          </a:p>
          <a:p>
            <a:r>
              <a:rPr lang="tr-TR" dirty="0" smtClean="0"/>
              <a:t>İlgili kurumlarla işbirliği yapmak </a:t>
            </a:r>
          </a:p>
          <a:p>
            <a:r>
              <a:rPr lang="tr-TR" dirty="0" smtClean="0"/>
              <a:t>Kurum içi personelin tutarlı tutumları, işbirliği, ağız birliği, destekleyici, kabul edici olmak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2741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İSTEKSİZ/DİRENÇLİ GENÇLE ÇALIŞMA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Direncin nedeni?</a:t>
            </a:r>
          </a:p>
          <a:p>
            <a:r>
              <a:rPr lang="tr-TR" dirty="0" err="1" smtClean="0"/>
              <a:t>Transferans</a:t>
            </a:r>
            <a:r>
              <a:rPr lang="tr-TR" dirty="0" smtClean="0"/>
              <a:t> </a:t>
            </a:r>
          </a:p>
          <a:p>
            <a:r>
              <a:rPr lang="tr-TR" dirty="0" smtClean="0"/>
              <a:t>Kişisel bütünlüğe tehdit </a:t>
            </a:r>
          </a:p>
          <a:p>
            <a:r>
              <a:rPr lang="tr-TR" dirty="0" smtClean="0"/>
              <a:t>Değişime direnç</a:t>
            </a:r>
          </a:p>
          <a:p>
            <a:r>
              <a:rPr lang="tr-TR" dirty="0" smtClean="0"/>
              <a:t>Sorun algısının farklılığı </a:t>
            </a:r>
          </a:p>
          <a:p>
            <a:r>
              <a:rPr lang="tr-TR" dirty="0" smtClean="0"/>
              <a:t>Uzmanın yaklaşımı (direktif, katılımcı olmayan, destekleyici olmayan tutumlar, yargılayıcı </a:t>
            </a:r>
            <a:r>
              <a:rPr lang="tr-TR" dirty="0" err="1" smtClean="0"/>
              <a:t>davranma,vb</a:t>
            </a:r>
            <a:r>
              <a:rPr lang="tr-TR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3261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Direnç </a:t>
            </a:r>
            <a:br>
              <a:rPr lang="tr-TR" dirty="0" smtClean="0"/>
            </a:br>
            <a:r>
              <a:rPr lang="tr-TR" dirty="0" smtClean="0"/>
              <a:t>normal mi, anormal mi?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Kimi teorisyenler, direnci kişisel bütünlük çerçevesinde ele almakta, direncin bir müracaatçı için doğal ve normal olduğunu, üstesinden gelinmesi gereken bir şey olmadığını dile getirmektedir. </a:t>
            </a:r>
          </a:p>
          <a:p>
            <a:r>
              <a:rPr lang="tr-TR" dirty="0" smtClean="0"/>
              <a:t>Direncin olumlu ve olumsuz yönleri neler? Her bir müracaatçı için bu incelenmeli.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1714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Olumlayıcı</a:t>
            </a:r>
            <a:r>
              <a:rPr lang="tr-TR" dirty="0" smtClean="0"/>
              <a:t> danışmanlık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Danışan- danışman arasında eşitlikçi ilişki </a:t>
            </a:r>
          </a:p>
          <a:p>
            <a:r>
              <a:rPr lang="tr-TR" dirty="0" smtClean="0"/>
              <a:t>Bir zorluğu/sorunu yaşama deneyiminden öğrenmek </a:t>
            </a:r>
          </a:p>
          <a:p>
            <a:r>
              <a:rPr lang="tr-TR" dirty="0" smtClean="0"/>
              <a:t>Kendi kaderini tayin. Belirli bir kararın olumlu ve olumsuz yönleri ile ilgili farkındalık geliştirme. </a:t>
            </a:r>
          </a:p>
          <a:p>
            <a:r>
              <a:rPr lang="tr-TR" dirty="0" smtClean="0"/>
              <a:t>Kararın olumsuz yönleriyle ilgili objektif olarak bilgi verme. </a:t>
            </a:r>
          </a:p>
          <a:p>
            <a:r>
              <a:rPr lang="tr-TR" dirty="0" smtClean="0"/>
              <a:t>Alınan karar, kişinin kendi belirlediği bir sonucu içereceğinden, kişinin olaylar üzerindeki kontrolü sağlanmış olacaktır. Bu da savunma/direnci ortadan kaldıran bir durumdur.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4972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Olumlayıcı</a:t>
            </a:r>
            <a:r>
              <a:rPr lang="tr-TR" dirty="0" smtClean="0"/>
              <a:t> danışmanlık: İlişki kurma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Örnek: okuldan kaçma davranışı olan ergen ile görüşme </a:t>
            </a:r>
          </a:p>
          <a:p>
            <a:r>
              <a:rPr lang="tr-TR" dirty="0" smtClean="0"/>
              <a:t>İlk görüşmede amaçlar:</a:t>
            </a:r>
          </a:p>
          <a:p>
            <a:pPr marL="457200" lvl="1" indent="0">
              <a:buNone/>
            </a:pPr>
            <a:r>
              <a:rPr lang="tr-TR" dirty="0" smtClean="0"/>
              <a:t>1.Öğrencinin dikkatini, dersten kaçma davranışına çekmek </a:t>
            </a:r>
          </a:p>
          <a:p>
            <a:pPr marL="457200" lvl="1" indent="0">
              <a:buNone/>
            </a:pPr>
            <a:r>
              <a:rPr lang="tr-TR" dirty="0" smtClean="0"/>
              <a:t>2.Öğrencinin, dersten kaçma davranışının olumlu ve olumsuz yönlerini kavraması </a:t>
            </a:r>
          </a:p>
          <a:p>
            <a:pPr marL="457200" lvl="1" indent="0">
              <a:buNone/>
            </a:pPr>
            <a:r>
              <a:rPr lang="tr-TR" dirty="0" smtClean="0"/>
              <a:t>3.Öğrencinin davranışı için sorumluluk alması </a:t>
            </a:r>
          </a:p>
          <a:p>
            <a:pPr marL="457200" lvl="1" indent="0">
              <a:buNone/>
            </a:pPr>
            <a:r>
              <a:rPr lang="tr-TR" dirty="0" smtClean="0"/>
              <a:t>4.Öğrencinin davranışıyla ilgili görüşlerini anlamak ve bu duruşu sürdürmesinin nedenlerini ortaya koymak </a:t>
            </a:r>
          </a:p>
          <a:p>
            <a:pPr marL="457200" lvl="1" indent="0">
              <a:buNone/>
            </a:pPr>
            <a:r>
              <a:rPr lang="tr-TR" dirty="0" smtClean="0"/>
              <a:t>5.Müracaatçının savunmaya geçmesine yol açmayacak, olumlu ve tehdit içermeyen bir atmosfer içerisinde görüşmeyi gerçekleştirmek.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23478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 amaçlara ulaşmak için teknikler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Açımlama (</a:t>
            </a:r>
            <a:r>
              <a:rPr lang="tr-TR" dirty="0" err="1" smtClean="0"/>
              <a:t>paraphrase</a:t>
            </a:r>
            <a:r>
              <a:rPr lang="tr-TR" dirty="0" smtClean="0"/>
              <a:t>)</a:t>
            </a:r>
          </a:p>
          <a:p>
            <a:r>
              <a:rPr lang="tr-TR" dirty="0" smtClean="0"/>
              <a:t>Duyguların yansıtılması </a:t>
            </a:r>
          </a:p>
          <a:p>
            <a:r>
              <a:rPr lang="tr-TR" dirty="0" smtClean="0"/>
              <a:t>Açık uçlu sorular, yönlendirme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5609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Açımlama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Karşımızdakinin söylediğini, başka sözcüklerle yeniden ifade etme.</a:t>
            </a:r>
          </a:p>
          <a:p>
            <a:r>
              <a:rPr lang="tr-TR" dirty="0" smtClean="0"/>
              <a:t>Danışmanlık ilişkisinin başlangıcı için iyi bir yoldur, karşımızdakinin referans çerçevesini anlamamızı sağlar.  </a:t>
            </a:r>
          </a:p>
          <a:p>
            <a:pPr lvl="2"/>
            <a:r>
              <a:rPr lang="tr-TR" dirty="0" smtClean="0"/>
              <a:t>SHU: Bugün seninle görüşmek istediğim bir konu var. Dün bazı derslere girmemişsin. </a:t>
            </a:r>
          </a:p>
          <a:p>
            <a:pPr lvl="2"/>
            <a:r>
              <a:rPr lang="tr-TR" dirty="0" smtClean="0"/>
              <a:t>M: Dün dersten kaçtığımı sanmıyorum. Dün değil, evvelsi gündü o. (Hafif bir direnç, </a:t>
            </a:r>
            <a:r>
              <a:rPr lang="tr-TR" dirty="0" err="1" smtClean="0"/>
              <a:t>shu’yu</a:t>
            </a:r>
            <a:r>
              <a:rPr lang="tr-TR" dirty="0" smtClean="0"/>
              <a:t> düzeltmeye çalışıyor)</a:t>
            </a:r>
          </a:p>
          <a:p>
            <a:pPr lvl="2"/>
            <a:r>
              <a:rPr lang="tr-TR" dirty="0" smtClean="0"/>
              <a:t>SHU: O halde dün değil evvelsi gün dersten kaçmışsın. Bana ne olduğunu anlatır mısın? (açımlama. Yönlendirme).</a:t>
            </a:r>
          </a:p>
          <a:p>
            <a:pPr lvl="2"/>
            <a:r>
              <a:rPr lang="tr-TR" dirty="0"/>
              <a:t> </a:t>
            </a:r>
            <a:r>
              <a:rPr lang="tr-TR" dirty="0" smtClean="0"/>
              <a:t>M: arkadaşımla ben, bir test olacaktık. Hoca bize çalışmamızı söyledi. Ama biz de çalışmamıştık, o yüzden kütüphaneye gittik. Bir baktık dördüncü dersin zili çalmış. Sonra dördüncü derse girdik. </a:t>
            </a:r>
          </a:p>
          <a:p>
            <a:pPr lvl="2"/>
            <a:r>
              <a:rPr lang="tr-TR" dirty="0" smtClean="0"/>
              <a:t>SHU: Sınava çalışmadığın için, derse girmemeye karar verdin. (açımlama, m. </a:t>
            </a:r>
            <a:r>
              <a:rPr lang="tr-TR" dirty="0" err="1"/>
              <a:t>N</a:t>
            </a:r>
            <a:r>
              <a:rPr lang="tr-TR" dirty="0" err="1" smtClean="0"/>
              <a:t>ın</a:t>
            </a:r>
            <a:r>
              <a:rPr lang="tr-TR" dirty="0" smtClean="0"/>
              <a:t> kararının gerekçesini belirtme)</a:t>
            </a:r>
          </a:p>
          <a:p>
            <a:pPr lvl="1"/>
            <a:r>
              <a:rPr lang="tr-TR" dirty="0" smtClean="0"/>
              <a:t>Amaç 1 , Amaç 3,Amaç 4-5. </a:t>
            </a:r>
          </a:p>
        </p:txBody>
      </p:sp>
    </p:spTree>
    <p:extLst>
      <p:ext uri="{BB962C8B-B14F-4D97-AF65-F5344CB8AC3E}">
        <p14:creationId xmlns:p14="http://schemas.microsoft.com/office/powerpoint/2010/main" val="2683318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Duyguları Yansıtma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Açımlamaya benzemektedir. Ancak danışman, iletişimin objektif sözel içeriğindense, duygu boyutuna daha fazla vurgu yapmaktadır. </a:t>
            </a:r>
          </a:p>
          <a:p>
            <a:r>
              <a:rPr lang="tr-TR" dirty="0" smtClean="0"/>
              <a:t>Açımlama, karşımızdakinin ifade ettiği ya da ima ettiği duyguya yönelik olarak yapılmaktadır. </a:t>
            </a:r>
          </a:p>
          <a:p>
            <a:pPr lvl="2"/>
            <a:r>
              <a:rPr lang="tr-TR" dirty="0" smtClean="0">
                <a:solidFill>
                  <a:srgbClr val="FF0000"/>
                </a:solidFill>
              </a:rPr>
              <a:t>SHU: Genel olarak okuldan kaçma ile ilgili ne hissediyorsun? </a:t>
            </a:r>
            <a:r>
              <a:rPr lang="tr-TR" dirty="0" smtClean="0"/>
              <a:t>(ceza almaktan korkup korkmadığını anlamaya çalışıyor)</a:t>
            </a:r>
          </a:p>
          <a:p>
            <a:pPr lvl="2"/>
            <a:r>
              <a:rPr lang="tr-TR" dirty="0" smtClean="0">
                <a:solidFill>
                  <a:srgbClr val="FF0000"/>
                </a:solidFill>
              </a:rPr>
              <a:t>M: Bilmem…bir kere kaçınca alışıyorsun, kolay </a:t>
            </a:r>
            <a:r>
              <a:rPr lang="tr-TR" dirty="0" err="1" smtClean="0">
                <a:solidFill>
                  <a:srgbClr val="FF0000"/>
                </a:solidFill>
              </a:rPr>
              <a:t>geliyor..ama</a:t>
            </a:r>
            <a:r>
              <a:rPr lang="tr-TR" dirty="0" smtClean="0">
                <a:solidFill>
                  <a:srgbClr val="FF0000"/>
                </a:solidFill>
              </a:rPr>
              <a:t> bir daha kaçmayız ya…(</a:t>
            </a:r>
            <a:r>
              <a:rPr lang="tr-TR" dirty="0" smtClean="0"/>
              <a:t>direnç- yetişkin beklentilerine uyma davranışı) </a:t>
            </a:r>
          </a:p>
          <a:p>
            <a:pPr lvl="2"/>
            <a:r>
              <a:rPr lang="tr-TR" dirty="0" smtClean="0">
                <a:solidFill>
                  <a:srgbClr val="FF0000"/>
                </a:solidFill>
              </a:rPr>
              <a:t>SHU: Artık alıştığın için okuldan kaçmak sana hiç zor gelmiyor </a:t>
            </a:r>
            <a:r>
              <a:rPr lang="tr-TR" dirty="0" smtClean="0"/>
              <a:t>(konuyu dağıtmak yerine, altta yatan duyguyu ifade eden açımlama)</a:t>
            </a:r>
          </a:p>
          <a:p>
            <a:pPr lvl="2"/>
            <a:r>
              <a:rPr lang="tr-TR" dirty="0" smtClean="0">
                <a:solidFill>
                  <a:srgbClr val="FF0000"/>
                </a:solidFill>
              </a:rPr>
              <a:t>M: sanırım..</a:t>
            </a:r>
          </a:p>
          <a:p>
            <a:pPr lvl="2"/>
            <a:r>
              <a:rPr lang="tr-TR" dirty="0" smtClean="0">
                <a:solidFill>
                  <a:srgbClr val="FF0000"/>
                </a:solidFill>
              </a:rPr>
              <a:t>SHU: Okuldan kaçtığında neler hissettiğini konuşalım mı? </a:t>
            </a:r>
          </a:p>
          <a:p>
            <a:pPr lvl="2"/>
            <a:r>
              <a:rPr lang="tr-TR" dirty="0" smtClean="0"/>
              <a:t>…….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2801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Açık uçlu sorular ya da yönlendirme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Açık uçlu sorular, keşif için bir alan açar. Sahip olduğumuz hipotez doğru mu, yanlış mı, bunu anlamamıza yardımcı olur. </a:t>
            </a:r>
          </a:p>
          <a:p>
            <a:r>
              <a:rPr lang="tr-TR" dirty="0" smtClean="0"/>
              <a:t>Bana …… bahset, şunu konuşalım mı, gibi giriş cümleleri de açık uçlu sorular içerisinde ele alınır. 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SHU: Dersten kaçmak, notlarını nasıl etkiliyor? </a:t>
            </a:r>
            <a:r>
              <a:rPr lang="tr-TR" dirty="0" smtClean="0"/>
              <a:t>(açık uçlu soru)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M: Kalmak benim için çok fark etmez, çünkü daha önceki sınıfta kalmıştım zaten..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SHU: Kalmak seni çok etkilemiyor </a:t>
            </a:r>
            <a:r>
              <a:rPr lang="tr-TR" dirty="0" smtClean="0"/>
              <a:t>(açımlama) 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M: </a:t>
            </a:r>
            <a:r>
              <a:rPr lang="tr-TR" dirty="0" err="1" smtClean="0">
                <a:solidFill>
                  <a:srgbClr val="FF0000"/>
                </a:solidFill>
              </a:rPr>
              <a:t>Hayır..abim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gibi..ben</a:t>
            </a:r>
            <a:r>
              <a:rPr lang="tr-TR" dirty="0" smtClean="0">
                <a:solidFill>
                  <a:srgbClr val="FF0000"/>
                </a:solidFill>
              </a:rPr>
              <a:t> de dersleri çok takmıyorum. Abim dersleri hiç takmaz. Ama okuldan kaçmaz. Geçmek için </a:t>
            </a:r>
            <a:r>
              <a:rPr lang="tr-TR" dirty="0" err="1" smtClean="0">
                <a:solidFill>
                  <a:srgbClr val="FF0000"/>
                </a:solidFill>
              </a:rPr>
              <a:t>uğraştı,elinden</a:t>
            </a:r>
            <a:r>
              <a:rPr lang="tr-TR" dirty="0" smtClean="0">
                <a:solidFill>
                  <a:srgbClr val="FF0000"/>
                </a:solidFill>
              </a:rPr>
              <a:t> geleni yaptı ama kaldı. Ben öyle değilim, okuldan kaçarım</a:t>
            </a:r>
            <a:r>
              <a:rPr lang="tr-TR" dirty="0" smtClean="0"/>
              <a:t>. (notları ciddiye almamaya yönelik bir rasyonalizasyon)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SHU: Yani iyi notlar almak senin için önemli değil.</a:t>
            </a:r>
            <a:r>
              <a:rPr lang="tr-TR" dirty="0" smtClean="0"/>
              <a:t> (soruna ilişkin duruşun açımlaması). </a:t>
            </a:r>
            <a:r>
              <a:rPr lang="tr-TR" dirty="0" smtClean="0">
                <a:solidFill>
                  <a:srgbClr val="FF0000"/>
                </a:solidFill>
              </a:rPr>
              <a:t>İyi notlar almam lazım diye bir endişe duymuyorsun </a:t>
            </a:r>
            <a:r>
              <a:rPr lang="tr-TR" dirty="0" smtClean="0"/>
              <a:t>(duygunun açımlaması)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M: yani…aslında mezun olmak, bir işe girmek istiyorum bir </a:t>
            </a:r>
            <a:r>
              <a:rPr lang="tr-TR" dirty="0" err="1" smtClean="0">
                <a:solidFill>
                  <a:srgbClr val="FF0000"/>
                </a:solidFill>
              </a:rPr>
              <a:t>taraftan..ama</a:t>
            </a:r>
            <a:r>
              <a:rPr lang="tr-TR" dirty="0" smtClean="0">
                <a:solidFill>
                  <a:srgbClr val="FF0000"/>
                </a:solidFill>
              </a:rPr>
              <a:t> bir yandan da hiç takmıyorum, sadece özgür olmak istiyorum, bir sürü şey yaşamak istiyorum </a:t>
            </a:r>
            <a:r>
              <a:rPr lang="tr-TR" dirty="0" smtClean="0"/>
              <a:t>(okuldan kaçma davranışı ile ilgili olumlu ve olumsuz yönler) 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SHU: Yani, diploma almak senin için çok da anlamlı değil, çünkü özgür olmayı falan istiyorsun</a:t>
            </a:r>
            <a:r>
              <a:rPr lang="tr-TR" dirty="0" smtClean="0"/>
              <a:t>. (açımlama)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M: </a:t>
            </a:r>
            <a:r>
              <a:rPr lang="tr-TR" dirty="0" err="1" smtClean="0">
                <a:solidFill>
                  <a:srgbClr val="FF0000"/>
                </a:solidFill>
              </a:rPr>
              <a:t>yani..okuldan</a:t>
            </a:r>
            <a:r>
              <a:rPr lang="tr-TR" dirty="0" smtClean="0">
                <a:solidFill>
                  <a:srgbClr val="FF0000"/>
                </a:solidFill>
              </a:rPr>
              <a:t> kaçınca…yani diploma senin için o kadar önemliyse okuldan kaçmak iyi değildir, ama o kadar önemli değilse, kaçarsın. </a:t>
            </a:r>
            <a:endParaRPr lang="tr-TR" dirty="0">
              <a:solidFill>
                <a:srgbClr val="FF0000"/>
              </a:solidFill>
            </a:endParaRP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SHU: Yani, diploma almak ya da iyi notlar getirmek senin için o kadar önemli değil </a:t>
            </a:r>
            <a:r>
              <a:rPr lang="tr-TR" dirty="0" smtClean="0"/>
              <a:t>(Açımlama)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M: aslında pek öyle denmez…gelecekte başıma ne gelirse gelsin </a:t>
            </a:r>
            <a:r>
              <a:rPr lang="tr-TR" dirty="0" err="1" smtClean="0">
                <a:solidFill>
                  <a:srgbClr val="FF0000"/>
                </a:solidFill>
              </a:rPr>
              <a:t>umrumda</a:t>
            </a:r>
            <a:r>
              <a:rPr lang="tr-TR" dirty="0" smtClean="0">
                <a:solidFill>
                  <a:srgbClr val="FF0000"/>
                </a:solidFill>
              </a:rPr>
              <a:t> değil </a:t>
            </a:r>
            <a:r>
              <a:rPr lang="tr-TR" dirty="0" err="1" smtClean="0">
                <a:solidFill>
                  <a:srgbClr val="FF0000"/>
                </a:solidFill>
              </a:rPr>
              <a:t>demiyorum..sınıfı</a:t>
            </a:r>
            <a:r>
              <a:rPr lang="tr-TR" dirty="0" smtClean="0">
                <a:solidFill>
                  <a:srgbClr val="FF0000"/>
                </a:solidFill>
              </a:rPr>
              <a:t> geçmek için çalıştım, ama gerek yok. Annem ister geç, ister kal diyor…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SHU: Annen çok önemsemiyor ama aslında  senin için sınıfı geçmek önemli</a:t>
            </a:r>
            <a:r>
              <a:rPr lang="tr-TR" dirty="0" smtClean="0"/>
              <a:t>. ( açımlama)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M: Sanırım öyle…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SHU: İstersen gelecekte neler istediğini konuşalım biraz… </a:t>
            </a:r>
            <a:r>
              <a:rPr lang="tr-TR" dirty="0" smtClean="0"/>
              <a:t>(m. </a:t>
            </a:r>
            <a:r>
              <a:rPr lang="tr-TR" dirty="0" err="1" smtClean="0"/>
              <a:t>nın</a:t>
            </a:r>
            <a:r>
              <a:rPr lang="tr-TR" dirty="0" smtClean="0"/>
              <a:t> probleme ilişkin duruşunu gerekçelendirme)</a:t>
            </a:r>
          </a:p>
        </p:txBody>
      </p:sp>
    </p:spTree>
    <p:extLst>
      <p:ext uri="{BB962C8B-B14F-4D97-AF65-F5344CB8AC3E}">
        <p14:creationId xmlns:p14="http://schemas.microsoft.com/office/powerpoint/2010/main" val="3929751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SHU- Emre- Gözlemci 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Okulda şiddet davranışı gösteren, dersten kaçan, okul dışından bazı çete gruplarıyla takılan 15 yaşındaki Emre ile bir görüşme gerçekleştireceksiniz. </a:t>
            </a:r>
          </a:p>
          <a:p>
            <a:pPr marL="0" indent="0">
              <a:buNone/>
            </a:pPr>
            <a:r>
              <a:rPr lang="tr-TR" dirty="0" smtClean="0"/>
              <a:t>İlk görüşmede amaçlarınız:  </a:t>
            </a:r>
          </a:p>
          <a:p>
            <a:pPr marL="914400" lvl="1" indent="-457200">
              <a:buAutoNum type="arabicPeriod"/>
            </a:pPr>
            <a:r>
              <a:rPr lang="tr-TR" dirty="0" smtClean="0"/>
              <a:t>Emre’nin dikkatini okul içerisinde ve dışarısında yaşadığı sorunlara çekmek  </a:t>
            </a:r>
          </a:p>
          <a:p>
            <a:pPr marL="914400" lvl="1" indent="-457200">
              <a:buAutoNum type="arabicPeriod"/>
            </a:pPr>
            <a:r>
              <a:rPr lang="tr-TR" dirty="0" smtClean="0"/>
              <a:t>Emre’nin bu davranışlarının olumlu ve olumsuz yönlerini kavraması </a:t>
            </a:r>
          </a:p>
          <a:p>
            <a:pPr marL="914400" lvl="1" indent="-457200">
              <a:buAutoNum type="arabicPeriod"/>
            </a:pPr>
            <a:r>
              <a:rPr lang="tr-TR" dirty="0" smtClean="0"/>
              <a:t>Emre’nin bu davranışlarıyla ilgili sorumluluk alması </a:t>
            </a:r>
          </a:p>
          <a:p>
            <a:pPr marL="914400" lvl="1" indent="-457200">
              <a:buAutoNum type="arabicPeriod"/>
            </a:pPr>
            <a:r>
              <a:rPr lang="tr-TR" dirty="0" smtClean="0"/>
              <a:t>Emre’nin sorunla ilgili bakış açısını öğrenmek ve bu sorunların sürmesinin nedenlerini anlamak </a:t>
            </a:r>
          </a:p>
          <a:p>
            <a:pPr marL="914400" lvl="1" indent="-457200">
              <a:buAutoNum type="arabicPeriod"/>
            </a:pPr>
            <a:r>
              <a:rPr lang="tr-TR" dirty="0"/>
              <a:t> </a:t>
            </a:r>
            <a:r>
              <a:rPr lang="tr-TR" dirty="0" smtClean="0"/>
              <a:t>Emre’nin savunmaya geçmesine yol açmayacak, olumlu ve tehdit  içermeyen bir atmosfer içerisinde görüşmeyi gerçekleştirmek</a:t>
            </a:r>
          </a:p>
        </p:txBody>
      </p:sp>
    </p:spTree>
    <p:extLst>
      <p:ext uri="{BB962C8B-B14F-4D97-AF65-F5344CB8AC3E}">
        <p14:creationId xmlns:p14="http://schemas.microsoft.com/office/powerpoint/2010/main" val="4231215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Ergenlik Dönemi </a:t>
            </a:r>
            <a:r>
              <a:rPr lang="tr-TR" dirty="0" err="1" smtClean="0"/>
              <a:t>Psikososyal</a:t>
            </a:r>
            <a:r>
              <a:rPr lang="tr-TR" dirty="0" smtClean="0"/>
              <a:t> Gelişim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Büyüme, olgunlaşma dönemi. Çocukluktan yetişkinliğe geçiş. </a:t>
            </a:r>
          </a:p>
          <a:p>
            <a:pPr marL="0" indent="0">
              <a:buNone/>
            </a:pPr>
            <a:r>
              <a:rPr lang="tr-TR" dirty="0" smtClean="0"/>
              <a:t>Bu dönem: </a:t>
            </a:r>
          </a:p>
          <a:p>
            <a:pPr>
              <a:buFontTx/>
              <a:buChar char="-"/>
            </a:pPr>
            <a:r>
              <a:rPr lang="tr-TR" dirty="0" smtClean="0"/>
              <a:t>Bedensel, fizyolojik değişimler (beden imgesi)</a:t>
            </a:r>
          </a:p>
          <a:p>
            <a:pPr>
              <a:buFontTx/>
              <a:buChar char="-"/>
            </a:pPr>
            <a:r>
              <a:rPr lang="tr-TR" dirty="0" smtClean="0"/>
              <a:t>Ayrışma-Bireyselleşme (benliğin farklılaşması)</a:t>
            </a:r>
          </a:p>
          <a:p>
            <a:pPr>
              <a:buFontTx/>
              <a:buChar char="-"/>
            </a:pPr>
            <a:r>
              <a:rPr lang="tr-TR" dirty="0" smtClean="0"/>
              <a:t>Kimlik (kimlik karmaşası, cinsel, mesleki kimliğin kazanılması)</a:t>
            </a:r>
          </a:p>
          <a:p>
            <a:pPr>
              <a:buFontTx/>
              <a:buChar char="-"/>
            </a:pPr>
            <a:r>
              <a:rPr lang="tr-TR" dirty="0" smtClean="0"/>
              <a:t>Model Arayışı (sağlıklı modellere gereksinim)</a:t>
            </a:r>
          </a:p>
          <a:p>
            <a:pPr>
              <a:buFontTx/>
              <a:buChar char="-"/>
            </a:pPr>
            <a:r>
              <a:rPr lang="tr-TR" dirty="0" smtClean="0"/>
              <a:t>Bağımsız olma çabası- yetişkinin desteğini arama)</a:t>
            </a:r>
          </a:p>
          <a:p>
            <a:pPr>
              <a:buFontTx/>
              <a:buChar char="-"/>
            </a:pPr>
            <a:r>
              <a:rPr lang="tr-TR" dirty="0" smtClean="0"/>
              <a:t>Arkadaş çevresinin etkisi,</a:t>
            </a:r>
          </a:p>
          <a:p>
            <a:pPr>
              <a:buFontTx/>
              <a:buChar char="-"/>
            </a:pPr>
            <a:r>
              <a:rPr lang="tr-TR" dirty="0" smtClean="0"/>
              <a:t>Anne babaya/otoriteye başkaldırı </a:t>
            </a:r>
          </a:p>
          <a:p>
            <a:pPr marL="0" indent="0">
              <a:buNone/>
            </a:pPr>
            <a:r>
              <a:rPr lang="tr-TR" dirty="0"/>
              <a:t>g</a:t>
            </a:r>
            <a:r>
              <a:rPr lang="tr-TR" dirty="0" smtClean="0"/>
              <a:t>ibi özelliklerle karakterizedir. </a:t>
            </a:r>
          </a:p>
        </p:txBody>
      </p:sp>
    </p:spTree>
    <p:extLst>
      <p:ext uri="{BB962C8B-B14F-4D97-AF65-F5344CB8AC3E}">
        <p14:creationId xmlns:p14="http://schemas.microsoft.com/office/powerpoint/2010/main" val="12639345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Özbesler</a:t>
            </a:r>
            <a:r>
              <a:rPr lang="tr-TR" dirty="0" smtClean="0"/>
              <a:t>, C. Ders Notları. Gençlerle Sosyal Hizmet Dersi, Başkent Üniversitesi Sağlık Bilimleri Fakültesi Sosyal Hizmet Bölümü. 2009 </a:t>
            </a:r>
          </a:p>
          <a:p>
            <a:r>
              <a:rPr lang="tr-TR" dirty="0" err="1" smtClean="0"/>
              <a:t>Larrabee</a:t>
            </a:r>
            <a:r>
              <a:rPr lang="tr-TR" dirty="0" smtClean="0"/>
              <a:t>, M. </a:t>
            </a:r>
            <a:r>
              <a:rPr lang="tr-TR" dirty="0" err="1" smtClean="0"/>
              <a:t>Working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Reluctant</a:t>
            </a:r>
            <a:r>
              <a:rPr lang="tr-TR" dirty="0" smtClean="0"/>
              <a:t> </a:t>
            </a:r>
            <a:r>
              <a:rPr lang="tr-TR" dirty="0" err="1" smtClean="0"/>
              <a:t>Clients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Affirmation</a:t>
            </a:r>
            <a:r>
              <a:rPr lang="tr-TR" dirty="0" smtClean="0"/>
              <a:t> </a:t>
            </a:r>
            <a:r>
              <a:rPr lang="tr-TR" dirty="0" err="1" smtClean="0"/>
              <a:t>Techniques</a:t>
            </a:r>
            <a:r>
              <a:rPr lang="tr-TR" dirty="0" smtClean="0"/>
              <a:t>. </a:t>
            </a:r>
            <a:r>
              <a:rPr lang="tr-TR" dirty="0" err="1" smtClean="0"/>
              <a:t>Personnel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Gıidance</a:t>
            </a:r>
            <a:r>
              <a:rPr lang="tr-TR" dirty="0" smtClean="0"/>
              <a:t> </a:t>
            </a:r>
            <a:r>
              <a:rPr lang="tr-TR" dirty="0" err="1" smtClean="0"/>
              <a:t>Journal</a:t>
            </a:r>
            <a:r>
              <a:rPr lang="tr-TR" dirty="0" smtClean="0"/>
              <a:t>. 61(2), </a:t>
            </a:r>
            <a:r>
              <a:rPr lang="tr-TR" dirty="0" err="1" smtClean="0"/>
              <a:t>Oct</a:t>
            </a:r>
            <a:r>
              <a:rPr lang="tr-TR" dirty="0" smtClean="0"/>
              <a:t>. 1982.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6931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ERGENLERLE ÇALIŞMA YETİŞKİNLERLE ÇALIŞMADAN FARKLIDIR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Ergenler çoğunlukla yardım aramak için kendileri gelmezler</a:t>
            </a:r>
          </a:p>
          <a:p>
            <a:r>
              <a:rPr lang="tr-TR" dirty="0" smtClean="0"/>
              <a:t>Kendilerini gözleme kapasiteleri azdır</a:t>
            </a:r>
          </a:p>
          <a:p>
            <a:r>
              <a:rPr lang="tr-TR" dirty="0" err="1" smtClean="0"/>
              <a:t>Transferans</a:t>
            </a:r>
            <a:r>
              <a:rPr lang="tr-TR" dirty="0" smtClean="0"/>
              <a:t> erken ortaya çıkar.</a:t>
            </a:r>
          </a:p>
          <a:p>
            <a:r>
              <a:rPr lang="tr-TR" dirty="0" smtClean="0"/>
              <a:t>Fiziksel büyüme ve gelişim düzeyi farklılıkları vardır </a:t>
            </a:r>
          </a:p>
          <a:p>
            <a:r>
              <a:rPr lang="tr-TR" dirty="0" smtClean="0"/>
              <a:t>Her ergenin kendi olgunlaşma süreci farklıdır. </a:t>
            </a:r>
          </a:p>
          <a:p>
            <a:r>
              <a:rPr lang="tr-TR" dirty="0" smtClean="0"/>
              <a:t>Çalışma sürecinde kendi içimizdeki çatışmaları sürekli sorgulamamız gerekir. </a:t>
            </a:r>
          </a:p>
          <a:p>
            <a:r>
              <a:rPr lang="tr-TR" dirty="0" smtClean="0"/>
              <a:t>Öncelikle ergenle iyi ilişki kurulmalıdır. Bu çok önemlidir. </a:t>
            </a:r>
            <a:endParaRPr lang="tr-TR" dirty="0"/>
          </a:p>
          <a:p>
            <a:r>
              <a:rPr lang="tr-TR" dirty="0" smtClean="0"/>
              <a:t>Ruhsal gelişim açısından ergenin nerede olduğunu görmek gerekir. Oyun ilişki kurmada araç olarak kullanılabilir.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4457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Gününü nasıl geçirdiğini sormakla başlanabilir. </a:t>
            </a:r>
          </a:p>
          <a:p>
            <a:endParaRPr lang="tr-TR" dirty="0"/>
          </a:p>
          <a:p>
            <a:r>
              <a:rPr lang="tr-TR" dirty="0" smtClean="0"/>
              <a:t>Kimin yardım aldığını, yardıma ihtiyaç duyanın kim olduğunu değerlendirmek gerekir. </a:t>
            </a:r>
          </a:p>
          <a:p>
            <a:endParaRPr lang="tr-TR" dirty="0"/>
          </a:p>
          <a:p>
            <a:r>
              <a:rPr lang="tr-TR" dirty="0" smtClean="0"/>
              <a:t>Bazen ailede başka birine yardım isteme amacıyla da getirilmiş olabilirler. </a:t>
            </a:r>
          </a:p>
          <a:p>
            <a:endParaRPr lang="tr-TR" dirty="0"/>
          </a:p>
          <a:p>
            <a:r>
              <a:rPr lang="tr-TR" dirty="0" smtClean="0"/>
              <a:t>Çok fazla tavsiyede bulunmak yararlı olmaz, çünkü ilişki anne baba çocuk ilişkisine döner.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4912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Önyargı olabilir. (Düşüncelerimi, kişiliğimi değiştirmeye çalışacaklar gibi)</a:t>
            </a:r>
          </a:p>
          <a:p>
            <a:endParaRPr lang="tr-TR" dirty="0"/>
          </a:p>
          <a:p>
            <a:r>
              <a:rPr lang="tr-TR" dirty="0" smtClean="0"/>
              <a:t>Görüşme süreci anlamı ve geçişler önemlidir. Olaylara takılıp sürecin anlamını kaçırmamak gerekir. </a:t>
            </a:r>
          </a:p>
          <a:p>
            <a:endParaRPr lang="tr-TR" dirty="0"/>
          </a:p>
          <a:p>
            <a:r>
              <a:rPr lang="tr-TR" dirty="0" smtClean="0"/>
              <a:t>Sürecin ergen açısından çeşitli anlamları olabileceğini düşünmek ve buna bakmak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6069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Ergenin başkaldırma ihtiyacı vardır. </a:t>
            </a:r>
          </a:p>
          <a:p>
            <a:endParaRPr lang="tr-TR" dirty="0"/>
          </a:p>
          <a:p>
            <a:r>
              <a:rPr lang="tr-TR" dirty="0" smtClean="0"/>
              <a:t>Ergen farklılıkları ortaya koymak için başkaldırır, kendi kimliğini geliştirmek, anne babadan ayrışabilmek için bunu yapmak zorundadır. </a:t>
            </a:r>
          </a:p>
          <a:p>
            <a:endParaRPr lang="tr-TR" dirty="0"/>
          </a:p>
          <a:p>
            <a:r>
              <a:rPr lang="tr-TR" dirty="0" smtClean="0"/>
              <a:t>Ergenin kendini farklı bir birey olarak ortaya koyması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6632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Ergen uzman karşısında çapraşık duygular yaşayabilir. </a:t>
            </a:r>
          </a:p>
          <a:p>
            <a:endParaRPr lang="tr-TR" dirty="0"/>
          </a:p>
          <a:p>
            <a:r>
              <a:rPr lang="tr-TR" dirty="0" smtClean="0"/>
              <a:t>Bir yandan tek başına uzmanın karşısında olmaktan ürker, diğer yandan da «adam» yerine konmuş olmaktan memnun olur. </a:t>
            </a:r>
          </a:p>
          <a:p>
            <a:endParaRPr lang="tr-TR" dirty="0"/>
          </a:p>
          <a:p>
            <a:r>
              <a:rPr lang="tr-TR" dirty="0" smtClean="0"/>
              <a:t>Ayrıca anne babasının olmadığı bir ortamda konuşmak, onlara karşı geliştirmiş olduğu «isyankar tutumu» anlamsız kılar ve görüşmedeki gerginliği azaltır.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8851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Özel acil durumlar dışında bir ergenin sorununun saptanması ve tedavisinin planlanması için en az birkaç görüşme yapmak gerekebilir. </a:t>
            </a:r>
          </a:p>
          <a:p>
            <a:endParaRPr lang="tr-TR" dirty="0"/>
          </a:p>
          <a:p>
            <a:r>
              <a:rPr lang="tr-TR" dirty="0" smtClean="0"/>
              <a:t>Ergene birkaç görüşmenin planlandığı söylenmelidir. </a:t>
            </a:r>
          </a:p>
          <a:p>
            <a:endParaRPr lang="tr-TR" dirty="0"/>
          </a:p>
          <a:p>
            <a:r>
              <a:rPr lang="tr-TR" dirty="0" smtClean="0"/>
              <a:t>10-15 günlük bir süreye yayılabilecek iki üç görüşme, aynı zamanda ailenin ve ergenin sorunlarına yaklaşımın esnekliğini değerlendirme olanağı da yaratır. </a:t>
            </a:r>
          </a:p>
          <a:p>
            <a:endParaRPr lang="tr-TR" dirty="0"/>
          </a:p>
          <a:p>
            <a:r>
              <a:rPr lang="tr-TR" dirty="0" smtClean="0"/>
              <a:t>Randevu alma girişimi ergene bırakılmamalıdır.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9044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ERGENİN RUHSAL İNCELEMESİ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İncelenen alanlar </a:t>
            </a:r>
          </a:p>
          <a:p>
            <a:r>
              <a:rPr lang="tr-TR" dirty="0" smtClean="0"/>
              <a:t>Fizik görünüm</a:t>
            </a:r>
          </a:p>
          <a:p>
            <a:r>
              <a:rPr lang="tr-TR" dirty="0" smtClean="0"/>
              <a:t>Anne-baba-ergen etkileşimi </a:t>
            </a:r>
          </a:p>
          <a:p>
            <a:r>
              <a:rPr lang="tr-TR" dirty="0" smtClean="0"/>
              <a:t>Zaman, yere ve kişiye yönelim</a:t>
            </a:r>
          </a:p>
          <a:p>
            <a:r>
              <a:rPr lang="tr-TR" dirty="0" smtClean="0"/>
              <a:t>Konuşma biçimi, dış görünümü,</a:t>
            </a:r>
          </a:p>
          <a:p>
            <a:r>
              <a:rPr lang="tr-TR" dirty="0" err="1" smtClean="0"/>
              <a:t>Duygudurumu</a:t>
            </a:r>
            <a:r>
              <a:rPr lang="tr-TR" dirty="0" smtClean="0"/>
              <a:t>, sosyal iletişim </a:t>
            </a:r>
          </a:p>
          <a:p>
            <a:r>
              <a:rPr lang="tr-TR" dirty="0" smtClean="0"/>
              <a:t>Düşünce süreci ve içeriği </a:t>
            </a:r>
          </a:p>
          <a:p>
            <a:r>
              <a:rPr lang="tr-TR" dirty="0" smtClean="0"/>
              <a:t>Motor davranış, biliş düzeyi,</a:t>
            </a:r>
          </a:p>
          <a:p>
            <a:r>
              <a:rPr lang="tr-TR" dirty="0" smtClean="0"/>
              <a:t>Gelişim düzeyi ve özellikleri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241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1431</Words>
  <Application>Microsoft Office PowerPoint</Application>
  <PresentationFormat>Geniş ekran</PresentationFormat>
  <Paragraphs>145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Teması</vt:lpstr>
      <vt:lpstr>ERGENLER İLE ÇALIŞMADA PRENSİPLER</vt:lpstr>
      <vt:lpstr>Ergenlik Dönemi Psikososyal Gelişim Özellikleri</vt:lpstr>
      <vt:lpstr>ERGENLERLE ÇALIŞMA YETİŞKİNLERLE ÇALIŞMADAN FARKLIDIR</vt:lpstr>
      <vt:lpstr>PowerPoint Sunusu</vt:lpstr>
      <vt:lpstr>PowerPoint Sunusu</vt:lpstr>
      <vt:lpstr>PowerPoint Sunusu</vt:lpstr>
      <vt:lpstr>PowerPoint Sunusu</vt:lpstr>
      <vt:lpstr>PowerPoint Sunusu</vt:lpstr>
      <vt:lpstr>ERGENİN RUHSAL İNCELEMESİ </vt:lpstr>
      <vt:lpstr>PowerPoint Sunusu</vt:lpstr>
      <vt:lpstr>İSTEKSİZ/DİRENÇLİ GENÇLE ÇALIŞMA </vt:lpstr>
      <vt:lpstr>Direnç  normal mi, anormal mi?</vt:lpstr>
      <vt:lpstr>Olumlayıcı danışmanlık </vt:lpstr>
      <vt:lpstr>Olumlayıcı danışmanlık: İlişki kurma </vt:lpstr>
      <vt:lpstr>Bu amaçlara ulaşmak için teknikler</vt:lpstr>
      <vt:lpstr>Açımlama </vt:lpstr>
      <vt:lpstr>Duyguları Yansıtma </vt:lpstr>
      <vt:lpstr>Açık uçlu sorular ya da yönlendirme </vt:lpstr>
      <vt:lpstr>Uygulama </vt:lpstr>
      <vt:lpstr>Kaynaklar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ERGENLER İLE ÇALIŞMADA PRENSİPLER</dc:title>
  <dc:creator>gonca</dc:creator>
  <cp:lastModifiedBy> x</cp:lastModifiedBy>
  <cp:revision>16</cp:revision>
  <dcterms:created xsi:type="dcterms:W3CDTF">2017-03-13T07:54:38Z</dcterms:created>
  <dcterms:modified xsi:type="dcterms:W3CDTF">2017-10-30T12:12:35Z</dcterms:modified>
</cp:coreProperties>
</file>