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3"/>
  </p:notesMasterIdLst>
  <p:sldIdLst>
    <p:sldId id="256" r:id="rId2"/>
    <p:sldId id="257" r:id="rId3"/>
    <p:sldId id="258" r:id="rId4"/>
    <p:sldId id="261" r:id="rId5"/>
    <p:sldId id="269" r:id="rId6"/>
    <p:sldId id="262" r:id="rId7"/>
    <p:sldId id="263" r:id="rId8"/>
    <p:sldId id="259" r:id="rId9"/>
    <p:sldId id="264" r:id="rId10"/>
    <p:sldId id="267" r:id="rId11"/>
    <p:sldId id="275"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60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image" Target="../media/image14.png"/><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F5EEC-6DDB-47E8-BD7E-947A048AAD33}" type="doc">
      <dgm:prSet loTypeId="urn:microsoft.com/office/officeart/2005/8/layout/vList2" loCatId="list" qsTypeId="urn:microsoft.com/office/officeart/2005/8/quickstyle/simple3" qsCatId="simple" csTypeId="urn:microsoft.com/office/officeart/2005/8/colors/accent1_4" csCatId="accent1"/>
      <dgm:spPr/>
      <dgm:t>
        <a:bodyPr/>
        <a:lstStyle/>
        <a:p>
          <a:endParaRPr lang="tr-TR"/>
        </a:p>
      </dgm:t>
    </dgm:pt>
    <dgm:pt modelId="{B38F923A-DC31-4200-AE78-F08E00930851}">
      <dgm:prSet/>
      <dgm:spPr/>
      <dgm:t>
        <a:bodyPr/>
        <a:lstStyle/>
        <a:p>
          <a:pPr rtl="0"/>
          <a:r>
            <a:rPr lang="tr-TR" dirty="0" smtClean="0"/>
            <a:t>Projede, İslamiyet madde yazarları olarak 54, Hıristiyanlık madde yazarları olarak  24 olmak üzere  toplam 78 bilim insanı görev almıştır. </a:t>
          </a:r>
          <a:endParaRPr lang="tr-TR" dirty="0"/>
        </a:p>
      </dgm:t>
    </dgm:pt>
    <dgm:pt modelId="{0E32F8F0-0C88-4EA6-A89E-1ABD35AE5911}" type="parTrans" cxnId="{CF281E60-F584-44B5-99A1-690D70B672CD}">
      <dgm:prSet/>
      <dgm:spPr/>
      <dgm:t>
        <a:bodyPr/>
        <a:lstStyle/>
        <a:p>
          <a:endParaRPr lang="tr-TR"/>
        </a:p>
      </dgm:t>
    </dgm:pt>
    <dgm:pt modelId="{F09FB296-DC16-4E8C-8739-6886562E0DB9}" type="sibTrans" cxnId="{CF281E60-F584-44B5-99A1-690D70B672CD}">
      <dgm:prSet/>
      <dgm:spPr/>
      <dgm:t>
        <a:bodyPr/>
        <a:lstStyle/>
        <a:p>
          <a:endParaRPr lang="tr-TR"/>
        </a:p>
      </dgm:t>
    </dgm:pt>
    <dgm:pt modelId="{26E452A3-12B6-46E4-8363-8C0A3386F2B8}">
      <dgm:prSet/>
      <dgm:spPr/>
      <dgm:t>
        <a:bodyPr/>
        <a:lstStyle/>
        <a:p>
          <a:pPr rtl="0"/>
          <a:r>
            <a:rPr lang="tr-TR" smtClean="0"/>
            <a:t>Sözlükte, İslam’a ait 336, Hıristiyanlığa ait 338 kavram temel özellikleriyle tanıtılmaktadır. </a:t>
          </a:r>
          <a:endParaRPr lang="tr-TR"/>
        </a:p>
      </dgm:t>
    </dgm:pt>
    <dgm:pt modelId="{932A8BF7-02E3-44F9-8CE0-50504364F1A1}" type="parTrans" cxnId="{551DE1A1-AA76-446C-8875-EB7188123940}">
      <dgm:prSet/>
      <dgm:spPr/>
      <dgm:t>
        <a:bodyPr/>
        <a:lstStyle/>
        <a:p>
          <a:endParaRPr lang="tr-TR"/>
        </a:p>
      </dgm:t>
    </dgm:pt>
    <dgm:pt modelId="{DB1EE24D-7885-43E8-9A56-7C076794679A}" type="sibTrans" cxnId="{551DE1A1-AA76-446C-8875-EB7188123940}">
      <dgm:prSet/>
      <dgm:spPr/>
      <dgm:t>
        <a:bodyPr/>
        <a:lstStyle/>
        <a:p>
          <a:endParaRPr lang="tr-TR"/>
        </a:p>
      </dgm:t>
    </dgm:pt>
    <dgm:pt modelId="{A6A4C13B-9BDF-4A59-BABE-B0AA360061C3}">
      <dgm:prSet/>
      <dgm:spPr/>
      <dgm:t>
        <a:bodyPr/>
        <a:lstStyle/>
        <a:p>
          <a:pPr rtl="0"/>
          <a:r>
            <a:rPr lang="tr-TR" smtClean="0"/>
            <a:t>Sözlük bir ansiklopedik sözlük özelliği taşımaktadır. </a:t>
          </a:r>
          <a:endParaRPr lang="tr-TR"/>
        </a:p>
      </dgm:t>
    </dgm:pt>
    <dgm:pt modelId="{65FC4069-D618-4762-81DC-6AF2270F2973}" type="parTrans" cxnId="{CF60535D-BCE4-4823-B816-F97ADF71B594}">
      <dgm:prSet/>
      <dgm:spPr/>
      <dgm:t>
        <a:bodyPr/>
        <a:lstStyle/>
        <a:p>
          <a:endParaRPr lang="tr-TR"/>
        </a:p>
      </dgm:t>
    </dgm:pt>
    <dgm:pt modelId="{AF5DB419-1CAF-4A4B-A830-F5FA5BF415D7}" type="sibTrans" cxnId="{CF60535D-BCE4-4823-B816-F97ADF71B594}">
      <dgm:prSet/>
      <dgm:spPr/>
      <dgm:t>
        <a:bodyPr/>
        <a:lstStyle/>
        <a:p>
          <a:endParaRPr lang="tr-TR"/>
        </a:p>
      </dgm:t>
    </dgm:pt>
    <dgm:pt modelId="{46841EC3-3F35-4C45-B5C4-D28FBECF2B10}">
      <dgm:prSet/>
      <dgm:spPr/>
      <dgm:t>
        <a:bodyPr/>
        <a:lstStyle/>
        <a:p>
          <a:pPr rtl="0"/>
          <a:r>
            <a:rPr lang="tr-TR" smtClean="0"/>
            <a:t>Her kavram kendi alanında uzman tarafından tanımlanmış ve ortalama 300 kelimede anlatılan bir makale şeklinde kaleme alınmıştır. </a:t>
          </a:r>
          <a:endParaRPr lang="tr-TR"/>
        </a:p>
      </dgm:t>
    </dgm:pt>
    <dgm:pt modelId="{07B41B37-D0AB-4EAF-93B3-9771768CDD54}" type="parTrans" cxnId="{EAB21B55-6E0E-41EF-A2CD-29E264C96305}">
      <dgm:prSet/>
      <dgm:spPr/>
      <dgm:t>
        <a:bodyPr/>
        <a:lstStyle/>
        <a:p>
          <a:endParaRPr lang="tr-TR"/>
        </a:p>
      </dgm:t>
    </dgm:pt>
    <dgm:pt modelId="{E6A8D9BA-374D-4813-9BC4-0B93A9E55F64}" type="sibTrans" cxnId="{EAB21B55-6E0E-41EF-A2CD-29E264C96305}">
      <dgm:prSet/>
      <dgm:spPr/>
      <dgm:t>
        <a:bodyPr/>
        <a:lstStyle/>
        <a:p>
          <a:endParaRPr lang="tr-TR"/>
        </a:p>
      </dgm:t>
    </dgm:pt>
    <dgm:pt modelId="{C89CC58C-0EC2-439E-BC7D-DFDC4964BE0E}" type="pres">
      <dgm:prSet presAssocID="{A71F5EEC-6DDB-47E8-BD7E-947A048AAD33}" presName="linear" presStyleCnt="0">
        <dgm:presLayoutVars>
          <dgm:animLvl val="lvl"/>
          <dgm:resizeHandles val="exact"/>
        </dgm:presLayoutVars>
      </dgm:prSet>
      <dgm:spPr/>
      <dgm:t>
        <a:bodyPr/>
        <a:lstStyle/>
        <a:p>
          <a:endParaRPr lang="tr-TR"/>
        </a:p>
      </dgm:t>
    </dgm:pt>
    <dgm:pt modelId="{A6DD5564-22C2-440E-8FA7-F7CE8B0B9D5E}" type="pres">
      <dgm:prSet presAssocID="{B38F923A-DC31-4200-AE78-F08E00930851}" presName="parentText" presStyleLbl="node1" presStyleIdx="0" presStyleCnt="4">
        <dgm:presLayoutVars>
          <dgm:chMax val="0"/>
          <dgm:bulletEnabled val="1"/>
        </dgm:presLayoutVars>
      </dgm:prSet>
      <dgm:spPr/>
      <dgm:t>
        <a:bodyPr/>
        <a:lstStyle/>
        <a:p>
          <a:endParaRPr lang="tr-TR"/>
        </a:p>
      </dgm:t>
    </dgm:pt>
    <dgm:pt modelId="{38C4185D-0B21-4CAD-8B6D-0B6176935C89}" type="pres">
      <dgm:prSet presAssocID="{F09FB296-DC16-4E8C-8739-6886562E0DB9}" presName="spacer" presStyleCnt="0"/>
      <dgm:spPr/>
    </dgm:pt>
    <dgm:pt modelId="{B84E146F-856E-43B1-A5AA-D14B85D0F871}" type="pres">
      <dgm:prSet presAssocID="{26E452A3-12B6-46E4-8363-8C0A3386F2B8}" presName="parentText" presStyleLbl="node1" presStyleIdx="1" presStyleCnt="4">
        <dgm:presLayoutVars>
          <dgm:chMax val="0"/>
          <dgm:bulletEnabled val="1"/>
        </dgm:presLayoutVars>
      </dgm:prSet>
      <dgm:spPr/>
      <dgm:t>
        <a:bodyPr/>
        <a:lstStyle/>
        <a:p>
          <a:endParaRPr lang="tr-TR"/>
        </a:p>
      </dgm:t>
    </dgm:pt>
    <dgm:pt modelId="{16EBB2A3-9070-408D-AB91-17D273C64BEE}" type="pres">
      <dgm:prSet presAssocID="{DB1EE24D-7885-43E8-9A56-7C076794679A}" presName="spacer" presStyleCnt="0"/>
      <dgm:spPr/>
    </dgm:pt>
    <dgm:pt modelId="{80867A47-0AEC-4D3B-8CC1-3A5FE773465E}" type="pres">
      <dgm:prSet presAssocID="{A6A4C13B-9BDF-4A59-BABE-B0AA360061C3}" presName="parentText" presStyleLbl="node1" presStyleIdx="2" presStyleCnt="4">
        <dgm:presLayoutVars>
          <dgm:chMax val="0"/>
          <dgm:bulletEnabled val="1"/>
        </dgm:presLayoutVars>
      </dgm:prSet>
      <dgm:spPr/>
      <dgm:t>
        <a:bodyPr/>
        <a:lstStyle/>
        <a:p>
          <a:endParaRPr lang="tr-TR"/>
        </a:p>
      </dgm:t>
    </dgm:pt>
    <dgm:pt modelId="{8B42799A-3F7A-443E-BA2D-5B5E112D1FB8}" type="pres">
      <dgm:prSet presAssocID="{AF5DB419-1CAF-4A4B-A830-F5FA5BF415D7}" presName="spacer" presStyleCnt="0"/>
      <dgm:spPr/>
    </dgm:pt>
    <dgm:pt modelId="{813795D3-E184-4939-927A-4A0593633ACF}" type="pres">
      <dgm:prSet presAssocID="{46841EC3-3F35-4C45-B5C4-D28FBECF2B10}" presName="parentText" presStyleLbl="node1" presStyleIdx="3" presStyleCnt="4">
        <dgm:presLayoutVars>
          <dgm:chMax val="0"/>
          <dgm:bulletEnabled val="1"/>
        </dgm:presLayoutVars>
      </dgm:prSet>
      <dgm:spPr/>
      <dgm:t>
        <a:bodyPr/>
        <a:lstStyle/>
        <a:p>
          <a:endParaRPr lang="tr-TR"/>
        </a:p>
      </dgm:t>
    </dgm:pt>
  </dgm:ptLst>
  <dgm:cxnLst>
    <dgm:cxn modelId="{A52A4B4E-0A77-4D42-B82F-2F73338DA006}" type="presOf" srcId="{B38F923A-DC31-4200-AE78-F08E00930851}" destId="{A6DD5564-22C2-440E-8FA7-F7CE8B0B9D5E}" srcOrd="0" destOrd="0" presId="urn:microsoft.com/office/officeart/2005/8/layout/vList2"/>
    <dgm:cxn modelId="{6809B6A2-32B2-429C-BD59-5379B6D34E41}" type="presOf" srcId="{A6A4C13B-9BDF-4A59-BABE-B0AA360061C3}" destId="{80867A47-0AEC-4D3B-8CC1-3A5FE773465E}" srcOrd="0" destOrd="0" presId="urn:microsoft.com/office/officeart/2005/8/layout/vList2"/>
    <dgm:cxn modelId="{CF60535D-BCE4-4823-B816-F97ADF71B594}" srcId="{A71F5EEC-6DDB-47E8-BD7E-947A048AAD33}" destId="{A6A4C13B-9BDF-4A59-BABE-B0AA360061C3}" srcOrd="2" destOrd="0" parTransId="{65FC4069-D618-4762-81DC-6AF2270F2973}" sibTransId="{AF5DB419-1CAF-4A4B-A830-F5FA5BF415D7}"/>
    <dgm:cxn modelId="{551DE1A1-AA76-446C-8875-EB7188123940}" srcId="{A71F5EEC-6DDB-47E8-BD7E-947A048AAD33}" destId="{26E452A3-12B6-46E4-8363-8C0A3386F2B8}" srcOrd="1" destOrd="0" parTransId="{932A8BF7-02E3-44F9-8CE0-50504364F1A1}" sibTransId="{DB1EE24D-7885-43E8-9A56-7C076794679A}"/>
    <dgm:cxn modelId="{384E44EF-96DA-4B4F-9518-414CC0A591A6}" type="presOf" srcId="{A71F5EEC-6DDB-47E8-BD7E-947A048AAD33}" destId="{C89CC58C-0EC2-439E-BC7D-DFDC4964BE0E}" srcOrd="0" destOrd="0" presId="urn:microsoft.com/office/officeart/2005/8/layout/vList2"/>
    <dgm:cxn modelId="{EAB21B55-6E0E-41EF-A2CD-29E264C96305}" srcId="{A71F5EEC-6DDB-47E8-BD7E-947A048AAD33}" destId="{46841EC3-3F35-4C45-B5C4-D28FBECF2B10}" srcOrd="3" destOrd="0" parTransId="{07B41B37-D0AB-4EAF-93B3-9771768CDD54}" sibTransId="{E6A8D9BA-374D-4813-9BC4-0B93A9E55F64}"/>
    <dgm:cxn modelId="{44C9CF8E-AE88-4CD7-B059-77D460E42474}" type="presOf" srcId="{26E452A3-12B6-46E4-8363-8C0A3386F2B8}" destId="{B84E146F-856E-43B1-A5AA-D14B85D0F871}" srcOrd="0" destOrd="0" presId="urn:microsoft.com/office/officeart/2005/8/layout/vList2"/>
    <dgm:cxn modelId="{2F1D8DF9-BE68-461E-BB49-9A49DD12A453}" type="presOf" srcId="{46841EC3-3F35-4C45-B5C4-D28FBECF2B10}" destId="{813795D3-E184-4939-927A-4A0593633ACF}" srcOrd="0" destOrd="0" presId="urn:microsoft.com/office/officeart/2005/8/layout/vList2"/>
    <dgm:cxn modelId="{CF281E60-F584-44B5-99A1-690D70B672CD}" srcId="{A71F5EEC-6DDB-47E8-BD7E-947A048AAD33}" destId="{B38F923A-DC31-4200-AE78-F08E00930851}" srcOrd="0" destOrd="0" parTransId="{0E32F8F0-0C88-4EA6-A89E-1ABD35AE5911}" sibTransId="{F09FB296-DC16-4E8C-8739-6886562E0DB9}"/>
    <dgm:cxn modelId="{FD38F107-D680-4821-87DC-E1DED96D7ED1}" type="presParOf" srcId="{C89CC58C-0EC2-439E-BC7D-DFDC4964BE0E}" destId="{A6DD5564-22C2-440E-8FA7-F7CE8B0B9D5E}" srcOrd="0" destOrd="0" presId="urn:microsoft.com/office/officeart/2005/8/layout/vList2"/>
    <dgm:cxn modelId="{1A0499DB-9AC4-4B6E-9E22-C4DB268852D4}" type="presParOf" srcId="{C89CC58C-0EC2-439E-BC7D-DFDC4964BE0E}" destId="{38C4185D-0B21-4CAD-8B6D-0B6176935C89}" srcOrd="1" destOrd="0" presId="urn:microsoft.com/office/officeart/2005/8/layout/vList2"/>
    <dgm:cxn modelId="{71A1B859-4260-4415-841A-E9B4D8E706C2}" type="presParOf" srcId="{C89CC58C-0EC2-439E-BC7D-DFDC4964BE0E}" destId="{B84E146F-856E-43B1-A5AA-D14B85D0F871}" srcOrd="2" destOrd="0" presId="urn:microsoft.com/office/officeart/2005/8/layout/vList2"/>
    <dgm:cxn modelId="{8B03B1FF-E668-4FA1-9945-1070F9A944A9}" type="presParOf" srcId="{C89CC58C-0EC2-439E-BC7D-DFDC4964BE0E}" destId="{16EBB2A3-9070-408D-AB91-17D273C64BEE}" srcOrd="3" destOrd="0" presId="urn:microsoft.com/office/officeart/2005/8/layout/vList2"/>
    <dgm:cxn modelId="{F849AC99-E66C-47EA-9429-70251518276B}" type="presParOf" srcId="{C89CC58C-0EC2-439E-BC7D-DFDC4964BE0E}" destId="{80867A47-0AEC-4D3B-8CC1-3A5FE773465E}" srcOrd="4" destOrd="0" presId="urn:microsoft.com/office/officeart/2005/8/layout/vList2"/>
    <dgm:cxn modelId="{E6F2B3D8-311C-439D-87B9-CB00AB8F9FBA}" type="presParOf" srcId="{C89CC58C-0EC2-439E-BC7D-DFDC4964BE0E}" destId="{8B42799A-3F7A-443E-BA2D-5B5E112D1FB8}" srcOrd="5" destOrd="0" presId="urn:microsoft.com/office/officeart/2005/8/layout/vList2"/>
    <dgm:cxn modelId="{37911F4C-AAC8-4765-8A8B-02ECE2869AD0}" type="presParOf" srcId="{C89CC58C-0EC2-439E-BC7D-DFDC4964BE0E}" destId="{813795D3-E184-4939-927A-4A0593633ACF}"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E0E31-0013-4374-91BD-2B7AC85BBF8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tr-TR"/>
        </a:p>
      </dgm:t>
    </dgm:pt>
    <dgm:pt modelId="{59FCA4EE-C092-47AF-8978-51F95E87D030}">
      <dgm:prSet/>
      <dgm:spPr/>
      <dgm:t>
        <a:bodyPr/>
        <a:lstStyle/>
        <a:p>
          <a:pPr rtl="0"/>
          <a:r>
            <a:rPr lang="tr-TR" smtClean="0"/>
            <a:t>Her iki dinin iman, ibadet, ahlak boyutunu anlatan kavramların yanı sıra sosyal ve  kültürel yönü olan  kavramlara da yer verilmiştir.</a:t>
          </a:r>
          <a:endParaRPr lang="tr-TR"/>
        </a:p>
      </dgm:t>
    </dgm:pt>
    <dgm:pt modelId="{272B3F72-BF98-4D6F-8214-2AFA49044B27}" type="parTrans" cxnId="{9FF0A18B-79CC-4B6D-A41F-80F4B80C32CF}">
      <dgm:prSet/>
      <dgm:spPr/>
      <dgm:t>
        <a:bodyPr/>
        <a:lstStyle/>
        <a:p>
          <a:endParaRPr lang="tr-TR"/>
        </a:p>
      </dgm:t>
    </dgm:pt>
    <dgm:pt modelId="{69106DA1-05C7-4D60-90AA-9C21A81E0B2F}" type="sibTrans" cxnId="{9FF0A18B-79CC-4B6D-A41F-80F4B80C32CF}">
      <dgm:prSet/>
      <dgm:spPr/>
      <dgm:t>
        <a:bodyPr/>
        <a:lstStyle/>
        <a:p>
          <a:endParaRPr lang="tr-TR"/>
        </a:p>
      </dgm:t>
    </dgm:pt>
    <dgm:pt modelId="{58DCB005-B283-452F-AC37-62B2336CA9BF}">
      <dgm:prSet/>
      <dgm:spPr/>
      <dgm:t>
        <a:bodyPr/>
        <a:lstStyle/>
        <a:p>
          <a:pPr rtl="0"/>
          <a:r>
            <a:rPr lang="tr-TR" smtClean="0"/>
            <a:t>Ankara ve Münih’te her iki Editörler Kurulu’nda yer alan akademisyenlerin  katılımıyla  toplam 31 redaksiyon toplantısı yapılmıştır.</a:t>
          </a:r>
          <a:endParaRPr lang="tr-TR"/>
        </a:p>
      </dgm:t>
    </dgm:pt>
    <dgm:pt modelId="{91C30513-5E42-4774-A46A-095E55AA8B8F}" type="parTrans" cxnId="{D9317984-42D8-4665-BCA6-7648EA0DE927}">
      <dgm:prSet/>
      <dgm:spPr/>
      <dgm:t>
        <a:bodyPr/>
        <a:lstStyle/>
        <a:p>
          <a:endParaRPr lang="tr-TR"/>
        </a:p>
      </dgm:t>
    </dgm:pt>
    <dgm:pt modelId="{80108D84-3CFC-43AE-A4E2-D3B9B8A9F6A9}" type="sibTrans" cxnId="{D9317984-42D8-4665-BCA6-7648EA0DE927}">
      <dgm:prSet/>
      <dgm:spPr/>
      <dgm:t>
        <a:bodyPr/>
        <a:lstStyle/>
        <a:p>
          <a:endParaRPr lang="tr-TR"/>
        </a:p>
      </dgm:t>
    </dgm:pt>
    <dgm:pt modelId="{73DF757B-482A-4275-BAEB-8B658F2562D0}">
      <dgm:prSet/>
      <dgm:spPr/>
      <dgm:t>
        <a:bodyPr/>
        <a:lstStyle/>
        <a:p>
          <a:pPr rtl="0"/>
          <a:r>
            <a:rPr lang="tr-TR" smtClean="0"/>
            <a:t>İslamiyet-Hıristiyanlık Kavramları Sözlüğü 7 yıl süren yoğun bir çalışmanın sonucunda ortaya çıkmıştır.</a:t>
          </a:r>
          <a:endParaRPr lang="tr-TR"/>
        </a:p>
      </dgm:t>
    </dgm:pt>
    <dgm:pt modelId="{A0C418E0-7D88-4792-9AE7-407E0303BCAA}" type="parTrans" cxnId="{927825EC-5AB5-4D6A-87A1-310C4A7EE8DF}">
      <dgm:prSet/>
      <dgm:spPr/>
      <dgm:t>
        <a:bodyPr/>
        <a:lstStyle/>
        <a:p>
          <a:endParaRPr lang="tr-TR"/>
        </a:p>
      </dgm:t>
    </dgm:pt>
    <dgm:pt modelId="{49C0E375-9203-47F7-9CFD-39A1F61A1D6E}" type="sibTrans" cxnId="{927825EC-5AB5-4D6A-87A1-310C4A7EE8DF}">
      <dgm:prSet/>
      <dgm:spPr/>
      <dgm:t>
        <a:bodyPr/>
        <a:lstStyle/>
        <a:p>
          <a:endParaRPr lang="tr-TR"/>
        </a:p>
      </dgm:t>
    </dgm:pt>
    <dgm:pt modelId="{76F1D4BB-D972-45A9-A566-511AABE7B911}">
      <dgm:prSet/>
      <dgm:spPr/>
      <dgm:t>
        <a:bodyPr/>
        <a:lstStyle/>
        <a:p>
          <a:pPr rtl="0"/>
          <a:r>
            <a:rPr lang="tr-TR" smtClean="0"/>
            <a:t>Sözlüğün Türkçe versiyonu Ankara Üniversitesi Yayınevi; Almanca versiyonu ise Herder Yayınevi tarafından 2013 yılında ikişer cilt halinde eşzamanlı olarak yayımlanmıştır.</a:t>
          </a:r>
          <a:endParaRPr lang="tr-TR"/>
        </a:p>
      </dgm:t>
    </dgm:pt>
    <dgm:pt modelId="{9F378D20-AE31-487C-85B9-60AA76B478A8}" type="parTrans" cxnId="{6F8674A8-7042-4A89-8662-129EF61A281D}">
      <dgm:prSet/>
      <dgm:spPr/>
      <dgm:t>
        <a:bodyPr/>
        <a:lstStyle/>
        <a:p>
          <a:endParaRPr lang="tr-TR"/>
        </a:p>
      </dgm:t>
    </dgm:pt>
    <dgm:pt modelId="{4B9BE37E-C808-47F7-8EAB-7E49763D63C6}" type="sibTrans" cxnId="{6F8674A8-7042-4A89-8662-129EF61A281D}">
      <dgm:prSet/>
      <dgm:spPr/>
      <dgm:t>
        <a:bodyPr/>
        <a:lstStyle/>
        <a:p>
          <a:endParaRPr lang="tr-TR"/>
        </a:p>
      </dgm:t>
    </dgm:pt>
    <dgm:pt modelId="{8024ADB2-B2F8-4DA8-B716-A8E109D6A92F}" type="pres">
      <dgm:prSet presAssocID="{A30E0E31-0013-4374-91BD-2B7AC85BBF88}" presName="linear" presStyleCnt="0">
        <dgm:presLayoutVars>
          <dgm:animLvl val="lvl"/>
          <dgm:resizeHandles val="exact"/>
        </dgm:presLayoutVars>
      </dgm:prSet>
      <dgm:spPr/>
      <dgm:t>
        <a:bodyPr/>
        <a:lstStyle/>
        <a:p>
          <a:endParaRPr lang="tr-TR"/>
        </a:p>
      </dgm:t>
    </dgm:pt>
    <dgm:pt modelId="{36AAFAB8-5D17-427F-9A77-0796DAB1FF7B}" type="pres">
      <dgm:prSet presAssocID="{59FCA4EE-C092-47AF-8978-51F95E87D030}" presName="parentText" presStyleLbl="node1" presStyleIdx="0" presStyleCnt="4">
        <dgm:presLayoutVars>
          <dgm:chMax val="0"/>
          <dgm:bulletEnabled val="1"/>
        </dgm:presLayoutVars>
      </dgm:prSet>
      <dgm:spPr/>
      <dgm:t>
        <a:bodyPr/>
        <a:lstStyle/>
        <a:p>
          <a:endParaRPr lang="tr-TR"/>
        </a:p>
      </dgm:t>
    </dgm:pt>
    <dgm:pt modelId="{B619920E-0A15-4663-9EA2-494ED792BDBA}" type="pres">
      <dgm:prSet presAssocID="{69106DA1-05C7-4D60-90AA-9C21A81E0B2F}" presName="spacer" presStyleCnt="0"/>
      <dgm:spPr/>
    </dgm:pt>
    <dgm:pt modelId="{005C9304-4B19-4A35-A9AA-795C72552912}" type="pres">
      <dgm:prSet presAssocID="{58DCB005-B283-452F-AC37-62B2336CA9BF}" presName="parentText" presStyleLbl="node1" presStyleIdx="1" presStyleCnt="4">
        <dgm:presLayoutVars>
          <dgm:chMax val="0"/>
          <dgm:bulletEnabled val="1"/>
        </dgm:presLayoutVars>
      </dgm:prSet>
      <dgm:spPr/>
      <dgm:t>
        <a:bodyPr/>
        <a:lstStyle/>
        <a:p>
          <a:endParaRPr lang="tr-TR"/>
        </a:p>
      </dgm:t>
    </dgm:pt>
    <dgm:pt modelId="{3754126D-71F0-4830-AE70-A11F012973E2}" type="pres">
      <dgm:prSet presAssocID="{80108D84-3CFC-43AE-A4E2-D3B9B8A9F6A9}" presName="spacer" presStyleCnt="0"/>
      <dgm:spPr/>
    </dgm:pt>
    <dgm:pt modelId="{61559E2F-7825-4491-8786-33E64B30558C}" type="pres">
      <dgm:prSet presAssocID="{73DF757B-482A-4275-BAEB-8B658F2562D0}" presName="parentText" presStyleLbl="node1" presStyleIdx="2" presStyleCnt="4">
        <dgm:presLayoutVars>
          <dgm:chMax val="0"/>
          <dgm:bulletEnabled val="1"/>
        </dgm:presLayoutVars>
      </dgm:prSet>
      <dgm:spPr/>
      <dgm:t>
        <a:bodyPr/>
        <a:lstStyle/>
        <a:p>
          <a:endParaRPr lang="tr-TR"/>
        </a:p>
      </dgm:t>
    </dgm:pt>
    <dgm:pt modelId="{98D655F7-EC64-48B8-92E5-B7AC8381871D}" type="pres">
      <dgm:prSet presAssocID="{49C0E375-9203-47F7-9CFD-39A1F61A1D6E}" presName="spacer" presStyleCnt="0"/>
      <dgm:spPr/>
    </dgm:pt>
    <dgm:pt modelId="{A661D613-4287-4158-A71B-55D70E9CD24A}" type="pres">
      <dgm:prSet presAssocID="{76F1D4BB-D972-45A9-A566-511AABE7B911}" presName="parentText" presStyleLbl="node1" presStyleIdx="3" presStyleCnt="4">
        <dgm:presLayoutVars>
          <dgm:chMax val="0"/>
          <dgm:bulletEnabled val="1"/>
        </dgm:presLayoutVars>
      </dgm:prSet>
      <dgm:spPr/>
      <dgm:t>
        <a:bodyPr/>
        <a:lstStyle/>
        <a:p>
          <a:endParaRPr lang="tr-TR"/>
        </a:p>
      </dgm:t>
    </dgm:pt>
  </dgm:ptLst>
  <dgm:cxnLst>
    <dgm:cxn modelId="{86640056-B41E-4B6B-8D67-6333DE0E22F9}" type="presOf" srcId="{58DCB005-B283-452F-AC37-62B2336CA9BF}" destId="{005C9304-4B19-4A35-A9AA-795C72552912}" srcOrd="0" destOrd="0" presId="urn:microsoft.com/office/officeart/2005/8/layout/vList2"/>
    <dgm:cxn modelId="{6F8674A8-7042-4A89-8662-129EF61A281D}" srcId="{A30E0E31-0013-4374-91BD-2B7AC85BBF88}" destId="{76F1D4BB-D972-45A9-A566-511AABE7B911}" srcOrd="3" destOrd="0" parTransId="{9F378D20-AE31-487C-85B9-60AA76B478A8}" sibTransId="{4B9BE37E-C808-47F7-8EAB-7E49763D63C6}"/>
    <dgm:cxn modelId="{0D3758B9-2058-4AB7-9AB6-08D6834157A5}" type="presOf" srcId="{A30E0E31-0013-4374-91BD-2B7AC85BBF88}" destId="{8024ADB2-B2F8-4DA8-B716-A8E109D6A92F}" srcOrd="0" destOrd="0" presId="urn:microsoft.com/office/officeart/2005/8/layout/vList2"/>
    <dgm:cxn modelId="{D9317984-42D8-4665-BCA6-7648EA0DE927}" srcId="{A30E0E31-0013-4374-91BD-2B7AC85BBF88}" destId="{58DCB005-B283-452F-AC37-62B2336CA9BF}" srcOrd="1" destOrd="0" parTransId="{91C30513-5E42-4774-A46A-095E55AA8B8F}" sibTransId="{80108D84-3CFC-43AE-A4E2-D3B9B8A9F6A9}"/>
    <dgm:cxn modelId="{927825EC-5AB5-4D6A-87A1-310C4A7EE8DF}" srcId="{A30E0E31-0013-4374-91BD-2B7AC85BBF88}" destId="{73DF757B-482A-4275-BAEB-8B658F2562D0}" srcOrd="2" destOrd="0" parTransId="{A0C418E0-7D88-4792-9AE7-407E0303BCAA}" sibTransId="{49C0E375-9203-47F7-9CFD-39A1F61A1D6E}"/>
    <dgm:cxn modelId="{DB2D4992-B7C8-4BBF-B035-9DC8661B7022}" type="presOf" srcId="{59FCA4EE-C092-47AF-8978-51F95E87D030}" destId="{36AAFAB8-5D17-427F-9A77-0796DAB1FF7B}" srcOrd="0" destOrd="0" presId="urn:microsoft.com/office/officeart/2005/8/layout/vList2"/>
    <dgm:cxn modelId="{54E3D422-A4AE-4F9A-BE99-2AC87AB143CF}" type="presOf" srcId="{73DF757B-482A-4275-BAEB-8B658F2562D0}" destId="{61559E2F-7825-4491-8786-33E64B30558C}" srcOrd="0" destOrd="0" presId="urn:microsoft.com/office/officeart/2005/8/layout/vList2"/>
    <dgm:cxn modelId="{9FF0A18B-79CC-4B6D-A41F-80F4B80C32CF}" srcId="{A30E0E31-0013-4374-91BD-2B7AC85BBF88}" destId="{59FCA4EE-C092-47AF-8978-51F95E87D030}" srcOrd="0" destOrd="0" parTransId="{272B3F72-BF98-4D6F-8214-2AFA49044B27}" sibTransId="{69106DA1-05C7-4D60-90AA-9C21A81E0B2F}"/>
    <dgm:cxn modelId="{CE8DE198-41E4-4DBB-A406-AF0BD09BE4FC}" type="presOf" srcId="{76F1D4BB-D972-45A9-A566-511AABE7B911}" destId="{A661D613-4287-4158-A71B-55D70E9CD24A}" srcOrd="0" destOrd="0" presId="urn:microsoft.com/office/officeart/2005/8/layout/vList2"/>
    <dgm:cxn modelId="{7CAC936B-676A-4B8D-9C0F-EC305D424D2E}" type="presParOf" srcId="{8024ADB2-B2F8-4DA8-B716-A8E109D6A92F}" destId="{36AAFAB8-5D17-427F-9A77-0796DAB1FF7B}" srcOrd="0" destOrd="0" presId="urn:microsoft.com/office/officeart/2005/8/layout/vList2"/>
    <dgm:cxn modelId="{B14DC97D-14A3-4E94-88F7-A159CD4064E8}" type="presParOf" srcId="{8024ADB2-B2F8-4DA8-B716-A8E109D6A92F}" destId="{B619920E-0A15-4663-9EA2-494ED792BDBA}" srcOrd="1" destOrd="0" presId="urn:microsoft.com/office/officeart/2005/8/layout/vList2"/>
    <dgm:cxn modelId="{D33860DA-4F1A-4B41-B757-51F67CE027DB}" type="presParOf" srcId="{8024ADB2-B2F8-4DA8-B716-A8E109D6A92F}" destId="{005C9304-4B19-4A35-A9AA-795C72552912}" srcOrd="2" destOrd="0" presId="urn:microsoft.com/office/officeart/2005/8/layout/vList2"/>
    <dgm:cxn modelId="{DAA94371-7490-4867-8417-3253870FF495}" type="presParOf" srcId="{8024ADB2-B2F8-4DA8-B716-A8E109D6A92F}" destId="{3754126D-71F0-4830-AE70-A11F012973E2}" srcOrd="3" destOrd="0" presId="urn:microsoft.com/office/officeart/2005/8/layout/vList2"/>
    <dgm:cxn modelId="{CD44E386-C6E7-490A-8BCC-F190258378CB}" type="presParOf" srcId="{8024ADB2-B2F8-4DA8-B716-A8E109D6A92F}" destId="{61559E2F-7825-4491-8786-33E64B30558C}" srcOrd="4" destOrd="0" presId="urn:microsoft.com/office/officeart/2005/8/layout/vList2"/>
    <dgm:cxn modelId="{A3C9182A-203A-4DAF-AC7B-7A1466470A9A}" type="presParOf" srcId="{8024ADB2-B2F8-4DA8-B716-A8E109D6A92F}" destId="{98D655F7-EC64-48B8-92E5-B7AC8381871D}" srcOrd="5" destOrd="0" presId="urn:microsoft.com/office/officeart/2005/8/layout/vList2"/>
    <dgm:cxn modelId="{8F8B5147-1B8C-483A-81DA-50846FD20C02}" type="presParOf" srcId="{8024ADB2-B2F8-4DA8-B716-A8E109D6A92F}" destId="{A661D613-4287-4158-A71B-55D70E9CD24A}"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0F32EE-4D95-4B69-A637-641FCE3376AC}" type="doc">
      <dgm:prSet loTypeId="urn:microsoft.com/office/officeart/2005/8/layout/hProcess9" loCatId="process" qsTypeId="urn:microsoft.com/office/officeart/2005/8/quickstyle/3d3" qsCatId="3D" csTypeId="urn:microsoft.com/office/officeart/2005/8/colors/accent1_2" csCatId="accent1" phldr="1"/>
      <dgm:spPr/>
    </dgm:pt>
    <dgm:pt modelId="{257DA1E0-4999-4C6D-A108-55123E8BA95A}">
      <dgm:prSet phldrT="[Metin]" phldr="1"/>
      <dgm:spPr>
        <a:blipFill rotWithShape="0">
          <a:blip xmlns:r="http://schemas.openxmlformats.org/officeDocument/2006/relationships" r:embed="rId1"/>
          <a:stretch>
            <a:fillRect/>
          </a:stretch>
        </a:blipFill>
      </dgm:spPr>
      <dgm:t>
        <a:bodyPr/>
        <a:lstStyle/>
        <a:p>
          <a:endParaRPr lang="tr-TR" dirty="0"/>
        </a:p>
      </dgm:t>
    </dgm:pt>
    <dgm:pt modelId="{4282621F-5F7B-4428-8533-4DF09C267A58}" type="parTrans" cxnId="{878A9FFF-C52C-42DB-9E7C-33786826E168}">
      <dgm:prSet/>
      <dgm:spPr/>
      <dgm:t>
        <a:bodyPr/>
        <a:lstStyle/>
        <a:p>
          <a:endParaRPr lang="tr-TR"/>
        </a:p>
      </dgm:t>
    </dgm:pt>
    <dgm:pt modelId="{52DA4840-3ED9-461D-83D2-C991B1D0B312}" type="sibTrans" cxnId="{878A9FFF-C52C-42DB-9E7C-33786826E168}">
      <dgm:prSet/>
      <dgm:spPr/>
      <dgm:t>
        <a:bodyPr/>
        <a:lstStyle/>
        <a:p>
          <a:endParaRPr lang="tr-TR"/>
        </a:p>
      </dgm:t>
    </dgm:pt>
    <dgm:pt modelId="{4758C24C-2C6E-4DA1-A820-CED8776A8085}">
      <dgm:prSet phldrT="[Metin]" phldr="1"/>
      <dgm:spPr>
        <a:blipFill rotWithShape="0">
          <a:blip xmlns:r="http://schemas.openxmlformats.org/officeDocument/2006/relationships" r:embed="rId2"/>
          <a:stretch>
            <a:fillRect/>
          </a:stretch>
        </a:blipFill>
      </dgm:spPr>
      <dgm:t>
        <a:bodyPr/>
        <a:lstStyle/>
        <a:p>
          <a:endParaRPr lang="tr-TR" dirty="0"/>
        </a:p>
      </dgm:t>
    </dgm:pt>
    <dgm:pt modelId="{551F6E9B-A06D-434A-9B93-6608359E86D2}" type="parTrans" cxnId="{81BEBD40-C4FC-4A04-89EB-16A49761E02D}">
      <dgm:prSet/>
      <dgm:spPr/>
      <dgm:t>
        <a:bodyPr/>
        <a:lstStyle/>
        <a:p>
          <a:endParaRPr lang="tr-TR"/>
        </a:p>
      </dgm:t>
    </dgm:pt>
    <dgm:pt modelId="{EDFA772E-3805-42D3-BF49-A9AA7C3AE3B3}" type="sibTrans" cxnId="{81BEBD40-C4FC-4A04-89EB-16A49761E02D}">
      <dgm:prSet/>
      <dgm:spPr/>
      <dgm:t>
        <a:bodyPr/>
        <a:lstStyle/>
        <a:p>
          <a:endParaRPr lang="tr-TR"/>
        </a:p>
      </dgm:t>
    </dgm:pt>
    <dgm:pt modelId="{F2EB9791-8F73-4CD1-8235-3E33C0A35CE0}">
      <dgm:prSet phldrT="[Metin]" phldr="1"/>
      <dgm:spPr>
        <a:blipFill rotWithShape="0">
          <a:blip xmlns:r="http://schemas.openxmlformats.org/officeDocument/2006/relationships" r:embed="rId3"/>
          <a:stretch>
            <a:fillRect/>
          </a:stretch>
        </a:blipFill>
      </dgm:spPr>
      <dgm:t>
        <a:bodyPr/>
        <a:lstStyle/>
        <a:p>
          <a:endParaRPr lang="tr-TR" dirty="0"/>
        </a:p>
      </dgm:t>
    </dgm:pt>
    <dgm:pt modelId="{F3C7F7A9-CB8F-48E4-BBEE-44BD776255E5}" type="parTrans" cxnId="{955028CC-DAD2-4879-8063-AA9EDF6CD531}">
      <dgm:prSet/>
      <dgm:spPr/>
      <dgm:t>
        <a:bodyPr/>
        <a:lstStyle/>
        <a:p>
          <a:endParaRPr lang="tr-TR"/>
        </a:p>
      </dgm:t>
    </dgm:pt>
    <dgm:pt modelId="{67A678E3-EAC9-41C5-B5D4-2DB18D2AC574}" type="sibTrans" cxnId="{955028CC-DAD2-4879-8063-AA9EDF6CD531}">
      <dgm:prSet/>
      <dgm:spPr/>
      <dgm:t>
        <a:bodyPr/>
        <a:lstStyle/>
        <a:p>
          <a:endParaRPr lang="tr-TR"/>
        </a:p>
      </dgm:t>
    </dgm:pt>
    <dgm:pt modelId="{7AE24B1D-112F-4DF2-9452-5568FE6AAAE9}">
      <dgm:prSet/>
      <dgm:spPr>
        <a:blipFill rotWithShape="0">
          <a:blip xmlns:r="http://schemas.openxmlformats.org/officeDocument/2006/relationships" r:embed="rId4"/>
          <a:stretch>
            <a:fillRect/>
          </a:stretch>
        </a:blipFill>
      </dgm:spPr>
      <dgm:t>
        <a:bodyPr/>
        <a:lstStyle/>
        <a:p>
          <a:endParaRPr lang="tr-TR"/>
        </a:p>
      </dgm:t>
    </dgm:pt>
    <dgm:pt modelId="{857A6A70-9615-49A8-8303-8142CB01DDF5}" type="parTrans" cxnId="{D743FAE4-F29C-4F9B-BB6F-5690FEC6DB1D}">
      <dgm:prSet/>
      <dgm:spPr/>
      <dgm:t>
        <a:bodyPr/>
        <a:lstStyle/>
        <a:p>
          <a:endParaRPr lang="tr-TR"/>
        </a:p>
      </dgm:t>
    </dgm:pt>
    <dgm:pt modelId="{456AFE83-39D6-4A8F-907C-D6FD914A16AB}" type="sibTrans" cxnId="{D743FAE4-F29C-4F9B-BB6F-5690FEC6DB1D}">
      <dgm:prSet/>
      <dgm:spPr/>
      <dgm:t>
        <a:bodyPr/>
        <a:lstStyle/>
        <a:p>
          <a:endParaRPr lang="tr-TR"/>
        </a:p>
      </dgm:t>
    </dgm:pt>
    <dgm:pt modelId="{35CD66BF-A8A6-4A01-8BB4-116EC2F05704}">
      <dgm:prSet/>
      <dgm:spPr>
        <a:blipFill rotWithShape="0">
          <a:blip xmlns:r="http://schemas.openxmlformats.org/officeDocument/2006/relationships" r:embed="rId5"/>
          <a:stretch>
            <a:fillRect/>
          </a:stretch>
        </a:blipFill>
      </dgm:spPr>
      <dgm:t>
        <a:bodyPr/>
        <a:lstStyle/>
        <a:p>
          <a:endParaRPr lang="tr-TR"/>
        </a:p>
      </dgm:t>
    </dgm:pt>
    <dgm:pt modelId="{7D2DAED1-1EFF-468E-B8EF-EED482A942C9}" type="parTrans" cxnId="{A12F602D-3E80-410F-A04E-1377D405E69D}">
      <dgm:prSet/>
      <dgm:spPr/>
      <dgm:t>
        <a:bodyPr/>
        <a:lstStyle/>
        <a:p>
          <a:endParaRPr lang="tr-TR"/>
        </a:p>
      </dgm:t>
    </dgm:pt>
    <dgm:pt modelId="{10D69235-0B4E-47F6-B674-EA3C259BA035}" type="sibTrans" cxnId="{A12F602D-3E80-410F-A04E-1377D405E69D}">
      <dgm:prSet/>
      <dgm:spPr/>
      <dgm:t>
        <a:bodyPr/>
        <a:lstStyle/>
        <a:p>
          <a:endParaRPr lang="tr-TR"/>
        </a:p>
      </dgm:t>
    </dgm:pt>
    <dgm:pt modelId="{BF74A02E-F582-4973-8979-F3162FE04C49}">
      <dgm:prSet/>
      <dgm:spPr>
        <a:blipFill rotWithShape="0">
          <a:blip xmlns:r="http://schemas.openxmlformats.org/officeDocument/2006/relationships" r:embed="rId6"/>
          <a:stretch>
            <a:fillRect/>
          </a:stretch>
        </a:blipFill>
      </dgm:spPr>
      <dgm:t>
        <a:bodyPr/>
        <a:lstStyle/>
        <a:p>
          <a:endParaRPr lang="tr-TR"/>
        </a:p>
      </dgm:t>
    </dgm:pt>
    <dgm:pt modelId="{715FF378-F7CB-4ABC-8527-289FC692A931}" type="parTrans" cxnId="{1767FEB8-C03B-42C6-BECF-277FA39C3CAE}">
      <dgm:prSet/>
      <dgm:spPr/>
      <dgm:t>
        <a:bodyPr/>
        <a:lstStyle/>
        <a:p>
          <a:endParaRPr lang="tr-TR"/>
        </a:p>
      </dgm:t>
    </dgm:pt>
    <dgm:pt modelId="{3E5B7E04-91C6-4720-B81A-C4AE98B179CA}" type="sibTrans" cxnId="{1767FEB8-C03B-42C6-BECF-277FA39C3CAE}">
      <dgm:prSet/>
      <dgm:spPr/>
      <dgm:t>
        <a:bodyPr/>
        <a:lstStyle/>
        <a:p>
          <a:endParaRPr lang="tr-TR"/>
        </a:p>
      </dgm:t>
    </dgm:pt>
    <dgm:pt modelId="{855DF606-0523-4D25-A7AF-8B3E334D6787}" type="pres">
      <dgm:prSet presAssocID="{760F32EE-4D95-4B69-A637-641FCE3376AC}" presName="CompostProcess" presStyleCnt="0">
        <dgm:presLayoutVars>
          <dgm:dir/>
          <dgm:resizeHandles val="exact"/>
        </dgm:presLayoutVars>
      </dgm:prSet>
      <dgm:spPr/>
    </dgm:pt>
    <dgm:pt modelId="{2F8CE357-F295-4E05-98D6-6BB21AE4D2A6}" type="pres">
      <dgm:prSet presAssocID="{760F32EE-4D95-4B69-A637-641FCE3376AC}" presName="arrow" presStyleLbl="bgShp" presStyleIdx="0" presStyleCnt="1" custScaleX="92741" custLinFactNeighborX="-12597" custLinFactNeighborY="280"/>
      <dgm:spPr/>
    </dgm:pt>
    <dgm:pt modelId="{A49F21A1-37C9-46F8-AAE8-E59288AB19DD}" type="pres">
      <dgm:prSet presAssocID="{760F32EE-4D95-4B69-A637-641FCE3376AC}" presName="linearProcess" presStyleCnt="0"/>
      <dgm:spPr/>
    </dgm:pt>
    <dgm:pt modelId="{CFE3E79C-C44D-404C-8665-64FF11DC7A33}" type="pres">
      <dgm:prSet presAssocID="{257DA1E0-4999-4C6D-A108-55123E8BA95A}" presName="textNode" presStyleLbl="node1" presStyleIdx="0" presStyleCnt="6" custLinFactNeighborX="34019">
        <dgm:presLayoutVars>
          <dgm:bulletEnabled val="1"/>
        </dgm:presLayoutVars>
      </dgm:prSet>
      <dgm:spPr/>
      <dgm:t>
        <a:bodyPr/>
        <a:lstStyle/>
        <a:p>
          <a:endParaRPr lang="tr-TR"/>
        </a:p>
      </dgm:t>
    </dgm:pt>
    <dgm:pt modelId="{B6BB330A-A78E-4C02-9873-44721622538C}" type="pres">
      <dgm:prSet presAssocID="{52DA4840-3ED9-461D-83D2-C991B1D0B312}" presName="sibTrans" presStyleCnt="0"/>
      <dgm:spPr/>
    </dgm:pt>
    <dgm:pt modelId="{1097E6FC-BAAC-4DDB-A0F4-C50A325047C0}" type="pres">
      <dgm:prSet presAssocID="{35CD66BF-A8A6-4A01-8BB4-116EC2F05704}" presName="textNode" presStyleLbl="node1" presStyleIdx="1" presStyleCnt="6" custLinFactNeighborX="-13608">
        <dgm:presLayoutVars>
          <dgm:bulletEnabled val="1"/>
        </dgm:presLayoutVars>
      </dgm:prSet>
      <dgm:spPr/>
      <dgm:t>
        <a:bodyPr/>
        <a:lstStyle/>
        <a:p>
          <a:endParaRPr lang="tr-TR"/>
        </a:p>
      </dgm:t>
    </dgm:pt>
    <dgm:pt modelId="{06C1CD07-F2AF-4BE3-AF0A-8F6D95FD4F43}" type="pres">
      <dgm:prSet presAssocID="{10D69235-0B4E-47F6-B674-EA3C259BA035}" presName="sibTrans" presStyleCnt="0"/>
      <dgm:spPr/>
    </dgm:pt>
    <dgm:pt modelId="{E8C4F1DC-0B09-4428-94F8-E7DA1B7E4967}" type="pres">
      <dgm:prSet presAssocID="{7AE24B1D-112F-4DF2-9452-5568FE6AAAE9}" presName="textNode" presStyleLbl="node1" presStyleIdx="2" presStyleCnt="6" custLinFactNeighborX="-54432">
        <dgm:presLayoutVars>
          <dgm:bulletEnabled val="1"/>
        </dgm:presLayoutVars>
      </dgm:prSet>
      <dgm:spPr/>
      <dgm:t>
        <a:bodyPr/>
        <a:lstStyle/>
        <a:p>
          <a:endParaRPr lang="tr-TR"/>
        </a:p>
      </dgm:t>
    </dgm:pt>
    <dgm:pt modelId="{D6F54A93-9558-49A9-B2F5-1EDBDCA07C03}" type="pres">
      <dgm:prSet presAssocID="{456AFE83-39D6-4A8F-907C-D6FD914A16AB}" presName="sibTrans" presStyleCnt="0"/>
      <dgm:spPr/>
    </dgm:pt>
    <dgm:pt modelId="{83294110-68FE-4549-84BA-45AEABAC6B18}" type="pres">
      <dgm:prSet presAssocID="{4758C24C-2C6E-4DA1-A820-CED8776A8085}" presName="textNode" presStyleLbl="node1" presStyleIdx="3" presStyleCnt="6" custLinFactNeighborX="-81638">
        <dgm:presLayoutVars>
          <dgm:bulletEnabled val="1"/>
        </dgm:presLayoutVars>
      </dgm:prSet>
      <dgm:spPr/>
      <dgm:t>
        <a:bodyPr/>
        <a:lstStyle/>
        <a:p>
          <a:endParaRPr lang="tr-TR"/>
        </a:p>
      </dgm:t>
    </dgm:pt>
    <dgm:pt modelId="{5EDB5A06-A7D6-495D-B4EB-873851132DED}" type="pres">
      <dgm:prSet presAssocID="{EDFA772E-3805-42D3-BF49-A9AA7C3AE3B3}" presName="sibTrans" presStyleCnt="0"/>
      <dgm:spPr/>
    </dgm:pt>
    <dgm:pt modelId="{79E96858-3048-4A84-94FF-8192BBC4ABBC}" type="pres">
      <dgm:prSet presAssocID="{BF74A02E-F582-4973-8979-F3162FE04C49}" presName="textNode" presStyleLbl="node1" presStyleIdx="4" presStyleCnt="6" custLinFactX="-2043" custLinFactNeighborX="-100000" custLinFactNeighborY="-700">
        <dgm:presLayoutVars>
          <dgm:bulletEnabled val="1"/>
        </dgm:presLayoutVars>
      </dgm:prSet>
      <dgm:spPr/>
      <dgm:t>
        <a:bodyPr/>
        <a:lstStyle/>
        <a:p>
          <a:endParaRPr lang="tr-TR"/>
        </a:p>
      </dgm:t>
    </dgm:pt>
    <dgm:pt modelId="{7E6AC9D4-59A2-44C8-AD61-662227756303}" type="pres">
      <dgm:prSet presAssocID="{3E5B7E04-91C6-4720-B81A-C4AE98B179CA}" presName="sibTrans" presStyleCnt="0"/>
      <dgm:spPr/>
    </dgm:pt>
    <dgm:pt modelId="{09E05F3B-B9CA-4F28-82F5-3565CE8A2FFA}" type="pres">
      <dgm:prSet presAssocID="{F2EB9791-8F73-4CD1-8235-3E33C0A35CE0}" presName="textNode" presStyleLbl="node1" presStyleIdx="5" presStyleCnt="6" custScaleX="162529" custScaleY="221977">
        <dgm:presLayoutVars>
          <dgm:bulletEnabled val="1"/>
        </dgm:presLayoutVars>
      </dgm:prSet>
      <dgm:spPr/>
      <dgm:t>
        <a:bodyPr/>
        <a:lstStyle/>
        <a:p>
          <a:endParaRPr lang="tr-TR"/>
        </a:p>
      </dgm:t>
    </dgm:pt>
  </dgm:ptLst>
  <dgm:cxnLst>
    <dgm:cxn modelId="{955028CC-DAD2-4879-8063-AA9EDF6CD531}" srcId="{760F32EE-4D95-4B69-A637-641FCE3376AC}" destId="{F2EB9791-8F73-4CD1-8235-3E33C0A35CE0}" srcOrd="5" destOrd="0" parTransId="{F3C7F7A9-CB8F-48E4-BBEE-44BD776255E5}" sibTransId="{67A678E3-EAC9-41C5-B5D4-2DB18D2AC574}"/>
    <dgm:cxn modelId="{22DC994F-1D1D-44F0-970C-79E4F7D747BF}" type="presOf" srcId="{35CD66BF-A8A6-4A01-8BB4-116EC2F05704}" destId="{1097E6FC-BAAC-4DDB-A0F4-C50A325047C0}" srcOrd="0" destOrd="0" presId="urn:microsoft.com/office/officeart/2005/8/layout/hProcess9"/>
    <dgm:cxn modelId="{878A9FFF-C52C-42DB-9E7C-33786826E168}" srcId="{760F32EE-4D95-4B69-A637-641FCE3376AC}" destId="{257DA1E0-4999-4C6D-A108-55123E8BA95A}" srcOrd="0" destOrd="0" parTransId="{4282621F-5F7B-4428-8533-4DF09C267A58}" sibTransId="{52DA4840-3ED9-461D-83D2-C991B1D0B312}"/>
    <dgm:cxn modelId="{9F51636A-EC4B-411A-8417-0E8E026EAE60}" type="presOf" srcId="{F2EB9791-8F73-4CD1-8235-3E33C0A35CE0}" destId="{09E05F3B-B9CA-4F28-82F5-3565CE8A2FFA}" srcOrd="0" destOrd="0" presId="urn:microsoft.com/office/officeart/2005/8/layout/hProcess9"/>
    <dgm:cxn modelId="{81BEBD40-C4FC-4A04-89EB-16A49761E02D}" srcId="{760F32EE-4D95-4B69-A637-641FCE3376AC}" destId="{4758C24C-2C6E-4DA1-A820-CED8776A8085}" srcOrd="3" destOrd="0" parTransId="{551F6E9B-A06D-434A-9B93-6608359E86D2}" sibTransId="{EDFA772E-3805-42D3-BF49-A9AA7C3AE3B3}"/>
    <dgm:cxn modelId="{553389E4-C44E-4C07-975E-D2E4F6360AC2}" type="presOf" srcId="{257DA1E0-4999-4C6D-A108-55123E8BA95A}" destId="{CFE3E79C-C44D-404C-8665-64FF11DC7A33}" srcOrd="0" destOrd="0" presId="urn:microsoft.com/office/officeart/2005/8/layout/hProcess9"/>
    <dgm:cxn modelId="{1767FEB8-C03B-42C6-BECF-277FA39C3CAE}" srcId="{760F32EE-4D95-4B69-A637-641FCE3376AC}" destId="{BF74A02E-F582-4973-8979-F3162FE04C49}" srcOrd="4" destOrd="0" parTransId="{715FF378-F7CB-4ABC-8527-289FC692A931}" sibTransId="{3E5B7E04-91C6-4720-B81A-C4AE98B179CA}"/>
    <dgm:cxn modelId="{5E68A7E5-73C8-46CE-A76B-2944CD5305A8}" type="presOf" srcId="{760F32EE-4D95-4B69-A637-641FCE3376AC}" destId="{855DF606-0523-4D25-A7AF-8B3E334D6787}" srcOrd="0" destOrd="0" presId="urn:microsoft.com/office/officeart/2005/8/layout/hProcess9"/>
    <dgm:cxn modelId="{1DCCB730-3F5B-46DD-A0EE-5A1CFE7B028F}" type="presOf" srcId="{4758C24C-2C6E-4DA1-A820-CED8776A8085}" destId="{83294110-68FE-4549-84BA-45AEABAC6B18}" srcOrd="0" destOrd="0" presId="urn:microsoft.com/office/officeart/2005/8/layout/hProcess9"/>
    <dgm:cxn modelId="{F3E96D7B-6252-4DED-A85C-9CF9045C53D9}" type="presOf" srcId="{7AE24B1D-112F-4DF2-9452-5568FE6AAAE9}" destId="{E8C4F1DC-0B09-4428-94F8-E7DA1B7E4967}" srcOrd="0" destOrd="0" presId="urn:microsoft.com/office/officeart/2005/8/layout/hProcess9"/>
    <dgm:cxn modelId="{6548354D-FA68-4792-B8A9-0F6CF82BFFBA}" type="presOf" srcId="{BF74A02E-F582-4973-8979-F3162FE04C49}" destId="{79E96858-3048-4A84-94FF-8192BBC4ABBC}" srcOrd="0" destOrd="0" presId="urn:microsoft.com/office/officeart/2005/8/layout/hProcess9"/>
    <dgm:cxn modelId="{D743FAE4-F29C-4F9B-BB6F-5690FEC6DB1D}" srcId="{760F32EE-4D95-4B69-A637-641FCE3376AC}" destId="{7AE24B1D-112F-4DF2-9452-5568FE6AAAE9}" srcOrd="2" destOrd="0" parTransId="{857A6A70-9615-49A8-8303-8142CB01DDF5}" sibTransId="{456AFE83-39D6-4A8F-907C-D6FD914A16AB}"/>
    <dgm:cxn modelId="{A12F602D-3E80-410F-A04E-1377D405E69D}" srcId="{760F32EE-4D95-4B69-A637-641FCE3376AC}" destId="{35CD66BF-A8A6-4A01-8BB4-116EC2F05704}" srcOrd="1" destOrd="0" parTransId="{7D2DAED1-1EFF-468E-B8EF-EED482A942C9}" sibTransId="{10D69235-0B4E-47F6-B674-EA3C259BA035}"/>
    <dgm:cxn modelId="{712778CC-DB40-41B2-BEE0-20C31D8E5200}" type="presParOf" srcId="{855DF606-0523-4D25-A7AF-8B3E334D6787}" destId="{2F8CE357-F295-4E05-98D6-6BB21AE4D2A6}" srcOrd="0" destOrd="0" presId="urn:microsoft.com/office/officeart/2005/8/layout/hProcess9"/>
    <dgm:cxn modelId="{D6869897-8001-49A5-8253-65E8240B09D5}" type="presParOf" srcId="{855DF606-0523-4D25-A7AF-8B3E334D6787}" destId="{A49F21A1-37C9-46F8-AAE8-E59288AB19DD}" srcOrd="1" destOrd="0" presId="urn:microsoft.com/office/officeart/2005/8/layout/hProcess9"/>
    <dgm:cxn modelId="{FA1B3AB1-10E2-47A1-89F9-C5166F58FB34}" type="presParOf" srcId="{A49F21A1-37C9-46F8-AAE8-E59288AB19DD}" destId="{CFE3E79C-C44D-404C-8665-64FF11DC7A33}" srcOrd="0" destOrd="0" presId="urn:microsoft.com/office/officeart/2005/8/layout/hProcess9"/>
    <dgm:cxn modelId="{A0CDFCB6-5185-41A7-AAEB-4DBA54A072BF}" type="presParOf" srcId="{A49F21A1-37C9-46F8-AAE8-E59288AB19DD}" destId="{B6BB330A-A78E-4C02-9873-44721622538C}" srcOrd="1" destOrd="0" presId="urn:microsoft.com/office/officeart/2005/8/layout/hProcess9"/>
    <dgm:cxn modelId="{096D1EC7-E4C4-4999-AD44-F4732597E309}" type="presParOf" srcId="{A49F21A1-37C9-46F8-AAE8-E59288AB19DD}" destId="{1097E6FC-BAAC-4DDB-A0F4-C50A325047C0}" srcOrd="2" destOrd="0" presId="urn:microsoft.com/office/officeart/2005/8/layout/hProcess9"/>
    <dgm:cxn modelId="{E96E6198-292F-47F6-A355-955BF1109320}" type="presParOf" srcId="{A49F21A1-37C9-46F8-AAE8-E59288AB19DD}" destId="{06C1CD07-F2AF-4BE3-AF0A-8F6D95FD4F43}" srcOrd="3" destOrd="0" presId="urn:microsoft.com/office/officeart/2005/8/layout/hProcess9"/>
    <dgm:cxn modelId="{8E50DD9D-1139-426A-9231-9697EF6ADB3B}" type="presParOf" srcId="{A49F21A1-37C9-46F8-AAE8-E59288AB19DD}" destId="{E8C4F1DC-0B09-4428-94F8-E7DA1B7E4967}" srcOrd="4" destOrd="0" presId="urn:microsoft.com/office/officeart/2005/8/layout/hProcess9"/>
    <dgm:cxn modelId="{2B54A06D-2E8C-4FC7-B9FB-E0375A53CAF5}" type="presParOf" srcId="{A49F21A1-37C9-46F8-AAE8-E59288AB19DD}" destId="{D6F54A93-9558-49A9-B2F5-1EDBDCA07C03}" srcOrd="5" destOrd="0" presId="urn:microsoft.com/office/officeart/2005/8/layout/hProcess9"/>
    <dgm:cxn modelId="{B253CE52-5993-40D7-995D-678DFC9C0B9D}" type="presParOf" srcId="{A49F21A1-37C9-46F8-AAE8-E59288AB19DD}" destId="{83294110-68FE-4549-84BA-45AEABAC6B18}" srcOrd="6" destOrd="0" presId="urn:microsoft.com/office/officeart/2005/8/layout/hProcess9"/>
    <dgm:cxn modelId="{4489297E-D5CF-4D64-A39C-CF357C667047}" type="presParOf" srcId="{A49F21A1-37C9-46F8-AAE8-E59288AB19DD}" destId="{5EDB5A06-A7D6-495D-B4EB-873851132DED}" srcOrd="7" destOrd="0" presId="urn:microsoft.com/office/officeart/2005/8/layout/hProcess9"/>
    <dgm:cxn modelId="{80618904-C5F4-4DFF-9A84-91CE894AA3FA}" type="presParOf" srcId="{A49F21A1-37C9-46F8-AAE8-E59288AB19DD}" destId="{79E96858-3048-4A84-94FF-8192BBC4ABBC}" srcOrd="8" destOrd="0" presId="urn:microsoft.com/office/officeart/2005/8/layout/hProcess9"/>
    <dgm:cxn modelId="{6625D521-C04F-404D-8651-6BF5AD5E514B}" type="presParOf" srcId="{A49F21A1-37C9-46F8-AAE8-E59288AB19DD}" destId="{7E6AC9D4-59A2-44C8-AD61-662227756303}" srcOrd="9" destOrd="0" presId="urn:microsoft.com/office/officeart/2005/8/layout/hProcess9"/>
    <dgm:cxn modelId="{0AA5EBA3-EC61-4E26-A4B8-E13B0086DD04}" type="presParOf" srcId="{A49F21A1-37C9-46F8-AAE8-E59288AB19DD}" destId="{09E05F3B-B9CA-4F28-82F5-3565CE8A2FFA}"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DD5564-22C2-440E-8FA7-F7CE8B0B9D5E}">
      <dsp:nvSpPr>
        <dsp:cNvPr id="0" name=""/>
        <dsp:cNvSpPr/>
      </dsp:nvSpPr>
      <dsp:spPr>
        <a:xfrm>
          <a:off x="0" y="82439"/>
          <a:ext cx="10058399" cy="914940"/>
        </a:xfrm>
        <a:prstGeom prst="roundRect">
          <a:avLst/>
        </a:prstGeom>
        <a:gradFill rotWithShape="0">
          <a:gsLst>
            <a:gs pos="0">
              <a:schemeClr val="accent1">
                <a:shade val="50000"/>
                <a:hueOff val="0"/>
                <a:satOff val="0"/>
                <a:lumOff val="0"/>
                <a:alphaOff val="0"/>
                <a:tint val="65000"/>
                <a:shade val="92000"/>
                <a:satMod val="130000"/>
              </a:schemeClr>
            </a:gs>
            <a:gs pos="45000">
              <a:schemeClr val="accent1">
                <a:shade val="50000"/>
                <a:hueOff val="0"/>
                <a:satOff val="0"/>
                <a:lumOff val="0"/>
                <a:alphaOff val="0"/>
                <a:tint val="60000"/>
                <a:shade val="99000"/>
                <a:satMod val="120000"/>
              </a:schemeClr>
            </a:gs>
            <a:gs pos="100000">
              <a:schemeClr val="accent1">
                <a:shade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dirty="0" smtClean="0"/>
            <a:t>Projede, İslamiyet madde yazarları olarak 54, Hıristiyanlık madde yazarları olarak  24 olmak üzere  toplam 78 bilim insanı görev almıştır. </a:t>
          </a:r>
          <a:endParaRPr lang="tr-TR" sz="2300" kern="1200" dirty="0"/>
        </a:p>
      </dsp:txBody>
      <dsp:txXfrm>
        <a:off x="0" y="82439"/>
        <a:ext cx="10058399" cy="914940"/>
      </dsp:txXfrm>
    </dsp:sp>
    <dsp:sp modelId="{B84E146F-856E-43B1-A5AA-D14B85D0F871}">
      <dsp:nvSpPr>
        <dsp:cNvPr id="0" name=""/>
        <dsp:cNvSpPr/>
      </dsp:nvSpPr>
      <dsp:spPr>
        <a:xfrm>
          <a:off x="0" y="1063619"/>
          <a:ext cx="10058399" cy="914940"/>
        </a:xfrm>
        <a:prstGeom prst="roundRect">
          <a:avLst/>
        </a:prstGeom>
        <a:gradFill rotWithShape="0">
          <a:gsLst>
            <a:gs pos="0">
              <a:schemeClr val="accent1">
                <a:shade val="50000"/>
                <a:hueOff val="-284491"/>
                <a:satOff val="-15123"/>
                <a:lumOff val="23883"/>
                <a:alphaOff val="0"/>
                <a:tint val="65000"/>
                <a:shade val="92000"/>
                <a:satMod val="130000"/>
              </a:schemeClr>
            </a:gs>
            <a:gs pos="45000">
              <a:schemeClr val="accent1">
                <a:shade val="50000"/>
                <a:hueOff val="-284491"/>
                <a:satOff val="-15123"/>
                <a:lumOff val="23883"/>
                <a:alphaOff val="0"/>
                <a:tint val="60000"/>
                <a:shade val="99000"/>
                <a:satMod val="120000"/>
              </a:schemeClr>
            </a:gs>
            <a:gs pos="100000">
              <a:schemeClr val="accent1">
                <a:shade val="50000"/>
                <a:hueOff val="-284491"/>
                <a:satOff val="-15123"/>
                <a:lumOff val="2388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smtClean="0"/>
            <a:t>Sözlükte, İslam’a ait 336, Hıristiyanlığa ait 338 kavram temel özellikleriyle tanıtılmaktadır. </a:t>
          </a:r>
          <a:endParaRPr lang="tr-TR" sz="2300" kern="1200"/>
        </a:p>
      </dsp:txBody>
      <dsp:txXfrm>
        <a:off x="0" y="1063619"/>
        <a:ext cx="10058399" cy="914940"/>
      </dsp:txXfrm>
    </dsp:sp>
    <dsp:sp modelId="{80867A47-0AEC-4D3B-8CC1-3A5FE773465E}">
      <dsp:nvSpPr>
        <dsp:cNvPr id="0" name=""/>
        <dsp:cNvSpPr/>
      </dsp:nvSpPr>
      <dsp:spPr>
        <a:xfrm>
          <a:off x="0" y="2044800"/>
          <a:ext cx="10058399" cy="914940"/>
        </a:xfrm>
        <a:prstGeom prst="roundRect">
          <a:avLst/>
        </a:prstGeom>
        <a:gradFill rotWithShape="0">
          <a:gsLst>
            <a:gs pos="0">
              <a:schemeClr val="accent1">
                <a:shade val="50000"/>
                <a:hueOff val="-568983"/>
                <a:satOff val="-30245"/>
                <a:lumOff val="47767"/>
                <a:alphaOff val="0"/>
                <a:tint val="65000"/>
                <a:shade val="92000"/>
                <a:satMod val="130000"/>
              </a:schemeClr>
            </a:gs>
            <a:gs pos="45000">
              <a:schemeClr val="accent1">
                <a:shade val="50000"/>
                <a:hueOff val="-568983"/>
                <a:satOff val="-30245"/>
                <a:lumOff val="47767"/>
                <a:alphaOff val="0"/>
                <a:tint val="60000"/>
                <a:shade val="99000"/>
                <a:satMod val="120000"/>
              </a:schemeClr>
            </a:gs>
            <a:gs pos="100000">
              <a:schemeClr val="accent1">
                <a:shade val="50000"/>
                <a:hueOff val="-568983"/>
                <a:satOff val="-30245"/>
                <a:lumOff val="47767"/>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smtClean="0"/>
            <a:t>Sözlük bir ansiklopedik sözlük özelliği taşımaktadır. </a:t>
          </a:r>
          <a:endParaRPr lang="tr-TR" sz="2300" kern="1200"/>
        </a:p>
      </dsp:txBody>
      <dsp:txXfrm>
        <a:off x="0" y="2044800"/>
        <a:ext cx="10058399" cy="914940"/>
      </dsp:txXfrm>
    </dsp:sp>
    <dsp:sp modelId="{813795D3-E184-4939-927A-4A0593633ACF}">
      <dsp:nvSpPr>
        <dsp:cNvPr id="0" name=""/>
        <dsp:cNvSpPr/>
      </dsp:nvSpPr>
      <dsp:spPr>
        <a:xfrm>
          <a:off x="0" y="3025980"/>
          <a:ext cx="10058399" cy="914940"/>
        </a:xfrm>
        <a:prstGeom prst="roundRect">
          <a:avLst/>
        </a:prstGeom>
        <a:gradFill rotWithShape="0">
          <a:gsLst>
            <a:gs pos="0">
              <a:schemeClr val="accent1">
                <a:shade val="50000"/>
                <a:hueOff val="-284491"/>
                <a:satOff val="-15123"/>
                <a:lumOff val="23883"/>
                <a:alphaOff val="0"/>
                <a:tint val="65000"/>
                <a:shade val="92000"/>
                <a:satMod val="130000"/>
              </a:schemeClr>
            </a:gs>
            <a:gs pos="45000">
              <a:schemeClr val="accent1">
                <a:shade val="50000"/>
                <a:hueOff val="-284491"/>
                <a:satOff val="-15123"/>
                <a:lumOff val="23883"/>
                <a:alphaOff val="0"/>
                <a:tint val="60000"/>
                <a:shade val="99000"/>
                <a:satMod val="120000"/>
              </a:schemeClr>
            </a:gs>
            <a:gs pos="100000">
              <a:schemeClr val="accent1">
                <a:shade val="50000"/>
                <a:hueOff val="-284491"/>
                <a:satOff val="-15123"/>
                <a:lumOff val="2388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smtClean="0"/>
            <a:t>Her kavram kendi alanında uzman tarafından tanımlanmış ve ortalama 300 kelimede anlatılan bir makale şeklinde kaleme alınmıştır. </a:t>
          </a:r>
          <a:endParaRPr lang="tr-TR" sz="2300" kern="1200"/>
        </a:p>
      </dsp:txBody>
      <dsp:txXfrm>
        <a:off x="0" y="3025980"/>
        <a:ext cx="10058399" cy="9149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AAFAB8-5D17-427F-9A77-0796DAB1FF7B}">
      <dsp:nvSpPr>
        <dsp:cNvPr id="0" name=""/>
        <dsp:cNvSpPr/>
      </dsp:nvSpPr>
      <dsp:spPr>
        <a:xfrm>
          <a:off x="0" y="166319"/>
          <a:ext cx="10058399" cy="8751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smtClean="0"/>
            <a:t>Her iki dinin iman, ibadet, ahlak boyutunu anlatan kavramların yanı sıra sosyal ve  kültürel yönü olan  kavramlara da yer verilmiştir.</a:t>
          </a:r>
          <a:endParaRPr lang="tr-TR" sz="2200" kern="1200"/>
        </a:p>
      </dsp:txBody>
      <dsp:txXfrm>
        <a:off x="0" y="166319"/>
        <a:ext cx="10058399" cy="875160"/>
      </dsp:txXfrm>
    </dsp:sp>
    <dsp:sp modelId="{005C9304-4B19-4A35-A9AA-795C72552912}">
      <dsp:nvSpPr>
        <dsp:cNvPr id="0" name=""/>
        <dsp:cNvSpPr/>
      </dsp:nvSpPr>
      <dsp:spPr>
        <a:xfrm>
          <a:off x="0" y="1104839"/>
          <a:ext cx="10058399" cy="875160"/>
        </a:xfrm>
        <a:prstGeom prst="roundRect">
          <a:avLst/>
        </a:prstGeom>
        <a:solidFill>
          <a:schemeClr val="accent2">
            <a:hueOff val="635930"/>
            <a:satOff val="-14509"/>
            <a:lumOff val="53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smtClean="0"/>
            <a:t>Ankara ve Münih’te her iki Editörler Kurulu’nda yer alan akademisyenlerin  katılımıyla  toplam 31 redaksiyon toplantısı yapılmıştır.</a:t>
          </a:r>
          <a:endParaRPr lang="tr-TR" sz="2200" kern="1200"/>
        </a:p>
      </dsp:txBody>
      <dsp:txXfrm>
        <a:off x="0" y="1104839"/>
        <a:ext cx="10058399" cy="875160"/>
      </dsp:txXfrm>
    </dsp:sp>
    <dsp:sp modelId="{61559E2F-7825-4491-8786-33E64B30558C}">
      <dsp:nvSpPr>
        <dsp:cNvPr id="0" name=""/>
        <dsp:cNvSpPr/>
      </dsp:nvSpPr>
      <dsp:spPr>
        <a:xfrm>
          <a:off x="0" y="2043360"/>
          <a:ext cx="10058399" cy="875160"/>
        </a:xfrm>
        <a:prstGeom prst="roundRect">
          <a:avLst/>
        </a:prstGeom>
        <a:solidFill>
          <a:schemeClr val="accent2">
            <a:hueOff val="1271860"/>
            <a:satOff val="-29019"/>
            <a:lumOff val="10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smtClean="0"/>
            <a:t>İslamiyet-Hıristiyanlık Kavramları Sözlüğü 7 yıl süren yoğun bir çalışmanın sonucunda ortaya çıkmıştır.</a:t>
          </a:r>
          <a:endParaRPr lang="tr-TR" sz="2200" kern="1200"/>
        </a:p>
      </dsp:txBody>
      <dsp:txXfrm>
        <a:off x="0" y="2043360"/>
        <a:ext cx="10058399" cy="875160"/>
      </dsp:txXfrm>
    </dsp:sp>
    <dsp:sp modelId="{A661D613-4287-4158-A71B-55D70E9CD24A}">
      <dsp:nvSpPr>
        <dsp:cNvPr id="0" name=""/>
        <dsp:cNvSpPr/>
      </dsp:nvSpPr>
      <dsp:spPr>
        <a:xfrm>
          <a:off x="0" y="2981880"/>
          <a:ext cx="10058399" cy="875160"/>
        </a:xfrm>
        <a:prstGeom prst="roundRect">
          <a:avLst/>
        </a:prstGeom>
        <a:solidFill>
          <a:schemeClr val="accent2">
            <a:hueOff val="1907790"/>
            <a:satOff val="-43528"/>
            <a:lumOff val="16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smtClean="0"/>
            <a:t>Sözlüğün Türkçe versiyonu Ankara Üniversitesi Yayınevi; Almanca versiyonu ise Herder Yayınevi tarafından 2013 yılında ikişer cilt halinde eşzamanlı olarak yayımlanmıştır.</a:t>
          </a:r>
          <a:endParaRPr lang="tr-TR" sz="2200" kern="1200"/>
        </a:p>
      </dsp:txBody>
      <dsp:txXfrm>
        <a:off x="0" y="2981880"/>
        <a:ext cx="10058399" cy="8751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8CE357-F295-4E05-98D6-6BB21AE4D2A6}">
      <dsp:nvSpPr>
        <dsp:cNvPr id="0" name=""/>
        <dsp:cNvSpPr/>
      </dsp:nvSpPr>
      <dsp:spPr>
        <a:xfrm>
          <a:off x="0" y="0"/>
          <a:ext cx="9485993" cy="3263054"/>
        </a:xfrm>
        <a:prstGeom prst="rightArrow">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E3E79C-C44D-404C-8665-64FF11DC7A33}">
      <dsp:nvSpPr>
        <dsp:cNvPr id="0" name=""/>
        <dsp:cNvSpPr/>
      </dsp:nvSpPr>
      <dsp:spPr>
        <a:xfrm>
          <a:off x="93234" y="978916"/>
          <a:ext cx="1612889" cy="1305221"/>
        </a:xfrm>
        <a:prstGeom prst="roundRect">
          <a:avLst/>
        </a:prstGeom>
        <a:blipFill rotWithShape="0">
          <a:blip xmlns:r="http://schemas.openxmlformats.org/officeDocument/2006/relationships" r:embed="rId1"/>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tr-TR" sz="3200" kern="1200" dirty="0"/>
        </a:p>
      </dsp:txBody>
      <dsp:txXfrm>
        <a:off x="93234" y="978916"/>
        <a:ext cx="1612889" cy="1305221"/>
      </dsp:txXfrm>
    </dsp:sp>
    <dsp:sp modelId="{1097E6FC-BAAC-4DDB-A0F4-C50A325047C0}">
      <dsp:nvSpPr>
        <dsp:cNvPr id="0" name=""/>
        <dsp:cNvSpPr/>
      </dsp:nvSpPr>
      <dsp:spPr>
        <a:xfrm>
          <a:off x="1846909" y="978916"/>
          <a:ext cx="1612889" cy="1305221"/>
        </a:xfrm>
        <a:prstGeom prst="roundRect">
          <a:avLst/>
        </a:prstGeom>
        <a:blipFill rotWithShape="0">
          <a:blip xmlns:r="http://schemas.openxmlformats.org/officeDocument/2006/relationships" r:embed="rId2"/>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tr-TR" sz="5400" kern="1200"/>
        </a:p>
      </dsp:txBody>
      <dsp:txXfrm>
        <a:off x="1846909" y="978916"/>
        <a:ext cx="1612889" cy="1305221"/>
      </dsp:txXfrm>
    </dsp:sp>
    <dsp:sp modelId="{E8C4F1DC-0B09-4428-94F8-E7DA1B7E4967}">
      <dsp:nvSpPr>
        <dsp:cNvPr id="0" name=""/>
        <dsp:cNvSpPr/>
      </dsp:nvSpPr>
      <dsp:spPr>
        <a:xfrm>
          <a:off x="3618872" y="978916"/>
          <a:ext cx="1612889" cy="1305221"/>
        </a:xfrm>
        <a:prstGeom prst="roundRect">
          <a:avLst/>
        </a:prstGeom>
        <a:blipFill rotWithShape="0">
          <a:blip xmlns:r="http://schemas.openxmlformats.org/officeDocument/2006/relationships" r:embed="rId3"/>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tr-TR" sz="5400" kern="1200"/>
        </a:p>
      </dsp:txBody>
      <dsp:txXfrm>
        <a:off x="3618872" y="978916"/>
        <a:ext cx="1612889" cy="1305221"/>
      </dsp:txXfrm>
    </dsp:sp>
    <dsp:sp modelId="{83294110-68FE-4549-84BA-45AEABAC6B18}">
      <dsp:nvSpPr>
        <dsp:cNvPr id="0" name=""/>
        <dsp:cNvSpPr/>
      </dsp:nvSpPr>
      <dsp:spPr>
        <a:xfrm>
          <a:off x="5427442" y="978916"/>
          <a:ext cx="1612889" cy="1305221"/>
        </a:xfrm>
        <a:prstGeom prst="roundRect">
          <a:avLst/>
        </a:prstGeom>
        <a:blipFill rotWithShape="0">
          <a:blip xmlns:r="http://schemas.openxmlformats.org/officeDocument/2006/relationships" r:embed="rId4"/>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tr-TR" sz="3200" kern="1200" dirty="0"/>
        </a:p>
      </dsp:txBody>
      <dsp:txXfrm>
        <a:off x="5427442" y="978916"/>
        <a:ext cx="1612889" cy="1305221"/>
      </dsp:txXfrm>
    </dsp:sp>
    <dsp:sp modelId="{79E96858-3048-4A84-94FF-8192BBC4ABBC}">
      <dsp:nvSpPr>
        <dsp:cNvPr id="0" name=""/>
        <dsp:cNvSpPr/>
      </dsp:nvSpPr>
      <dsp:spPr>
        <a:xfrm>
          <a:off x="7226835" y="969779"/>
          <a:ext cx="1612889" cy="1305221"/>
        </a:xfrm>
        <a:prstGeom prst="roundRect">
          <a:avLst/>
        </a:prstGeom>
        <a:blipFill rotWithShape="0">
          <a:blip xmlns:r="http://schemas.openxmlformats.org/officeDocument/2006/relationships" r:embed="rId5"/>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tr-TR" sz="5400" kern="1200"/>
        </a:p>
      </dsp:txBody>
      <dsp:txXfrm>
        <a:off x="7226835" y="969779"/>
        <a:ext cx="1612889" cy="1305221"/>
      </dsp:txXfrm>
    </dsp:sp>
    <dsp:sp modelId="{09E05F3B-B9CA-4F28-82F5-3565CE8A2FFA}">
      <dsp:nvSpPr>
        <dsp:cNvPr id="0" name=""/>
        <dsp:cNvSpPr/>
      </dsp:nvSpPr>
      <dsp:spPr>
        <a:xfrm>
          <a:off x="9410305" y="182881"/>
          <a:ext cx="2621412" cy="2897291"/>
        </a:xfrm>
        <a:prstGeom prst="roundRect">
          <a:avLst/>
        </a:prstGeom>
        <a:blipFill rotWithShape="0">
          <a:blip xmlns:r="http://schemas.openxmlformats.org/officeDocument/2006/relationships" r:embed="rId6"/>
          <a:stretch>
            <a:fillRect/>
          </a:stretch>
        </a:blip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endParaRPr lang="tr-TR" sz="5100" kern="1200" dirty="0"/>
        </a:p>
      </dsp:txBody>
      <dsp:txXfrm>
        <a:off x="9410305" y="182881"/>
        <a:ext cx="2621412" cy="28972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902-E7C9-4FC5-85A9-35CBDCB7669F}" type="datetimeFigureOut">
              <a:rPr lang="tr-TR" smtClean="0"/>
              <a:pPr/>
              <a:t>11.06.2018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0E468-82D1-4626-B00D-A7E8BF2B35B4}" type="slidenum">
              <a:rPr lang="tr-TR" smtClean="0"/>
              <a:pPr/>
              <a:t>‹#›</a:t>
            </a:fld>
            <a:endParaRPr lang="tr-TR"/>
          </a:p>
        </p:txBody>
      </p:sp>
    </p:spTree>
    <p:extLst>
      <p:ext uri="{BB962C8B-B14F-4D97-AF65-F5344CB8AC3E}">
        <p14:creationId xmlns="" xmlns:p14="http://schemas.microsoft.com/office/powerpoint/2010/main" val="36803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6ED5454-620E-46D3-97BD-085562AEB0DB}" type="datetimeFigureOut">
              <a:rPr lang="tr-TR" smtClean="0"/>
              <a:pPr/>
              <a:t>11.06.2018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B81D0DE-DE07-4A71-9964-1F7AFE959A8A}"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1252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6ED5454-620E-46D3-97BD-085562AEB0DB}" type="datetimeFigureOut">
              <a:rPr lang="tr-TR" smtClean="0"/>
              <a:pPr/>
              <a:t>11.06.2018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B81D0DE-DE07-4A71-9964-1F7AFE959A8A}" type="slidenum">
              <a:rPr lang="tr-TR" smtClean="0"/>
              <a:pPr/>
              <a:t>‹#›</a:t>
            </a:fld>
            <a:endParaRPr lang="tr-TR"/>
          </a:p>
        </p:txBody>
      </p:sp>
    </p:spTree>
    <p:extLst>
      <p:ext uri="{BB962C8B-B14F-4D97-AF65-F5344CB8AC3E}">
        <p14:creationId xmlns="" xmlns:p14="http://schemas.microsoft.com/office/powerpoint/2010/main" val="399519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6ED5454-620E-46D3-97BD-085562AEB0DB}" type="datetimeFigureOut">
              <a:rPr lang="tr-TR" smtClean="0"/>
              <a:pPr/>
              <a:t>11.06.2018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B81D0DE-DE07-4A71-9964-1F7AFE959A8A}" type="slidenum">
              <a:rPr lang="tr-TR" smtClean="0"/>
              <a:pPr/>
              <a:t>‹#›</a:t>
            </a:fld>
            <a:endParaRPr lang="tr-TR"/>
          </a:p>
        </p:txBody>
      </p:sp>
    </p:spTree>
    <p:extLst>
      <p:ext uri="{BB962C8B-B14F-4D97-AF65-F5344CB8AC3E}">
        <p14:creationId xmlns="" xmlns:p14="http://schemas.microsoft.com/office/powerpoint/2010/main" val="361958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6ED5454-620E-46D3-97BD-085562AEB0DB}" type="datetimeFigureOut">
              <a:rPr lang="tr-TR" smtClean="0"/>
              <a:pPr/>
              <a:t>11.06.2018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B81D0DE-DE07-4A71-9964-1F7AFE959A8A}" type="slidenum">
              <a:rPr lang="tr-TR" smtClean="0"/>
              <a:pPr/>
              <a:t>‹#›</a:t>
            </a:fld>
            <a:endParaRPr lang="tr-TR"/>
          </a:p>
        </p:txBody>
      </p:sp>
    </p:spTree>
    <p:extLst>
      <p:ext uri="{BB962C8B-B14F-4D97-AF65-F5344CB8AC3E}">
        <p14:creationId xmlns="" xmlns:p14="http://schemas.microsoft.com/office/powerpoint/2010/main" val="78446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6ED5454-620E-46D3-97BD-085562AEB0DB}" type="datetimeFigureOut">
              <a:rPr lang="tr-TR" smtClean="0"/>
              <a:pPr/>
              <a:t>11.06.2018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B81D0DE-DE07-4A71-9964-1F7AFE959A8A}"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2689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6ED5454-620E-46D3-97BD-085562AEB0DB}" type="datetimeFigureOut">
              <a:rPr lang="tr-TR" smtClean="0"/>
              <a:pPr/>
              <a:t>11.06.2018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B81D0DE-DE07-4A71-9964-1F7AFE959A8A}" type="slidenum">
              <a:rPr lang="tr-TR" smtClean="0"/>
              <a:pPr/>
              <a:t>‹#›</a:t>
            </a:fld>
            <a:endParaRPr lang="tr-TR"/>
          </a:p>
        </p:txBody>
      </p:sp>
    </p:spTree>
    <p:extLst>
      <p:ext uri="{BB962C8B-B14F-4D97-AF65-F5344CB8AC3E}">
        <p14:creationId xmlns="" xmlns:p14="http://schemas.microsoft.com/office/powerpoint/2010/main" val="66978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6ED5454-620E-46D3-97BD-085562AEB0DB}" type="datetimeFigureOut">
              <a:rPr lang="tr-TR" smtClean="0"/>
              <a:pPr/>
              <a:t>11.06.2018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B81D0DE-DE07-4A71-9964-1F7AFE959A8A}" type="slidenum">
              <a:rPr lang="tr-TR" smtClean="0"/>
              <a:pPr/>
              <a:t>‹#›</a:t>
            </a:fld>
            <a:endParaRPr lang="tr-TR"/>
          </a:p>
        </p:txBody>
      </p:sp>
    </p:spTree>
    <p:extLst>
      <p:ext uri="{BB962C8B-B14F-4D97-AF65-F5344CB8AC3E}">
        <p14:creationId xmlns="" xmlns:p14="http://schemas.microsoft.com/office/powerpoint/2010/main" val="339368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6ED5454-620E-46D3-97BD-085562AEB0DB}" type="datetimeFigureOut">
              <a:rPr lang="tr-TR" smtClean="0"/>
              <a:pPr/>
              <a:t>11.06.2018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B81D0DE-DE07-4A71-9964-1F7AFE959A8A}" type="slidenum">
              <a:rPr lang="tr-TR" smtClean="0"/>
              <a:pPr/>
              <a:t>‹#›</a:t>
            </a:fld>
            <a:endParaRPr lang="tr-TR"/>
          </a:p>
        </p:txBody>
      </p:sp>
    </p:spTree>
    <p:extLst>
      <p:ext uri="{BB962C8B-B14F-4D97-AF65-F5344CB8AC3E}">
        <p14:creationId xmlns="" xmlns:p14="http://schemas.microsoft.com/office/powerpoint/2010/main" val="250759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6ED5454-620E-46D3-97BD-085562AEB0DB}" type="datetimeFigureOut">
              <a:rPr lang="tr-TR" smtClean="0"/>
              <a:pPr/>
              <a:t>11.06.2018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B81D0DE-DE07-4A71-9964-1F7AFE959A8A}" type="slidenum">
              <a:rPr lang="tr-TR" smtClean="0"/>
              <a:pPr/>
              <a:t>‹#›</a:t>
            </a:fld>
            <a:endParaRPr lang="tr-TR"/>
          </a:p>
        </p:txBody>
      </p:sp>
    </p:spTree>
    <p:extLst>
      <p:ext uri="{BB962C8B-B14F-4D97-AF65-F5344CB8AC3E}">
        <p14:creationId xmlns="" xmlns:p14="http://schemas.microsoft.com/office/powerpoint/2010/main" val="324820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6ED5454-620E-46D3-97BD-085562AEB0DB}" type="datetimeFigureOut">
              <a:rPr lang="tr-TR" smtClean="0"/>
              <a:pPr/>
              <a:t>11.06.2018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81D0DE-DE07-4A71-9964-1F7AFE959A8A}" type="slidenum">
              <a:rPr lang="tr-TR" smtClean="0"/>
              <a:pPr/>
              <a:t>‹#›</a:t>
            </a:fld>
            <a:endParaRPr lang="tr-TR"/>
          </a:p>
        </p:txBody>
      </p:sp>
    </p:spTree>
    <p:extLst>
      <p:ext uri="{BB962C8B-B14F-4D97-AF65-F5344CB8AC3E}">
        <p14:creationId xmlns="" xmlns:p14="http://schemas.microsoft.com/office/powerpoint/2010/main" val="307761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6ED5454-620E-46D3-97BD-085562AEB0DB}" type="datetimeFigureOut">
              <a:rPr lang="tr-TR" smtClean="0"/>
              <a:pPr/>
              <a:t>11.06.2018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B81D0DE-DE07-4A71-9964-1F7AFE959A8A}" type="slidenum">
              <a:rPr lang="tr-TR" smtClean="0"/>
              <a:pPr/>
              <a:t>‹#›</a:t>
            </a:fld>
            <a:endParaRPr lang="tr-TR"/>
          </a:p>
        </p:txBody>
      </p:sp>
    </p:spTree>
    <p:extLst>
      <p:ext uri="{BB962C8B-B14F-4D97-AF65-F5344CB8AC3E}">
        <p14:creationId xmlns="" xmlns:p14="http://schemas.microsoft.com/office/powerpoint/2010/main" val="191143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6ED5454-620E-46D3-97BD-085562AEB0DB}" type="datetimeFigureOut">
              <a:rPr lang="tr-TR" smtClean="0"/>
              <a:pPr/>
              <a:t>11.06.2018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81D0DE-DE07-4A71-9964-1F7AFE959A8A}"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1303445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smtClean="0"/>
              <a:t>İslamiyet – Hristiyanlık Kavramları </a:t>
            </a:r>
            <a:r>
              <a:rPr lang="tr-TR" dirty="0" smtClean="0"/>
              <a:t>Sözlüğü</a:t>
            </a:r>
            <a:br>
              <a:rPr lang="tr-TR" dirty="0" smtClean="0"/>
            </a:br>
            <a:r>
              <a:rPr lang="tr-TR" dirty="0" smtClean="0"/>
              <a:t>(  </a:t>
            </a:r>
            <a:r>
              <a:rPr lang="tr-TR" dirty="0" smtClean="0"/>
              <a:t>Ankara,2013)</a:t>
            </a:r>
            <a:endParaRPr lang="tr-TR" dirty="0"/>
          </a:p>
        </p:txBody>
      </p:sp>
      <p:sp>
        <p:nvSpPr>
          <p:cNvPr id="3" name="Alt Başlık 2"/>
          <p:cNvSpPr>
            <a:spLocks noGrp="1"/>
          </p:cNvSpPr>
          <p:nvPr>
            <p:ph type="subTitle" idx="1"/>
          </p:nvPr>
        </p:nvSpPr>
        <p:spPr>
          <a:xfrm>
            <a:off x="1097280" y="4455621"/>
            <a:ext cx="10061171" cy="1143000"/>
          </a:xfrm>
        </p:spPr>
        <p:txBody>
          <a:bodyPr/>
          <a:lstStyle/>
          <a:p>
            <a:pPr algn="r"/>
            <a:r>
              <a:rPr lang="de-DE" cap="none" dirty="0" smtClean="0"/>
              <a:t>Lex</a:t>
            </a:r>
            <a:r>
              <a:rPr lang="tr-TR" cap="none" dirty="0" smtClean="0"/>
              <a:t>i</a:t>
            </a:r>
            <a:r>
              <a:rPr lang="de-DE" cap="none" dirty="0" err="1" smtClean="0"/>
              <a:t>kon</a:t>
            </a:r>
            <a:r>
              <a:rPr lang="de-DE" cap="none" dirty="0" smtClean="0"/>
              <a:t> </a:t>
            </a:r>
            <a:r>
              <a:rPr lang="tr-TR" cap="none" dirty="0" smtClean="0"/>
              <a:t>d</a:t>
            </a:r>
            <a:r>
              <a:rPr lang="de-DE" cap="none" dirty="0" smtClean="0"/>
              <a:t>es D</a:t>
            </a:r>
            <a:r>
              <a:rPr lang="tr-TR" cap="none" dirty="0" smtClean="0"/>
              <a:t>i</a:t>
            </a:r>
            <a:r>
              <a:rPr lang="de-DE" cap="none" dirty="0" err="1" smtClean="0"/>
              <a:t>alogs</a:t>
            </a:r>
            <a:r>
              <a:rPr lang="de-DE" dirty="0" smtClean="0"/>
              <a:t>: </a:t>
            </a:r>
            <a:endParaRPr lang="tr-TR" dirty="0" smtClean="0"/>
          </a:p>
          <a:p>
            <a:pPr algn="r"/>
            <a:r>
              <a:rPr lang="de-DE" cap="none" dirty="0" err="1" smtClean="0"/>
              <a:t>Grundbegr</a:t>
            </a:r>
            <a:r>
              <a:rPr lang="tr-TR" cap="none" dirty="0" smtClean="0"/>
              <a:t>i</a:t>
            </a:r>
            <a:r>
              <a:rPr lang="de-DE" cap="none" dirty="0" err="1" smtClean="0"/>
              <a:t>ffe</a:t>
            </a:r>
            <a:r>
              <a:rPr lang="de-DE" cap="none" dirty="0" smtClean="0"/>
              <a:t> </a:t>
            </a:r>
            <a:r>
              <a:rPr lang="tr-TR" cap="none" dirty="0" smtClean="0"/>
              <a:t>a</a:t>
            </a:r>
            <a:r>
              <a:rPr lang="de-DE" cap="none" dirty="0" err="1" smtClean="0"/>
              <a:t>us</a:t>
            </a:r>
            <a:r>
              <a:rPr lang="de-DE" cap="none" dirty="0" smtClean="0"/>
              <a:t> </a:t>
            </a:r>
            <a:r>
              <a:rPr lang="de-DE" cap="none" dirty="0" err="1" smtClean="0"/>
              <a:t>Chr</a:t>
            </a:r>
            <a:r>
              <a:rPr lang="tr-TR" cap="none" dirty="0" smtClean="0"/>
              <a:t>i</a:t>
            </a:r>
            <a:r>
              <a:rPr lang="de-DE" cap="none" dirty="0" err="1" smtClean="0"/>
              <a:t>stentum</a:t>
            </a:r>
            <a:r>
              <a:rPr lang="de-DE" cap="none" dirty="0" smtClean="0"/>
              <a:t> </a:t>
            </a:r>
            <a:r>
              <a:rPr lang="tr-TR" cap="none" dirty="0" smtClean="0"/>
              <a:t>u</a:t>
            </a:r>
            <a:r>
              <a:rPr lang="de-DE" cap="none" dirty="0" err="1" smtClean="0"/>
              <a:t>nd</a:t>
            </a:r>
            <a:r>
              <a:rPr lang="de-DE" cap="none" dirty="0" smtClean="0"/>
              <a:t> Islam</a:t>
            </a:r>
            <a:endParaRPr lang="tr-TR" cap="none" dirty="0"/>
          </a:p>
        </p:txBody>
      </p:sp>
    </p:spTree>
    <p:extLst>
      <p:ext uri="{BB962C8B-B14F-4D97-AF65-F5344CB8AC3E}">
        <p14:creationId xmlns="" xmlns:p14="http://schemas.microsoft.com/office/powerpoint/2010/main" val="427627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solidFill>
              </a:rPr>
              <a:t>Çeviriler</a:t>
            </a:r>
            <a:endParaRPr lang="tr-TR" b="1" dirty="0">
              <a:solidFill>
                <a:schemeClr val="accent2"/>
              </a:solidFill>
            </a:endParaRPr>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1215675340"/>
              </p:ext>
            </p:extLst>
          </p:nvPr>
        </p:nvGraphicFramePr>
        <p:xfrm>
          <a:off x="100584" y="2286000"/>
          <a:ext cx="12033504" cy="3263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50886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97280" y="3730752"/>
            <a:ext cx="3785616" cy="2138342"/>
          </a:xfrm>
        </p:spPr>
        <p:txBody>
          <a:bodyPr>
            <a:noAutofit/>
          </a:bodyPr>
          <a:lstStyle/>
          <a:p>
            <a:pPr algn="just"/>
            <a:r>
              <a:rPr lang="tr-TR" dirty="0">
                <a:latin typeface="+mj-lt"/>
              </a:rPr>
              <a:t>Türkiye’deki tanıtım toplantısı 10 Nisan 2014 Perşembe günü, saat: 9.30’da Rektörlük 100. Yıl Salonu’nda </a:t>
            </a:r>
            <a:r>
              <a:rPr lang="tr-TR" dirty="0" smtClean="0">
                <a:latin typeface="+mj-lt"/>
              </a:rPr>
              <a:t>gerçekleştirilen tanıtım toplantısı. </a:t>
            </a:r>
            <a:r>
              <a:rPr lang="tr-TR" b="1" dirty="0" smtClean="0">
                <a:latin typeface="+mj-lt"/>
              </a:rPr>
              <a:t>Ankara</a:t>
            </a:r>
            <a:r>
              <a:rPr lang="tr-TR" dirty="0" smtClean="0">
                <a:latin typeface="+mj-lt"/>
              </a:rPr>
              <a:t>.</a:t>
            </a:r>
            <a:endParaRPr lang="tr-TR" dirty="0">
              <a:latin typeface="+mj-lt"/>
            </a:endParaRPr>
          </a:p>
        </p:txBody>
      </p:sp>
      <p:pic>
        <p:nvPicPr>
          <p:cNvPr id="4" name="Resim 3"/>
          <p:cNvPicPr>
            <a:picLocks noChangeAspect="1"/>
          </p:cNvPicPr>
          <p:nvPr/>
        </p:nvPicPr>
        <p:blipFill>
          <a:blip r:embed="rId2" cstate="print"/>
          <a:stretch>
            <a:fillRect/>
          </a:stretch>
        </p:blipFill>
        <p:spPr>
          <a:xfrm>
            <a:off x="1097280" y="768966"/>
            <a:ext cx="6072142" cy="2792210"/>
          </a:xfrm>
          <a:prstGeom prst="rect">
            <a:avLst/>
          </a:prstGeom>
        </p:spPr>
      </p:pic>
      <p:pic>
        <p:nvPicPr>
          <p:cNvPr id="5" name="Resim 4"/>
          <p:cNvPicPr>
            <a:picLocks noChangeAspect="1"/>
          </p:cNvPicPr>
          <p:nvPr/>
        </p:nvPicPr>
        <p:blipFill>
          <a:blip r:embed="rId3" cstate="print"/>
          <a:stretch>
            <a:fillRect/>
          </a:stretch>
        </p:blipFill>
        <p:spPr>
          <a:xfrm>
            <a:off x="5077441" y="2999111"/>
            <a:ext cx="6078239" cy="2792210"/>
          </a:xfrm>
          <a:prstGeom prst="rect">
            <a:avLst/>
          </a:prstGeom>
        </p:spPr>
      </p:pic>
    </p:spTree>
    <p:extLst>
      <p:ext uri="{BB962C8B-B14F-4D97-AF65-F5344CB8AC3E}">
        <p14:creationId xmlns="" xmlns:p14="http://schemas.microsoft.com/office/powerpoint/2010/main" val="56075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57200" y="265176"/>
            <a:ext cx="11192256" cy="60441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384026"/>
            <a:ext cx="6688294" cy="5678446"/>
          </a:xfrm>
          <a:solidFill>
            <a:schemeClr val="accent2">
              <a:lumMod val="20000"/>
              <a:lumOff val="80000"/>
            </a:schemeClr>
          </a:solidFill>
        </p:spPr>
        <p:txBody>
          <a:bodyPr>
            <a:noAutofit/>
          </a:bodyPr>
          <a:lstStyle/>
          <a:p>
            <a:pPr lvl="1" algn="just"/>
            <a:r>
              <a:rPr lang="tr-TR" sz="2400" dirty="0"/>
              <a:t>S</a:t>
            </a:r>
            <a:r>
              <a:rPr lang="tr-TR" sz="2400" dirty="0" smtClean="0"/>
              <a:t>özlük</a:t>
            </a:r>
            <a:r>
              <a:rPr lang="tr-TR" sz="2400" dirty="0"/>
              <a:t>,  İslamiyet ve Hıristiyanlığa ait temel kavramların ayrı ayrı her iki dinin uzmanları tarafından yapılmış tanımlarını içeren, karşılaştırmalı teoloji ve çok kültürlülük alanında türünün ilk örneği olma özelliğini taşıyan bilimsel bir çalışmadır. </a:t>
            </a:r>
            <a:endParaRPr lang="tr-TR" sz="2400" dirty="0" smtClean="0"/>
          </a:p>
          <a:p>
            <a:pPr lvl="1" algn="just"/>
            <a:r>
              <a:rPr lang="tr-TR" sz="2400" dirty="0" smtClean="0"/>
              <a:t>Müslüman </a:t>
            </a:r>
            <a:r>
              <a:rPr lang="tr-TR" sz="2400" dirty="0"/>
              <a:t>ve Hıristiyan ilahiyatçılar tarafından kaleme alınan bu çalışma, her iki dini geleneğin kendi kavramlarını kendi tarihsel süreçte kazandıkları anlamları nesnel bir biçimde ortaya koyma girişimidir. </a:t>
            </a:r>
            <a:endParaRPr lang="tr-TR" sz="2400" dirty="0" smtClean="0"/>
          </a:p>
          <a:p>
            <a:pPr lvl="1" algn="just"/>
            <a:r>
              <a:rPr lang="tr-TR" sz="2400" dirty="0" smtClean="0"/>
              <a:t>Bu </a:t>
            </a:r>
            <a:r>
              <a:rPr lang="tr-TR" sz="2400" dirty="0"/>
              <a:t>çalışma bir sözlük olmanın ötesinde kapsama sahiptir. Her iki dini gelenek hakkında oluşan üretilmiş sanal algıların yerine, dinler hakkındaki yalın ve özgün bilgiyi ortaya çıkarmaya </a:t>
            </a:r>
            <a:r>
              <a:rPr lang="tr-TR" sz="2400" dirty="0" smtClean="0"/>
              <a:t>yöneliktir. </a:t>
            </a:r>
          </a:p>
          <a:p>
            <a:pPr lvl="1" algn="just"/>
            <a:r>
              <a:rPr lang="tr-TR" sz="2400" dirty="0" smtClean="0"/>
              <a:t>Dini Kavramlar ve Öğrenme Ortamları Dersinin ikinci bölümünde yapılacak uygulama çalışmalarında referans kaynak </a:t>
            </a:r>
            <a:r>
              <a:rPr lang="tr-TR" sz="2400" smtClean="0"/>
              <a:t>olarak kullanılacaktır. </a:t>
            </a:r>
            <a:endParaRPr lang="tr-TR" sz="2400" dirty="0"/>
          </a:p>
        </p:txBody>
      </p:sp>
      <p:pic>
        <p:nvPicPr>
          <p:cNvPr id="4" name="Resim 3"/>
          <p:cNvPicPr>
            <a:picLocks noChangeAspect="1"/>
          </p:cNvPicPr>
          <p:nvPr/>
        </p:nvPicPr>
        <p:blipFill>
          <a:blip r:embed="rId2" cstate="print"/>
          <a:stretch>
            <a:fillRect/>
          </a:stretch>
        </p:blipFill>
        <p:spPr>
          <a:xfrm rot="421673">
            <a:off x="7997815" y="948806"/>
            <a:ext cx="3320528" cy="4548886"/>
          </a:xfrm>
          <a:prstGeom prst="rect">
            <a:avLst/>
          </a:prstGeom>
        </p:spPr>
      </p:pic>
    </p:spTree>
    <p:extLst>
      <p:ext uri="{BB962C8B-B14F-4D97-AF65-F5344CB8AC3E}">
        <p14:creationId xmlns="" xmlns:p14="http://schemas.microsoft.com/office/powerpoint/2010/main" val="268266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solidFill>
              </a:rPr>
              <a:t>Problem</a:t>
            </a:r>
            <a:endParaRPr lang="tr-TR" b="1" dirty="0">
              <a:solidFill>
                <a:schemeClr val="accent2"/>
              </a:solidFill>
            </a:endParaRPr>
          </a:p>
        </p:txBody>
      </p:sp>
      <p:sp>
        <p:nvSpPr>
          <p:cNvPr id="3" name="İçerik Yer Tutucusu 2"/>
          <p:cNvSpPr>
            <a:spLocks noGrp="1"/>
          </p:cNvSpPr>
          <p:nvPr>
            <p:ph idx="1"/>
          </p:nvPr>
        </p:nvSpPr>
        <p:spPr/>
        <p:txBody>
          <a:bodyPr/>
          <a:lstStyle/>
          <a:p>
            <a:pPr algn="just"/>
            <a:r>
              <a:rPr lang="tr-TR" dirty="0"/>
              <a:t>Çalışma öncesinde bir dizi ön görüşmelerde ve bilimsel toplantılarda bir gerçeklik fark edilmiştir. Müslümanların herhangi bir konuda kastettikleri şeyle Hıristiyanların aynı konuda kastettikleri şey arasında benzer ve farklı içerikler, öncelikle dini geleneklere ait kavramsal çerçeveyi bütün yalınlığıyla ortaya koymayı gerekli kılmıştır. </a:t>
            </a:r>
            <a:endParaRPr lang="tr-TR" dirty="0" smtClean="0"/>
          </a:p>
          <a:p>
            <a:pPr algn="just"/>
            <a:r>
              <a:rPr lang="tr-TR" dirty="0" smtClean="0"/>
              <a:t>Öte </a:t>
            </a:r>
            <a:r>
              <a:rPr lang="tr-TR" dirty="0"/>
              <a:t>yandan dini geleneklere mensup kişilerin çoğu zaman peşin hükümlere dayalı haksız söylem ve imajları, yalın hakikati gölgeleyen algıları dikkate alındığında her dinin özgün katıksız içeriğinin tespiti, bilgi ve değer paylaşımı sürecinde, karşılıklı anlama ve yardımlaşma eyleminde, sağlıklı ve verimli bir iletişim için hayati önemi haizdir. </a:t>
            </a:r>
            <a:endParaRPr lang="tr-TR" dirty="0" smtClean="0"/>
          </a:p>
          <a:p>
            <a:pPr algn="just"/>
            <a:r>
              <a:rPr lang="tr-TR" b="1" dirty="0" smtClean="0">
                <a:solidFill>
                  <a:schemeClr val="accent2"/>
                </a:solidFill>
              </a:rPr>
              <a:t>İşte </a:t>
            </a:r>
            <a:r>
              <a:rPr lang="tr-TR" b="1" dirty="0">
                <a:solidFill>
                  <a:schemeClr val="accent2"/>
                </a:solidFill>
              </a:rPr>
              <a:t>bu noktada taraflar, gerçekçi olmayan imaj ve algıların, haksız ve ölçüsüz peşin hükümlerin gölgesinden bağımsız olarak, kavramların sağduyusunu ve dinlerin aydınlatıcı özgün muhtevasını açığa çıkarma girişiminde bulunmuşlardır. </a:t>
            </a:r>
          </a:p>
        </p:txBody>
      </p:sp>
    </p:spTree>
    <p:extLst>
      <p:ext uri="{BB962C8B-B14F-4D97-AF65-F5344CB8AC3E}">
        <p14:creationId xmlns="" xmlns:p14="http://schemas.microsoft.com/office/powerpoint/2010/main" val="122913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Projeye Dair…</a:t>
            </a:r>
            <a:endParaRPr lang="tr-TR" b="1" dirty="0"/>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56065651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62862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solidFill>
              </a:rPr>
              <a:t>Projeye Dair…</a:t>
            </a:r>
            <a:endParaRPr lang="tr-TR" b="1" dirty="0">
              <a:solidFill>
                <a:schemeClr val="accent2"/>
              </a:solidFill>
            </a:endParaRPr>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72513121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90927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Editörler Kurulu (Türkçe)</a:t>
            </a:r>
            <a:endParaRPr lang="tr-TR" b="1" dirty="0"/>
          </a:p>
        </p:txBody>
      </p:sp>
      <p:pic>
        <p:nvPicPr>
          <p:cNvPr id="2050" name="Picture 2" descr="mualla selçuk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95120" y="1819342"/>
            <a:ext cx="1458976" cy="191132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alis albayrak ile ilgili görsel sonucu"/>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5553" t="10131" r="48486" b="56518"/>
          <a:stretch/>
        </p:blipFill>
        <p:spPr bwMode="auto">
          <a:xfrm>
            <a:off x="4038289" y="1805653"/>
            <a:ext cx="1450010" cy="1911322"/>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Prof. Dr. Ahmet Nedim SERİNSU ile ilgili görsel sonucu"/>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2108" t="2283" r="26479" b="4690"/>
          <a:stretch/>
        </p:blipFill>
        <p:spPr bwMode="auto">
          <a:xfrm>
            <a:off x="6536658" y="1825781"/>
            <a:ext cx="1460170" cy="188902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Prof. DR. Mahmut AY ile ilgili görsel sonucu"/>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44797" t="543" r="12203" b="21057"/>
          <a:stretch/>
        </p:blipFill>
        <p:spPr bwMode="auto">
          <a:xfrm>
            <a:off x="8984844" y="1821365"/>
            <a:ext cx="1448816" cy="1889026"/>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Doç. Dr. İhsan ÇAPÇIOĞLU ile ilgili görsel sonucu"/>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40405" t="4416" r="24907" b="16917"/>
          <a:stretch/>
        </p:blipFill>
        <p:spPr bwMode="auto">
          <a:xfrm>
            <a:off x="2660986" y="4357832"/>
            <a:ext cx="1435251" cy="1924232"/>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Doç. Dr. Engin ERDEM ile ilgili görsel sonucu"/>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21636" t="-1318" r="22441" b="-131"/>
          <a:stretch/>
        </p:blipFill>
        <p:spPr bwMode="auto">
          <a:xfrm>
            <a:off x="5318512" y="4337740"/>
            <a:ext cx="1447978" cy="1937142"/>
          </a:xfrm>
          <a:prstGeom prst="rect">
            <a:avLst/>
          </a:prstGeom>
          <a:noFill/>
          <a:extLst>
            <a:ext uri="{909E8E84-426E-40DD-AFC4-6F175D3DCCD1}">
              <a14:hiddenFill xmlns="" xmlns:a14="http://schemas.microsoft.com/office/drawing/2010/main">
                <a:solidFill>
                  <a:srgbClr val="FFFFFF"/>
                </a:solidFill>
              </a14:hiddenFill>
            </a:ext>
          </a:extLst>
        </p:spPr>
      </p:pic>
      <p:pic>
        <p:nvPicPr>
          <p:cNvPr id="2064" name="Picture 16" descr="Esra GÖZELER ile ilgili görsel sonucu"/>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52590" t="10080" r="31706" b="23200"/>
          <a:stretch/>
        </p:blipFill>
        <p:spPr bwMode="auto">
          <a:xfrm>
            <a:off x="8015658" y="4418895"/>
            <a:ext cx="1416964" cy="1858092"/>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 xmlns:p14="http://schemas.microsoft.com/office/powerpoint/2010/main" val="2139274966"/>
              </p:ext>
            </p:extLst>
          </p:nvPr>
        </p:nvGraphicFramePr>
        <p:xfrm>
          <a:off x="1097280" y="3721245"/>
          <a:ext cx="9873488" cy="370840"/>
        </p:xfrm>
        <a:graphic>
          <a:graphicData uri="http://schemas.openxmlformats.org/drawingml/2006/table">
            <a:tbl>
              <a:tblPr firstRow="1" bandRow="1">
                <a:tableStyleId>{5C22544A-7EE6-4342-B048-85BDC9FD1C3A}</a:tableStyleId>
              </a:tblPr>
              <a:tblGrid>
                <a:gridCol w="2468372">
                  <a:extLst>
                    <a:ext uri="{9D8B030D-6E8A-4147-A177-3AD203B41FA5}">
                      <a16:colId xmlns="" xmlns:a16="http://schemas.microsoft.com/office/drawing/2014/main" val="20000"/>
                    </a:ext>
                  </a:extLst>
                </a:gridCol>
                <a:gridCol w="2468372">
                  <a:extLst>
                    <a:ext uri="{9D8B030D-6E8A-4147-A177-3AD203B41FA5}">
                      <a16:colId xmlns="" xmlns:a16="http://schemas.microsoft.com/office/drawing/2014/main" val="20001"/>
                    </a:ext>
                  </a:extLst>
                </a:gridCol>
                <a:gridCol w="2468372">
                  <a:extLst>
                    <a:ext uri="{9D8B030D-6E8A-4147-A177-3AD203B41FA5}">
                      <a16:colId xmlns="" xmlns:a16="http://schemas.microsoft.com/office/drawing/2014/main" val="20002"/>
                    </a:ext>
                  </a:extLst>
                </a:gridCol>
                <a:gridCol w="2468372">
                  <a:extLst>
                    <a:ext uri="{9D8B030D-6E8A-4147-A177-3AD203B41FA5}">
                      <a16:colId xmlns="" xmlns:a16="http://schemas.microsoft.com/office/drawing/2014/main" val="20003"/>
                    </a:ext>
                  </a:extLst>
                </a:gridCol>
              </a:tblGrid>
              <a:tr h="370840">
                <a:tc>
                  <a:txBody>
                    <a:bodyPr/>
                    <a:lstStyle/>
                    <a:p>
                      <a:pPr algn="ctr"/>
                      <a:r>
                        <a:rPr lang="tr-TR" sz="1600" dirty="0" smtClean="0"/>
                        <a:t>Prof. Dr. Mualla SELÇUK</a:t>
                      </a:r>
                    </a:p>
                  </a:txBody>
                  <a:tcPr/>
                </a:tc>
                <a:tc>
                  <a:txBody>
                    <a:bodyPr/>
                    <a:lstStyle/>
                    <a:p>
                      <a:pPr algn="ctr"/>
                      <a:r>
                        <a:rPr lang="tr-TR" sz="1600" dirty="0" smtClean="0"/>
                        <a:t>Prof. Dr. Halis ALBAYRAK </a:t>
                      </a:r>
                    </a:p>
                  </a:txBody>
                  <a:tcPr/>
                </a:tc>
                <a:tc>
                  <a:txBody>
                    <a:bodyPr/>
                    <a:lstStyle/>
                    <a:p>
                      <a:pPr algn="ctr"/>
                      <a:r>
                        <a:rPr lang="tr-TR" sz="1600" dirty="0" smtClean="0"/>
                        <a:t>Prof. Dr. A. Nedim SERİNSU</a:t>
                      </a:r>
                    </a:p>
                  </a:txBody>
                  <a:tcPr/>
                </a:tc>
                <a:tc>
                  <a:txBody>
                    <a:bodyPr/>
                    <a:lstStyle/>
                    <a:p>
                      <a:pPr algn="ctr"/>
                      <a:r>
                        <a:rPr lang="tr-TR" dirty="0" smtClean="0"/>
                        <a:t>Prof. DR. Mahmut AY</a:t>
                      </a:r>
                    </a:p>
                  </a:txBody>
                  <a:tcPr/>
                </a:tc>
                <a:extLst>
                  <a:ext uri="{0D108BD9-81ED-4DB2-BD59-A6C34878D82A}">
                    <a16:rowId xmlns="" xmlns:a16="http://schemas.microsoft.com/office/drawing/2014/main" val="10000"/>
                  </a:ext>
                </a:extLst>
              </a:tr>
            </a:tbl>
          </a:graphicData>
        </a:graphic>
      </p:graphicFrame>
      <p:graphicFrame>
        <p:nvGraphicFramePr>
          <p:cNvPr id="6" name="Tablo 5"/>
          <p:cNvGraphicFramePr>
            <a:graphicFrameLocks noGrp="1"/>
          </p:cNvGraphicFramePr>
          <p:nvPr>
            <p:extLst>
              <p:ext uri="{D42A27DB-BD31-4B8C-83A1-F6EECF244321}">
                <p14:modId xmlns="" xmlns:p14="http://schemas.microsoft.com/office/powerpoint/2010/main" val="3460172608"/>
              </p:ext>
            </p:extLst>
          </p:nvPr>
        </p:nvGraphicFramePr>
        <p:xfrm>
          <a:off x="1970024" y="6291395"/>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 xmlns:a16="http://schemas.microsoft.com/office/drawing/2014/main" val="20000"/>
                    </a:ext>
                  </a:extLst>
                </a:gridCol>
                <a:gridCol w="2709333">
                  <a:extLst>
                    <a:ext uri="{9D8B030D-6E8A-4147-A177-3AD203B41FA5}">
                      <a16:colId xmlns="" xmlns:a16="http://schemas.microsoft.com/office/drawing/2014/main" val="20001"/>
                    </a:ext>
                  </a:extLst>
                </a:gridCol>
                <a:gridCol w="2709333">
                  <a:extLst>
                    <a:ext uri="{9D8B030D-6E8A-4147-A177-3AD203B41FA5}">
                      <a16:colId xmlns="" xmlns:a16="http://schemas.microsoft.com/office/drawing/2014/main" val="20002"/>
                    </a:ext>
                  </a:extLst>
                </a:gridCol>
              </a:tblGrid>
              <a:tr h="370840">
                <a:tc>
                  <a:txBody>
                    <a:bodyPr/>
                    <a:lstStyle/>
                    <a:p>
                      <a:pPr algn="ctr"/>
                      <a:r>
                        <a:rPr lang="tr-TR" dirty="0" smtClean="0"/>
                        <a:t>Doç. Dr. İhsan ÇAPÇIOĞLU</a:t>
                      </a:r>
                    </a:p>
                  </a:txBody>
                  <a:tcPr/>
                </a:tc>
                <a:tc>
                  <a:txBody>
                    <a:bodyPr/>
                    <a:lstStyle/>
                    <a:p>
                      <a:pPr algn="ctr"/>
                      <a:r>
                        <a:rPr lang="de-DE" dirty="0" err="1" smtClean="0"/>
                        <a:t>Doç</a:t>
                      </a:r>
                      <a:r>
                        <a:rPr lang="de-DE" dirty="0" smtClean="0"/>
                        <a:t>. Dr. Engin ERDEM</a:t>
                      </a:r>
                    </a:p>
                  </a:txBody>
                  <a:tcPr/>
                </a:tc>
                <a:tc>
                  <a:txBody>
                    <a:bodyPr/>
                    <a:lstStyle/>
                    <a:p>
                      <a:pPr algn="ctr"/>
                      <a:r>
                        <a:rPr lang="tr-TR" dirty="0" smtClean="0"/>
                        <a:t>Doç. Dr. Esra GÖZELER</a:t>
                      </a: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 xmlns:p14="http://schemas.microsoft.com/office/powerpoint/2010/main" val="1818877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solidFill>
              </a:rPr>
              <a:t>Editörler Kurulu (Almanca)</a:t>
            </a:r>
            <a:endParaRPr lang="tr-TR" b="1" dirty="0">
              <a:solidFill>
                <a:schemeClr val="accent2"/>
              </a:solidFill>
            </a:endParaRPr>
          </a:p>
        </p:txBody>
      </p:sp>
      <p:graphicFrame>
        <p:nvGraphicFramePr>
          <p:cNvPr id="4" name="Tablo 3"/>
          <p:cNvGraphicFramePr>
            <a:graphicFrameLocks noGrp="1"/>
          </p:cNvGraphicFramePr>
          <p:nvPr>
            <p:extLst>
              <p:ext uri="{D42A27DB-BD31-4B8C-83A1-F6EECF244321}">
                <p14:modId xmlns="" xmlns:p14="http://schemas.microsoft.com/office/powerpoint/2010/main" val="2928311934"/>
              </p:ext>
            </p:extLst>
          </p:nvPr>
        </p:nvGraphicFramePr>
        <p:xfrm>
          <a:off x="1447291" y="4989914"/>
          <a:ext cx="9358377" cy="914400"/>
        </p:xfrm>
        <a:graphic>
          <a:graphicData uri="http://schemas.openxmlformats.org/drawingml/2006/table">
            <a:tbl>
              <a:tblPr firstRow="1" bandRow="1">
                <a:tableStyleId>{5C22544A-7EE6-4342-B048-85BDC9FD1C3A}</a:tableStyleId>
              </a:tblPr>
              <a:tblGrid>
                <a:gridCol w="3119459">
                  <a:extLst>
                    <a:ext uri="{9D8B030D-6E8A-4147-A177-3AD203B41FA5}">
                      <a16:colId xmlns="" xmlns:a16="http://schemas.microsoft.com/office/drawing/2014/main" val="20000"/>
                    </a:ext>
                  </a:extLst>
                </a:gridCol>
                <a:gridCol w="3119459">
                  <a:extLst>
                    <a:ext uri="{9D8B030D-6E8A-4147-A177-3AD203B41FA5}">
                      <a16:colId xmlns="" xmlns:a16="http://schemas.microsoft.com/office/drawing/2014/main" val="20001"/>
                    </a:ext>
                  </a:extLst>
                </a:gridCol>
                <a:gridCol w="3119459">
                  <a:extLst>
                    <a:ext uri="{9D8B030D-6E8A-4147-A177-3AD203B41FA5}">
                      <a16:colId xmlns="" xmlns:a16="http://schemas.microsoft.com/office/drawing/2014/main" val="20002"/>
                    </a:ext>
                  </a:extLst>
                </a:gridCol>
              </a:tblGrid>
              <a:tr h="450766">
                <a:tc>
                  <a:txBody>
                    <a:bodyPr/>
                    <a:lstStyle/>
                    <a:p>
                      <a:pPr algn="ctr"/>
                      <a:r>
                        <a:rPr lang="tr-TR" dirty="0" smtClean="0"/>
                        <a:t>Prof. Dr. Peter ANTES</a:t>
                      </a:r>
                    </a:p>
                    <a:p>
                      <a:pPr algn="ctr"/>
                      <a:r>
                        <a:rPr lang="tr-TR" i="1" dirty="0" smtClean="0"/>
                        <a:t>Hannover  </a:t>
                      </a:r>
                      <a:r>
                        <a:rPr lang="tr-TR" i="1" dirty="0" err="1" smtClean="0"/>
                        <a:t>Leibniz</a:t>
                      </a:r>
                      <a:r>
                        <a:rPr lang="tr-TR" i="1" dirty="0" smtClean="0"/>
                        <a:t> </a:t>
                      </a:r>
                      <a:r>
                        <a:rPr lang="tr-TR" i="1" dirty="0" err="1" smtClean="0"/>
                        <a:t>Universitesi</a:t>
                      </a:r>
                      <a:endParaRPr lang="tr-TR" i="1" dirty="0"/>
                    </a:p>
                  </a:txBody>
                  <a:tcPr>
                    <a:solidFill>
                      <a:schemeClr val="tx1"/>
                    </a:solidFill>
                  </a:tcPr>
                </a:tc>
                <a:tc>
                  <a:txBody>
                    <a:bodyPr/>
                    <a:lstStyle/>
                    <a:p>
                      <a:pPr algn="ctr"/>
                      <a:r>
                        <a:rPr lang="tr-TR" dirty="0" smtClean="0">
                          <a:solidFill>
                            <a:schemeClr val="tx1"/>
                          </a:solidFill>
                        </a:rPr>
                        <a:t>Prof. Dr. Richard HEINZMANN</a:t>
                      </a:r>
                    </a:p>
                    <a:p>
                      <a:pPr algn="ctr"/>
                      <a:r>
                        <a:rPr lang="tr-TR" i="1" dirty="0" smtClean="0">
                          <a:solidFill>
                            <a:schemeClr val="tx1"/>
                          </a:solidFill>
                        </a:rPr>
                        <a:t>Münih Ludwig- </a:t>
                      </a:r>
                      <a:r>
                        <a:rPr lang="tr-TR" i="1" dirty="0" err="1" smtClean="0">
                          <a:solidFill>
                            <a:schemeClr val="tx1"/>
                          </a:solidFill>
                        </a:rPr>
                        <a:t>Maximilians</a:t>
                      </a:r>
                      <a:r>
                        <a:rPr lang="tr-TR" i="1" dirty="0" smtClean="0">
                          <a:solidFill>
                            <a:schemeClr val="tx1"/>
                          </a:solidFill>
                        </a:rPr>
                        <a:t> </a:t>
                      </a:r>
                      <a:r>
                        <a:rPr lang="tr-TR" i="1" dirty="0" err="1" smtClean="0">
                          <a:solidFill>
                            <a:schemeClr val="tx1"/>
                          </a:solidFill>
                        </a:rPr>
                        <a:t>Universitesi</a:t>
                      </a:r>
                      <a:endParaRPr lang="tr-TR" i="1" dirty="0">
                        <a:solidFill>
                          <a:schemeClr val="tx1"/>
                        </a:solidFill>
                      </a:endParaRPr>
                    </a:p>
                  </a:txBody>
                  <a:tcPr/>
                </a:tc>
                <a:tc>
                  <a:txBody>
                    <a:bodyPr/>
                    <a:lstStyle/>
                    <a:p>
                      <a:pPr algn="ctr"/>
                      <a:r>
                        <a:rPr lang="tr-TR" dirty="0" smtClean="0">
                          <a:solidFill>
                            <a:schemeClr val="tx1"/>
                          </a:solidFill>
                        </a:rPr>
                        <a:t>Prof. Dr. Martin THURNER </a:t>
                      </a:r>
                      <a:r>
                        <a:rPr lang="tr-TR" i="1" dirty="0" smtClean="0">
                          <a:solidFill>
                            <a:schemeClr val="tx1"/>
                          </a:solidFill>
                        </a:rPr>
                        <a:t>Münih Ludwig- </a:t>
                      </a:r>
                      <a:r>
                        <a:rPr lang="tr-TR" i="1" dirty="0" err="1" smtClean="0">
                          <a:solidFill>
                            <a:schemeClr val="tx1"/>
                          </a:solidFill>
                        </a:rPr>
                        <a:t>Maximilians</a:t>
                      </a:r>
                      <a:r>
                        <a:rPr lang="tr-TR" i="1" dirty="0" smtClean="0">
                          <a:solidFill>
                            <a:schemeClr val="tx1"/>
                          </a:solidFill>
                        </a:rPr>
                        <a:t> </a:t>
                      </a:r>
                      <a:r>
                        <a:rPr lang="tr-TR" i="1" dirty="0" err="1" smtClean="0">
                          <a:solidFill>
                            <a:schemeClr val="tx1"/>
                          </a:solidFill>
                        </a:rPr>
                        <a:t>Universitesi</a:t>
                      </a:r>
                      <a:endParaRPr lang="tr-TR" i="1" dirty="0" smtClean="0">
                        <a:solidFill>
                          <a:schemeClr val="tx1"/>
                        </a:solidFill>
                      </a:endParaRPr>
                    </a:p>
                  </a:txBody>
                  <a:tcPr>
                    <a:solidFill>
                      <a:srgbClr val="FFFF00"/>
                    </a:solidFill>
                  </a:tcPr>
                </a:tc>
                <a:extLst>
                  <a:ext uri="{0D108BD9-81ED-4DB2-BD59-A6C34878D82A}">
                    <a16:rowId xmlns="" xmlns:a16="http://schemas.microsoft.com/office/drawing/2014/main" val="10000"/>
                  </a:ext>
                </a:extLst>
              </a:tr>
            </a:tbl>
          </a:graphicData>
        </a:graphic>
      </p:graphicFrame>
      <p:pic>
        <p:nvPicPr>
          <p:cNvPr id="3076" name="Picture 4" descr="Prof. Peter Antes spricht in Ronnenberg über das Gewaltpotenzial der Religionen."/>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007" t="3616" r="23963" b="98"/>
          <a:stretch/>
        </p:blipFill>
        <p:spPr bwMode="auto">
          <a:xfrm>
            <a:off x="1953450" y="2420450"/>
            <a:ext cx="2271077" cy="2551176"/>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ludwig maximilian Prof. Dr. Richard HEINZMANN ile ilgili görsel sonucu"/>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9691" r="4266"/>
          <a:stretch/>
        </p:blipFill>
        <p:spPr bwMode="auto">
          <a:xfrm>
            <a:off x="4943537" y="2420450"/>
            <a:ext cx="2271077" cy="2551176"/>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ludwig maximilian Prof. Dr. Martin THURNER ile ilgili görsel sonucu"/>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4893" t="6318" r="30151" b="14940"/>
          <a:stretch/>
        </p:blipFill>
        <p:spPr bwMode="auto">
          <a:xfrm>
            <a:off x="8125648" y="2402162"/>
            <a:ext cx="2295145" cy="2551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6705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Amaç</a:t>
            </a:r>
            <a:endParaRPr lang="tr-TR" b="1" dirty="0"/>
          </a:p>
        </p:txBody>
      </p:sp>
      <p:sp>
        <p:nvSpPr>
          <p:cNvPr id="3" name="İçerik Yer Tutucusu 2"/>
          <p:cNvSpPr>
            <a:spLocks noGrp="1"/>
          </p:cNvSpPr>
          <p:nvPr>
            <p:ph idx="1"/>
          </p:nvPr>
        </p:nvSpPr>
        <p:spPr/>
        <p:txBody>
          <a:bodyPr/>
          <a:lstStyle/>
          <a:p>
            <a:pPr algn="just"/>
            <a:r>
              <a:rPr lang="tr-TR" dirty="0"/>
              <a:t>Bu çalışma, dinlere ait özgün bilgi ve birikimi kavramlardan başlayarak ortaya koymayı hedeflemektedir</a:t>
            </a:r>
            <a:r>
              <a:rPr lang="tr-TR" dirty="0" smtClean="0"/>
              <a:t>.</a:t>
            </a:r>
          </a:p>
          <a:p>
            <a:pPr algn="just"/>
            <a:r>
              <a:rPr lang="tr-TR" dirty="0" smtClean="0">
                <a:solidFill>
                  <a:schemeClr val="accent2"/>
                </a:solidFill>
              </a:rPr>
              <a:t>Kültürler </a:t>
            </a:r>
            <a:r>
              <a:rPr lang="tr-TR" dirty="0">
                <a:solidFill>
                  <a:schemeClr val="accent2"/>
                </a:solidFill>
              </a:rPr>
              <a:t>arası ve dinler arası barışı bilimsel bilgiyle destekleyen, önyargıları gidermeyi  ve karşılıklı anlamayı hedefleyen, birlikte yaşama ve iletişim kültürünü geliştirmeyi öngören, kendini ve ötekini anlama ufkunu genişletmeyi ilke edinen bir bilimsel </a:t>
            </a:r>
            <a:r>
              <a:rPr lang="tr-TR" dirty="0" smtClean="0">
                <a:solidFill>
                  <a:schemeClr val="accent2"/>
                </a:solidFill>
              </a:rPr>
              <a:t>eserdir. </a:t>
            </a:r>
          </a:p>
          <a:p>
            <a:pPr algn="just"/>
            <a:r>
              <a:rPr lang="tr-TR" dirty="0" smtClean="0"/>
              <a:t>İslam </a:t>
            </a:r>
            <a:r>
              <a:rPr lang="tr-TR" dirty="0"/>
              <a:t>dini hakkında oluşan ve hakkaniyetle bağdaşmayan algıları gidermeyi hedefleyen bu çalışma, yeryüzünde barışa, güvene ve esenliğe çağıran bir dinin, savaş, güvensizlik ve şiddetle anılmasına bir itiraz niteliğindedir. </a:t>
            </a:r>
            <a:endParaRPr lang="tr-TR" dirty="0" smtClean="0"/>
          </a:p>
          <a:p>
            <a:pPr algn="just"/>
            <a:r>
              <a:rPr lang="tr-TR" dirty="0" smtClean="0">
                <a:solidFill>
                  <a:schemeClr val="accent2"/>
                </a:solidFill>
              </a:rPr>
              <a:t>Sözlükte </a:t>
            </a:r>
            <a:r>
              <a:rPr lang="tr-TR" dirty="0">
                <a:solidFill>
                  <a:schemeClr val="accent2"/>
                </a:solidFill>
              </a:rPr>
              <a:t>yer alan maddeler sadece belli bir dine inanan insanları muhatap almamakta, aynı zamanda, başka bir  dine inanan insanlar tarafından da anlaşılır olma amacını gütmektedir.</a:t>
            </a:r>
            <a:endParaRPr lang="tr-TR" dirty="0" smtClean="0">
              <a:solidFill>
                <a:schemeClr val="accent2"/>
              </a:solidFill>
            </a:endParaRPr>
          </a:p>
          <a:p>
            <a:endParaRPr lang="tr-TR" dirty="0"/>
          </a:p>
        </p:txBody>
      </p:sp>
    </p:spTree>
    <p:extLst>
      <p:ext uri="{BB962C8B-B14F-4D97-AF65-F5344CB8AC3E}">
        <p14:creationId xmlns="" xmlns:p14="http://schemas.microsoft.com/office/powerpoint/2010/main" val="3292150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Çalışmanın İşlevi</a:t>
            </a:r>
            <a:endParaRPr lang="tr-TR" b="1" dirty="0"/>
          </a:p>
        </p:txBody>
      </p:sp>
      <p:sp>
        <p:nvSpPr>
          <p:cNvPr id="3" name="İçerik Yer Tutucusu 2"/>
          <p:cNvSpPr>
            <a:spLocks noGrp="1"/>
          </p:cNvSpPr>
          <p:nvPr>
            <p:ph idx="1"/>
          </p:nvPr>
        </p:nvSpPr>
        <p:spPr/>
        <p:txBody>
          <a:bodyPr>
            <a:normAutofit/>
          </a:bodyPr>
          <a:lstStyle/>
          <a:p>
            <a:r>
              <a:rPr lang="tr-TR" dirty="0" smtClean="0"/>
              <a:t>Çalışma, insanları </a:t>
            </a:r>
            <a:r>
              <a:rPr lang="tr-TR" dirty="0"/>
              <a:t>dini gelenekler hakkında sağduyulu, adil ve insaflı tutum takınmaya çağrı işlevi görmektedir</a:t>
            </a:r>
            <a:r>
              <a:rPr lang="tr-TR" dirty="0" smtClean="0"/>
              <a:t>.</a:t>
            </a:r>
          </a:p>
          <a:p>
            <a:r>
              <a:rPr lang="tr-TR" dirty="0"/>
              <a:t>Teolojik farklılıkların, birer ayrıştırma, ötekileştirme ve çatışma nedeni olmadığını imleyen bu çalışma, farklılıklarla birlikte insanların bir arada barış içinde yaşayabileceğini, birbirilerini anlayabileceklerini ve bunların ötesinde ortak iyide ve hayırda birleşebileceklerini vurgulamaktadır.</a:t>
            </a:r>
          </a:p>
          <a:p>
            <a:r>
              <a:rPr lang="tr-TR" dirty="0" smtClean="0"/>
              <a:t>Kavramlar </a:t>
            </a:r>
            <a:r>
              <a:rPr lang="tr-TR" dirty="0"/>
              <a:t>aracılığıyla bir Müslüman veya </a:t>
            </a:r>
            <a:r>
              <a:rPr lang="tr-TR" dirty="0" err="1"/>
              <a:t>Hıristiyanın</a:t>
            </a:r>
            <a:r>
              <a:rPr lang="tr-TR" dirty="0"/>
              <a:t> hem kendi dini hem de diğer din hakkında, ilahi olanla beşeri olanı ayırt etme duyarlılığını </a:t>
            </a:r>
            <a:r>
              <a:rPr lang="tr-TR" dirty="0" smtClean="0"/>
              <a:t>yakalamasına katkı sunacaktır.</a:t>
            </a:r>
            <a:endParaRPr lang="tr-TR" dirty="0"/>
          </a:p>
          <a:p>
            <a:endParaRPr lang="tr-TR" dirty="0"/>
          </a:p>
        </p:txBody>
      </p:sp>
      <p:pic>
        <p:nvPicPr>
          <p:cNvPr id="4" name="Resim 3"/>
          <p:cNvPicPr>
            <a:picLocks noChangeAspect="1"/>
          </p:cNvPicPr>
          <p:nvPr/>
        </p:nvPicPr>
        <p:blipFill>
          <a:blip r:embed="rId2" cstate="print"/>
          <a:stretch>
            <a:fillRect/>
          </a:stretch>
        </p:blipFill>
        <p:spPr>
          <a:xfrm>
            <a:off x="0" y="5132682"/>
            <a:ext cx="5633192" cy="1725318"/>
          </a:xfrm>
          <a:prstGeom prst="rect">
            <a:avLst/>
          </a:prstGeom>
        </p:spPr>
      </p:pic>
      <p:pic>
        <p:nvPicPr>
          <p:cNvPr id="5" name="Resim 4"/>
          <p:cNvPicPr>
            <a:picLocks noChangeAspect="1"/>
          </p:cNvPicPr>
          <p:nvPr/>
        </p:nvPicPr>
        <p:blipFill>
          <a:blip r:embed="rId3" cstate="print"/>
          <a:stretch>
            <a:fillRect/>
          </a:stretch>
        </p:blipFill>
        <p:spPr>
          <a:xfrm>
            <a:off x="5629084" y="5133097"/>
            <a:ext cx="6596444" cy="1725318"/>
          </a:xfrm>
          <a:prstGeom prst="rect">
            <a:avLst/>
          </a:prstGeom>
        </p:spPr>
      </p:pic>
    </p:spTree>
    <p:extLst>
      <p:ext uri="{BB962C8B-B14F-4D97-AF65-F5344CB8AC3E}">
        <p14:creationId xmlns="" xmlns:p14="http://schemas.microsoft.com/office/powerpoint/2010/main" val="2877476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164</TotalTime>
  <Words>706</Words>
  <Application>Microsoft Office PowerPoint</Application>
  <PresentationFormat>Özel</PresentationFormat>
  <Paragraphs>46</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Geçmişe bakış</vt:lpstr>
      <vt:lpstr>İslamiyet – Hristiyanlık Kavramları Sözlüğü (  Ankara,2013)</vt:lpstr>
      <vt:lpstr>Slayt 2</vt:lpstr>
      <vt:lpstr>Problem</vt:lpstr>
      <vt:lpstr>Projeye Dair…</vt:lpstr>
      <vt:lpstr>Projeye Dair…</vt:lpstr>
      <vt:lpstr>Editörler Kurulu (Türkçe)</vt:lpstr>
      <vt:lpstr>Editörler Kurulu (Almanca)</vt:lpstr>
      <vt:lpstr>Amaç</vt:lpstr>
      <vt:lpstr>Çalışmanın İşlevi</vt:lpstr>
      <vt:lpstr>Çeviriler</vt:lpstr>
      <vt:lpstr>Slayt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İslamiyet – Hristiyanlık Kavramları Sözlüğü</dc:title>
  <dc:creator>hasan</dc:creator>
  <cp:lastModifiedBy>sinem</cp:lastModifiedBy>
  <cp:revision>23</cp:revision>
  <dcterms:created xsi:type="dcterms:W3CDTF">2017-10-16T16:32:10Z</dcterms:created>
  <dcterms:modified xsi:type="dcterms:W3CDTF">2018-06-11T13:26:43Z</dcterms:modified>
</cp:coreProperties>
</file>