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1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2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6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9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72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5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4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0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8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0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ANRO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53" y="1175993"/>
            <a:ext cx="8575685" cy="522480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</a:rPr>
              <a:t>ANRO </a:t>
            </a:r>
            <a:r>
              <a:rPr lang="en-US" dirty="0" err="1">
                <a:solidFill>
                  <a:srgbClr val="000000"/>
                </a:solidFill>
                <a:effectLst/>
              </a:rPr>
              <a:t>Yetki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Çevresi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  <a:effectLst/>
              </a:rPr>
              <a:t>ANKARA 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AFYONKARAHİSAR BARTIN ÇANKIRI</a:t>
            </a:r>
            <a:br>
              <a:rPr lang="en-US" dirty="0" smtClean="0">
                <a:solidFill>
                  <a:srgbClr val="000000"/>
                </a:solidFill>
                <a:effectLst/>
              </a:rPr>
            </a:br>
            <a:r>
              <a:rPr lang="en-US" dirty="0" smtClean="0">
                <a:solidFill>
                  <a:srgbClr val="000000"/>
                </a:solidFill>
                <a:effectLst/>
              </a:rPr>
              <a:t>ÇORUM ESKISEHIR KARABÜK KARAMAN </a:t>
            </a:r>
            <a:r>
              <a:rPr lang="en-US" dirty="0">
                <a:solidFill>
                  <a:srgbClr val="000000"/>
                </a:solidFill>
                <a:effectLst/>
              </a:rPr>
              <a:t>KASTAMONU KIRIKKALE 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KONYA </a:t>
            </a:r>
            <a:r>
              <a:rPr lang="en-US" dirty="0">
                <a:solidFill>
                  <a:srgbClr val="000000"/>
                </a:solidFill>
                <a:effectLst/>
              </a:rPr>
              <a:t>ZONGULDAK 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effectLst/>
              </a:rPr>
              <a:t>2015 </a:t>
            </a:r>
            <a:r>
              <a:rPr lang="en-US" dirty="0" err="1">
                <a:solidFill>
                  <a:srgbClr val="000000"/>
                </a:solidFill>
                <a:effectLst/>
              </a:rPr>
              <a:t>Yılı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Rehber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Taban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Ücretleri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effectLst/>
              </a:rPr>
              <a:t>A- </a:t>
            </a:r>
            <a:r>
              <a:rPr lang="en-US" dirty="0" err="1">
                <a:solidFill>
                  <a:srgbClr val="000000"/>
                </a:solidFill>
                <a:effectLst/>
              </a:rPr>
              <a:t>Günlük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Tur</a:t>
            </a:r>
            <a:r>
              <a:rPr lang="en-US" dirty="0">
                <a:solidFill>
                  <a:srgbClr val="000000"/>
                </a:solidFill>
                <a:effectLst/>
              </a:rPr>
              <a:t> : 309.00 TL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B</a:t>
            </a:r>
            <a:r>
              <a:rPr lang="en-US" dirty="0">
                <a:solidFill>
                  <a:srgbClr val="000000"/>
                </a:solidFill>
                <a:effectLst/>
              </a:rPr>
              <a:t>- Transfer : 155.00 TL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C</a:t>
            </a:r>
            <a:r>
              <a:rPr lang="en-US" dirty="0">
                <a:solidFill>
                  <a:srgbClr val="000000"/>
                </a:solidFill>
                <a:effectLst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</a:rPr>
              <a:t>Gece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Turu</a:t>
            </a:r>
            <a:r>
              <a:rPr lang="en-US" dirty="0">
                <a:solidFill>
                  <a:srgbClr val="000000"/>
                </a:solidFill>
                <a:effectLst/>
              </a:rPr>
              <a:t> : 155.00 TL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D</a:t>
            </a:r>
            <a:r>
              <a:rPr lang="en-US" dirty="0">
                <a:solidFill>
                  <a:srgbClr val="000000"/>
                </a:solidFill>
                <a:effectLst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</a:rPr>
              <a:t>Paket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Tur</a:t>
            </a:r>
            <a:r>
              <a:rPr lang="en-US" dirty="0">
                <a:solidFill>
                  <a:srgbClr val="000000"/>
                </a:solidFill>
                <a:effectLst/>
              </a:rPr>
              <a:t> : 372.00 TL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7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43" y="893754"/>
            <a:ext cx="8669749" cy="5660447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chemeClr val="tx1"/>
                </a:solidFill>
                <a:effectLst/>
              </a:rPr>
              <a:t>Turda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</a:rPr>
              <a:t>Bulunması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</a:rPr>
              <a:t>Gereken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</a:rPr>
              <a:t>Belgeler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1-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Rehber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Çalısma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Kartı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2-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Arac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Kira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Sözleşmesi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•3-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Tur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Programı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4- 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Rehber-Acente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Çalısma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Sözlesmesi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5- 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Isim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Listesi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6-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Zorunlu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Seyahat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Sigortası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Poliçeleri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•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Seyahat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Acentası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İşletme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Belgesi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(</a:t>
            </a:r>
            <a:r>
              <a:rPr lang="en-US" dirty="0">
                <a:solidFill>
                  <a:srgbClr val="000000"/>
                </a:solidFill>
                <a:effectLst/>
              </a:rPr>
              <a:t>TÜRSAB </a:t>
            </a:r>
            <a:r>
              <a:rPr lang="en-US" dirty="0" err="1">
                <a:solidFill>
                  <a:srgbClr val="000000"/>
                </a:solidFill>
                <a:effectLst/>
              </a:rPr>
              <a:t>veya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Noter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onaylı</a:t>
            </a:r>
            <a:r>
              <a:rPr lang="en-US" dirty="0">
                <a:solidFill>
                  <a:srgbClr val="000000"/>
                </a:solidFill>
                <a:effectLst/>
              </a:rPr>
              <a:t>)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7- </a:t>
            </a:r>
            <a:r>
              <a:rPr lang="en-US" dirty="0">
                <a:solidFill>
                  <a:srgbClr val="000000"/>
                </a:solidFill>
                <a:effectLst/>
              </a:rPr>
              <a:t>TÜRSAB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Arac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Plakası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18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8" y="1520950"/>
            <a:ext cx="7716837" cy="1298449"/>
          </a:xfrm>
        </p:spPr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</a:rPr>
              <a:t>TURIST REHBERLERININ DENETİMLERDE DİKKAT ETMESI </a:t>
            </a:r>
            <a:r>
              <a:rPr lang="en-US" sz="2000" dirty="0">
                <a:solidFill>
                  <a:srgbClr val="000000"/>
                </a:solidFill>
              </a:rPr>
              <a:t>GEREKEN HUSUSLAR </a:t>
            </a:r>
            <a:br>
              <a:rPr lang="en-US" sz="2000" dirty="0">
                <a:solidFill>
                  <a:srgbClr val="000000"/>
                </a:solidFill>
              </a:rPr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878"/>
            <a:ext cx="8229600" cy="601053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effectLst/>
              </a:rPr>
              <a:t>ANRO </a:t>
            </a:r>
            <a:r>
              <a:rPr lang="en-US" dirty="0">
                <a:solidFill>
                  <a:srgbClr val="000000"/>
                </a:solidFill>
                <a:effectLst/>
              </a:rPr>
              <a:t>Ankara </a:t>
            </a:r>
            <a:r>
              <a:rPr lang="en-US" dirty="0" err="1">
                <a:solidFill>
                  <a:srgbClr val="000000"/>
                </a:solidFill>
                <a:effectLst/>
              </a:rPr>
              <a:t>Turist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Rehberleri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Odası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endParaRPr lang="en-US" dirty="0" smtClean="0">
              <a:solidFill>
                <a:srgbClr val="000000"/>
              </a:solidFill>
              <a:effectLst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</a:rPr>
              <a:t>• </a:t>
            </a:r>
            <a:r>
              <a:rPr lang="en-US" dirty="0" err="1">
                <a:solidFill>
                  <a:srgbClr val="000000"/>
                </a:solidFill>
                <a:effectLst/>
              </a:rPr>
              <a:t>Tur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esnasında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sözleşmenin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rehberin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yanında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bulundurulması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zorunludur</a:t>
            </a:r>
            <a:r>
              <a:rPr lang="en-US" dirty="0">
                <a:solidFill>
                  <a:srgbClr val="000000"/>
                </a:solidFill>
                <a:effectLst/>
              </a:rPr>
              <a:t>. </a:t>
            </a:r>
            <a:r>
              <a:rPr lang="en-US" dirty="0" err="1">
                <a:solidFill>
                  <a:srgbClr val="000000"/>
                </a:solidFill>
                <a:effectLst/>
              </a:rPr>
              <a:t>Ancak</a:t>
            </a:r>
            <a:r>
              <a:rPr lang="en-US" dirty="0">
                <a:solidFill>
                  <a:srgbClr val="000000"/>
                </a:solidFill>
                <a:effectLst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</a:rPr>
              <a:t>haklı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nedenlerin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bulunduğu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hallerde</a:t>
            </a:r>
            <a:r>
              <a:rPr lang="en-US" dirty="0">
                <a:solidFill>
                  <a:srgbClr val="000000"/>
                </a:solidFill>
                <a:effectLst/>
              </a:rPr>
              <a:t> e-</a:t>
            </a:r>
            <a:r>
              <a:rPr lang="en-US" dirty="0" err="1">
                <a:solidFill>
                  <a:srgbClr val="000000"/>
                </a:solidFill>
                <a:effectLst/>
              </a:rPr>
              <a:t>posta</a:t>
            </a:r>
            <a:r>
              <a:rPr lang="en-US" dirty="0">
                <a:solidFill>
                  <a:srgbClr val="000000"/>
                </a:solidFill>
                <a:effectLst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</a:rPr>
              <a:t>faks</a:t>
            </a:r>
            <a:r>
              <a:rPr lang="en-US" dirty="0">
                <a:solidFill>
                  <a:srgbClr val="000000"/>
                </a:solidFill>
                <a:effectLst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</a:rPr>
              <a:t>telefon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mesajı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ve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benzeri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yollarla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sözleşme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</a:p>
          <a:p>
            <a:r>
              <a:rPr lang="en-US" dirty="0" err="1">
                <a:solidFill>
                  <a:srgbClr val="000000"/>
                </a:solidFill>
                <a:effectLst/>
              </a:rPr>
              <a:t>yapılabilir</a:t>
            </a:r>
            <a:r>
              <a:rPr lang="en-US" dirty="0">
                <a:solidFill>
                  <a:srgbClr val="000000"/>
                </a:solidFill>
                <a:effectLst/>
              </a:rPr>
              <a:t>. </a:t>
            </a:r>
            <a:r>
              <a:rPr lang="en-US" dirty="0" err="1">
                <a:solidFill>
                  <a:srgbClr val="000000"/>
                </a:solidFill>
                <a:effectLst/>
              </a:rPr>
              <a:t>Denetim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esnasında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bu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yollarla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yapılmıs</a:t>
            </a:r>
            <a:r>
              <a:rPr lang="en-US" dirty="0">
                <a:solidFill>
                  <a:srgbClr val="000000"/>
                </a:solidFill>
                <a:effectLst/>
              </a:rPr>
              <a:t>̧ </a:t>
            </a:r>
            <a:r>
              <a:rPr lang="en-US" dirty="0" err="1">
                <a:solidFill>
                  <a:srgbClr val="000000"/>
                </a:solidFill>
                <a:effectLst/>
              </a:rPr>
              <a:t>sözleşmeler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ibraz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edilmek</a:t>
            </a:r>
            <a:r>
              <a:rPr lang="en-US" dirty="0">
                <a:solidFill>
                  <a:srgbClr val="000000"/>
                </a:solidFill>
                <a:effectLst/>
              </a:rPr>
              <a:t>, 7 </a:t>
            </a:r>
            <a:r>
              <a:rPr lang="en-US" dirty="0" err="1">
                <a:solidFill>
                  <a:srgbClr val="000000"/>
                </a:solidFill>
                <a:effectLst/>
              </a:rPr>
              <a:t>gün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içinde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yazılı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olarak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düzenlenmek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ve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ilgili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Odaya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gönderilmek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</a:rPr>
              <a:t>zorundadır</a:t>
            </a:r>
            <a:r>
              <a:rPr lang="en-US" dirty="0">
                <a:solidFill>
                  <a:srgbClr val="000000"/>
                </a:solidFill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143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̧ALIŞMA KARTI ALMADAN </a:t>
            </a:r>
            <a:r>
              <a:rPr lang="en-US" dirty="0" smtClean="0">
                <a:effectLst/>
              </a:rPr>
              <a:t>REHBERLİK </a:t>
            </a:r>
            <a:r>
              <a:rPr lang="en-US" dirty="0">
                <a:effectLst/>
              </a:rPr>
              <a:t>HİZMETİ SUNMAYINIZ. (EYLEMSİZ İSENİZ TUR YAPAMAZSINIZ) </a:t>
            </a:r>
            <a:endParaRPr lang="en-US" dirty="0"/>
          </a:p>
          <a:p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smtClean="0">
                <a:effectLst/>
              </a:rPr>
              <a:t>1500 TL Para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.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7/5)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5.1.c/6), </a:t>
            </a:r>
            <a:r>
              <a:rPr lang="en-US" dirty="0" err="1">
                <a:effectLst/>
              </a:rPr>
              <a:t>İki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kez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tespit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edilmesi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halinde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Men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5.1ç/6)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90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169" y="1600200"/>
            <a:ext cx="8585076" cy="4839657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</a:rPr>
              <a:t>ACENTE VEYA </a:t>
            </a:r>
            <a:r>
              <a:rPr lang="en-US" dirty="0" smtClean="0">
                <a:effectLst/>
              </a:rPr>
              <a:t>MÜŞTERİ </a:t>
            </a:r>
            <a:r>
              <a:rPr lang="en-US" dirty="0">
                <a:effectLst/>
              </a:rPr>
              <a:t>İLE SÖZLEŞME İMZALAMADAN ÇALIŞMAYINIZ </a:t>
            </a:r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üc</a:t>
            </a:r>
            <a:r>
              <a:rPr lang="en-US" dirty="0">
                <a:effectLst/>
              </a:rPr>
              <a:t>̧ </a:t>
            </a:r>
            <a:r>
              <a:rPr lang="en-US" dirty="0" err="1">
                <a:effectLst/>
              </a:rPr>
              <a:t>günlük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taban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ücretinden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az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olmamak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üzere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turun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toplam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süresine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karşılık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gelen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taban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ücret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kadar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6/4)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KINAMA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5.1.a/4)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>
                <a:effectLst/>
              </a:rPr>
              <a:t>Ö̈nemli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Sözleşmelerin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iki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yıl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süreyle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muhafaza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edilmesi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zorunludur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Yönetmelik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38/4)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50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SÖZLEŞME MUTLAKA YANINIZDA </a:t>
            </a:r>
            <a:endParaRPr lang="en-US" dirty="0"/>
          </a:p>
          <a:p>
            <a:r>
              <a:rPr lang="en-US" dirty="0">
                <a:effectLst/>
              </a:rPr>
              <a:t>OLMALIDIR </a:t>
            </a:r>
            <a:endParaRPr lang="en-US" dirty="0"/>
          </a:p>
          <a:p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UYARMA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5.1.a/1)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8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SÖZLEŞME YAPMAK İÇİN VAKİT YOKSA: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effectLst/>
              </a:rPr>
              <a:t>Haklı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nedenlerin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bulunduğu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hâllerde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geçerli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mazeretleri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erdiği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tarihten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itibaren</a:t>
            </a:r>
            <a:r>
              <a:rPr lang="en-US" dirty="0">
                <a:effectLst/>
              </a:rPr>
              <a:t> en </a:t>
            </a:r>
            <a:r>
              <a:rPr lang="en-US" dirty="0" err="1">
                <a:effectLst/>
              </a:rPr>
              <a:t>gec</a:t>
            </a:r>
            <a:r>
              <a:rPr lang="en-US" dirty="0">
                <a:effectLst/>
              </a:rPr>
              <a:t>̧ </a:t>
            </a:r>
            <a:r>
              <a:rPr lang="en-US" dirty="0" err="1">
                <a:effectLst/>
              </a:rPr>
              <a:t>yedi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gün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içinde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yazılı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olarak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düzenlenmek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kaydıyla</a:t>
            </a:r>
            <a:r>
              <a:rPr lang="en-US" dirty="0">
                <a:effectLst/>
              </a:rPr>
              <a:t> e- </a:t>
            </a:r>
            <a:r>
              <a:rPr lang="en-US" dirty="0" err="1">
                <a:effectLst/>
              </a:rPr>
              <a:t>posta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faks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telefon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mesajı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benzeri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yollarla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sözleşme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yapılabilir</a:t>
            </a:r>
            <a:r>
              <a:rPr lang="en-US" dirty="0">
                <a:effectLst/>
              </a:rPr>
              <a:t>. (</a:t>
            </a:r>
            <a:r>
              <a:rPr lang="en-US" dirty="0" err="1">
                <a:effectLst/>
              </a:rPr>
              <a:t>Yönetmelik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38/1)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39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306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ANRO</vt:lpstr>
      <vt:lpstr>PowerPoint Presentation</vt:lpstr>
      <vt:lpstr>PowerPoint Presentation</vt:lpstr>
      <vt:lpstr>TURIST REHBERLERININ DENETİMLERDE DİKKAT ETMESI GEREKEN HUSUSLAR  </vt:lpstr>
      <vt:lpstr>PowerPoint Presentation</vt:lpstr>
      <vt:lpstr>PowerPoint Presentation</vt:lpstr>
      <vt:lpstr>PowerPoint Presentation</vt:lpstr>
      <vt:lpstr>SÖZLEŞME YAPMAK İÇİN VAKİT YOKSA: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ANRO</dc:title>
  <dc:creator>azade</dc:creator>
  <cp:lastModifiedBy>azade</cp:lastModifiedBy>
  <cp:revision>2</cp:revision>
  <dcterms:created xsi:type="dcterms:W3CDTF">2017-11-06T21:58:10Z</dcterms:created>
  <dcterms:modified xsi:type="dcterms:W3CDTF">2017-11-06T22:07:23Z</dcterms:modified>
</cp:coreProperties>
</file>