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1" d="100"/>
          <a:sy n="71" d="100"/>
        </p:scale>
        <p:origin x="-112" y="-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522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467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298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767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62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749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372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257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147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306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983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FAA508-F0CD-46EA-95FB-26B559A0B5D9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103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ANRO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78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553" y="1175993"/>
            <a:ext cx="8575685" cy="522480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0000"/>
                </a:solidFill>
                <a:effectLst/>
              </a:rPr>
              <a:t>ANRO </a:t>
            </a:r>
            <a:r>
              <a:rPr lang="en-US" dirty="0" err="1">
                <a:solidFill>
                  <a:srgbClr val="000000"/>
                </a:solidFill>
                <a:effectLst/>
              </a:rPr>
              <a:t>Yetki</a:t>
            </a:r>
            <a:r>
              <a:rPr lang="en-US" dirty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</a:rPr>
              <a:t>Çevresi</a:t>
            </a:r>
            <a:r>
              <a:rPr lang="en-US" dirty="0">
                <a:solidFill>
                  <a:srgbClr val="000000"/>
                </a:solidFill>
                <a:effectLst/>
              </a:rPr>
              <a:t> </a:t>
            </a:r>
            <a:endParaRPr lang="en-US" dirty="0">
              <a:solidFill>
                <a:srgbClr val="000000"/>
              </a:solidFill>
            </a:endParaRPr>
          </a:p>
          <a:p>
            <a:r>
              <a:rPr lang="en-US" dirty="0">
                <a:solidFill>
                  <a:srgbClr val="000000"/>
                </a:solidFill>
                <a:effectLst/>
              </a:rPr>
              <a:t>ANKARA </a:t>
            </a:r>
            <a:r>
              <a:rPr lang="en-US" dirty="0" smtClean="0">
                <a:solidFill>
                  <a:srgbClr val="000000"/>
                </a:solidFill>
                <a:effectLst/>
              </a:rPr>
              <a:t>AFYONKARAHİSAR BARTIN ÇANKIRI</a:t>
            </a:r>
            <a:br>
              <a:rPr lang="en-US" dirty="0" smtClean="0">
                <a:solidFill>
                  <a:srgbClr val="000000"/>
                </a:solidFill>
                <a:effectLst/>
              </a:rPr>
            </a:br>
            <a:r>
              <a:rPr lang="en-US" dirty="0" smtClean="0">
                <a:solidFill>
                  <a:srgbClr val="000000"/>
                </a:solidFill>
                <a:effectLst/>
              </a:rPr>
              <a:t>ÇORUM ESKISEHIR KARABÜK KARAMAN </a:t>
            </a:r>
            <a:r>
              <a:rPr lang="en-US" dirty="0">
                <a:solidFill>
                  <a:srgbClr val="000000"/>
                </a:solidFill>
                <a:effectLst/>
              </a:rPr>
              <a:t>KASTAMONU KIRIKKALE </a:t>
            </a:r>
            <a:r>
              <a:rPr lang="en-US" dirty="0" smtClean="0">
                <a:solidFill>
                  <a:srgbClr val="000000"/>
                </a:solidFill>
                <a:effectLst/>
              </a:rPr>
              <a:t>KONYA </a:t>
            </a:r>
            <a:r>
              <a:rPr lang="en-US" dirty="0">
                <a:solidFill>
                  <a:srgbClr val="000000"/>
                </a:solidFill>
                <a:effectLst/>
              </a:rPr>
              <a:t>ZONGULDAK </a:t>
            </a:r>
            <a:endParaRPr lang="en-US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effectLst/>
              </a:rPr>
              <a:t>2015 </a:t>
            </a:r>
            <a:r>
              <a:rPr lang="en-US" dirty="0" err="1">
                <a:solidFill>
                  <a:srgbClr val="000000"/>
                </a:solidFill>
                <a:effectLst/>
              </a:rPr>
              <a:t>Yılı</a:t>
            </a:r>
            <a:r>
              <a:rPr lang="en-US" dirty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</a:rPr>
              <a:t>Rehber</a:t>
            </a:r>
            <a:r>
              <a:rPr lang="en-US" dirty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</a:rPr>
              <a:t>Taban</a:t>
            </a:r>
            <a:r>
              <a:rPr lang="en-US" dirty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</a:rPr>
              <a:t>Ücretleri</a:t>
            </a:r>
            <a:r>
              <a:rPr lang="en-US" dirty="0">
                <a:solidFill>
                  <a:srgbClr val="000000"/>
                </a:solidFill>
                <a:effectLst/>
              </a:rPr>
              <a:t> </a:t>
            </a:r>
            <a:endParaRPr lang="en-US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effectLst/>
              </a:rPr>
              <a:t>A- </a:t>
            </a:r>
            <a:r>
              <a:rPr lang="en-US" dirty="0" err="1">
                <a:solidFill>
                  <a:srgbClr val="000000"/>
                </a:solidFill>
                <a:effectLst/>
              </a:rPr>
              <a:t>Günlük</a:t>
            </a:r>
            <a:r>
              <a:rPr lang="en-US" dirty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</a:rPr>
              <a:t>Tur</a:t>
            </a:r>
            <a:r>
              <a:rPr lang="en-US" dirty="0">
                <a:solidFill>
                  <a:srgbClr val="000000"/>
                </a:solidFill>
                <a:effectLst/>
              </a:rPr>
              <a:t> : 309.00 TL </a:t>
            </a:r>
            <a:endParaRPr lang="en-US" dirty="0" smtClean="0"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0000"/>
                </a:solidFill>
                <a:effectLst/>
              </a:rPr>
              <a:t>B</a:t>
            </a:r>
            <a:r>
              <a:rPr lang="en-US" dirty="0">
                <a:solidFill>
                  <a:srgbClr val="000000"/>
                </a:solidFill>
                <a:effectLst/>
              </a:rPr>
              <a:t>- Transfer : 155.00 TL </a:t>
            </a:r>
            <a:endParaRPr lang="en-US" dirty="0" smtClean="0"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0000"/>
                </a:solidFill>
                <a:effectLst/>
              </a:rPr>
              <a:t>C</a:t>
            </a:r>
            <a:r>
              <a:rPr lang="en-US" dirty="0">
                <a:solidFill>
                  <a:srgbClr val="000000"/>
                </a:solidFill>
                <a:effectLst/>
              </a:rPr>
              <a:t>- </a:t>
            </a:r>
            <a:r>
              <a:rPr lang="en-US" dirty="0" err="1">
                <a:solidFill>
                  <a:srgbClr val="000000"/>
                </a:solidFill>
                <a:effectLst/>
              </a:rPr>
              <a:t>Gece</a:t>
            </a:r>
            <a:r>
              <a:rPr lang="en-US" dirty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</a:rPr>
              <a:t>Turu</a:t>
            </a:r>
            <a:r>
              <a:rPr lang="en-US" dirty="0">
                <a:solidFill>
                  <a:srgbClr val="000000"/>
                </a:solidFill>
                <a:effectLst/>
              </a:rPr>
              <a:t> : 155.00 TL </a:t>
            </a:r>
            <a:endParaRPr lang="en-US" dirty="0" smtClean="0"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0000"/>
                </a:solidFill>
                <a:effectLst/>
              </a:rPr>
              <a:t>D</a:t>
            </a:r>
            <a:r>
              <a:rPr lang="en-US" dirty="0">
                <a:solidFill>
                  <a:srgbClr val="000000"/>
                </a:solidFill>
                <a:effectLst/>
              </a:rPr>
              <a:t>- </a:t>
            </a:r>
            <a:r>
              <a:rPr lang="en-US" dirty="0" err="1">
                <a:solidFill>
                  <a:srgbClr val="000000"/>
                </a:solidFill>
                <a:effectLst/>
              </a:rPr>
              <a:t>Paket</a:t>
            </a:r>
            <a:r>
              <a:rPr lang="en-US" dirty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</a:rPr>
              <a:t>Tur</a:t>
            </a:r>
            <a:r>
              <a:rPr lang="en-US" dirty="0">
                <a:solidFill>
                  <a:srgbClr val="000000"/>
                </a:solidFill>
                <a:effectLst/>
              </a:rPr>
              <a:t> : 372.00 TL </a:t>
            </a:r>
            <a:endParaRPr lang="en-US" dirty="0">
              <a:solidFill>
                <a:srgbClr val="00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277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43" y="893754"/>
            <a:ext cx="8669749" cy="5660447"/>
          </a:xfrm>
        </p:spPr>
        <p:txBody>
          <a:bodyPr>
            <a:normAutofit lnSpcReduction="10000"/>
          </a:bodyPr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Turda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Bulunması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Gereken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Belgeler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0000"/>
                </a:solidFill>
                <a:effectLst/>
              </a:rPr>
              <a:t>1- </a:t>
            </a:r>
            <a:r>
              <a:rPr lang="en-US" dirty="0" err="1" smtClean="0">
                <a:solidFill>
                  <a:srgbClr val="000000"/>
                </a:solidFill>
                <a:effectLst/>
              </a:rPr>
              <a:t>Rehber</a:t>
            </a:r>
            <a:r>
              <a:rPr lang="en-US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</a:rPr>
              <a:t>Çalısma</a:t>
            </a:r>
            <a:r>
              <a:rPr lang="en-US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</a:rPr>
              <a:t>Kartı</a:t>
            </a:r>
            <a:endParaRPr lang="en-US" dirty="0" smtClean="0"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0000"/>
                </a:solidFill>
                <a:effectLst/>
              </a:rPr>
              <a:t>2- </a:t>
            </a:r>
            <a:r>
              <a:rPr lang="en-US" dirty="0" err="1" smtClean="0">
                <a:solidFill>
                  <a:srgbClr val="000000"/>
                </a:solidFill>
                <a:effectLst/>
              </a:rPr>
              <a:t>Arac</a:t>
            </a:r>
            <a:r>
              <a:rPr lang="en-US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</a:rPr>
              <a:t>Kira</a:t>
            </a:r>
            <a:r>
              <a:rPr lang="en-US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</a:rPr>
              <a:t>Sözleşmesi</a:t>
            </a:r>
            <a:endParaRPr lang="en-US" dirty="0"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0000"/>
                </a:solidFill>
                <a:effectLst/>
              </a:rPr>
              <a:t>•3- </a:t>
            </a:r>
            <a:r>
              <a:rPr lang="en-US" dirty="0" err="1" smtClean="0">
                <a:solidFill>
                  <a:srgbClr val="000000"/>
                </a:solidFill>
                <a:effectLst/>
              </a:rPr>
              <a:t>Tur</a:t>
            </a:r>
            <a:r>
              <a:rPr lang="en-US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</a:rPr>
              <a:t>Programı</a:t>
            </a:r>
            <a:endParaRPr lang="en-US" dirty="0"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0000"/>
                </a:solidFill>
                <a:effectLst/>
              </a:rPr>
              <a:t>4-  </a:t>
            </a:r>
            <a:r>
              <a:rPr lang="en-US" dirty="0" err="1" smtClean="0">
                <a:solidFill>
                  <a:srgbClr val="000000"/>
                </a:solidFill>
                <a:effectLst/>
              </a:rPr>
              <a:t>Rehber-Acente</a:t>
            </a:r>
            <a:r>
              <a:rPr lang="en-US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</a:rPr>
              <a:t>Çalısma</a:t>
            </a:r>
            <a:r>
              <a:rPr lang="en-US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</a:rPr>
              <a:t>Sözlesmesi</a:t>
            </a:r>
            <a:r>
              <a:rPr lang="en-US" dirty="0" smtClean="0">
                <a:solidFill>
                  <a:srgbClr val="000000"/>
                </a:solidFill>
                <a:effectLst/>
              </a:rPr>
              <a:t>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0000"/>
                </a:solidFill>
                <a:effectLst/>
              </a:rPr>
              <a:t>5-  </a:t>
            </a:r>
            <a:r>
              <a:rPr lang="en-US" dirty="0" err="1" smtClean="0">
                <a:solidFill>
                  <a:srgbClr val="000000"/>
                </a:solidFill>
                <a:effectLst/>
              </a:rPr>
              <a:t>Isim</a:t>
            </a:r>
            <a:r>
              <a:rPr lang="en-US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</a:rPr>
              <a:t>Listesi</a:t>
            </a:r>
            <a:r>
              <a:rPr lang="en-US" dirty="0" smtClean="0">
                <a:solidFill>
                  <a:srgbClr val="000000"/>
                </a:solidFill>
                <a:effectLst/>
              </a:rPr>
              <a:t> </a:t>
            </a:r>
            <a:endParaRPr lang="en-US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0000"/>
                </a:solidFill>
                <a:effectLst/>
              </a:rPr>
              <a:t>6- </a:t>
            </a:r>
            <a:r>
              <a:rPr lang="en-US" dirty="0" err="1" smtClean="0">
                <a:solidFill>
                  <a:srgbClr val="000000"/>
                </a:solidFill>
                <a:effectLst/>
              </a:rPr>
              <a:t>Zorunlu</a:t>
            </a:r>
            <a:r>
              <a:rPr lang="en-US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</a:rPr>
              <a:t>Seyahat</a:t>
            </a:r>
            <a:r>
              <a:rPr lang="en-US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</a:rPr>
              <a:t>Sigortası</a:t>
            </a:r>
            <a:r>
              <a:rPr lang="en-US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</a:rPr>
              <a:t>Poliçeleri</a:t>
            </a:r>
            <a:r>
              <a:rPr lang="en-US" dirty="0" smtClean="0">
                <a:solidFill>
                  <a:srgbClr val="000000"/>
                </a:solidFill>
                <a:effectLst/>
              </a:rPr>
              <a:t>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0000"/>
                </a:solidFill>
                <a:effectLst/>
              </a:rPr>
              <a:t>• </a:t>
            </a:r>
            <a:r>
              <a:rPr lang="en-US" dirty="0" err="1" smtClean="0">
                <a:solidFill>
                  <a:srgbClr val="000000"/>
                </a:solidFill>
                <a:effectLst/>
              </a:rPr>
              <a:t>Seyahat</a:t>
            </a:r>
            <a:r>
              <a:rPr lang="en-US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</a:rPr>
              <a:t>Acentası</a:t>
            </a:r>
            <a:r>
              <a:rPr lang="en-US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</a:rPr>
              <a:t>İşletme</a:t>
            </a:r>
            <a:r>
              <a:rPr lang="en-US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</a:rPr>
              <a:t>Belgesi</a:t>
            </a:r>
            <a:r>
              <a:rPr lang="en-US" dirty="0" smtClean="0">
                <a:solidFill>
                  <a:srgbClr val="000000"/>
                </a:solidFill>
                <a:effectLst/>
              </a:rPr>
              <a:t> (</a:t>
            </a:r>
            <a:r>
              <a:rPr lang="en-US" dirty="0">
                <a:solidFill>
                  <a:srgbClr val="000000"/>
                </a:solidFill>
                <a:effectLst/>
              </a:rPr>
              <a:t>TÜRSAB </a:t>
            </a:r>
            <a:r>
              <a:rPr lang="en-US" dirty="0" err="1">
                <a:solidFill>
                  <a:srgbClr val="000000"/>
                </a:solidFill>
                <a:effectLst/>
              </a:rPr>
              <a:t>veya</a:t>
            </a:r>
            <a:r>
              <a:rPr lang="en-US" dirty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</a:rPr>
              <a:t>Noter</a:t>
            </a:r>
            <a:r>
              <a:rPr lang="en-US" dirty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</a:rPr>
              <a:t>onaylı</a:t>
            </a:r>
            <a:r>
              <a:rPr lang="en-US" dirty="0">
                <a:solidFill>
                  <a:srgbClr val="000000"/>
                </a:solidFill>
                <a:effectLst/>
              </a:rPr>
              <a:t>) </a:t>
            </a:r>
            <a:endParaRPr lang="en-US" dirty="0" smtClean="0"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0000"/>
                </a:solidFill>
                <a:effectLst/>
              </a:rPr>
              <a:t>7- </a:t>
            </a:r>
            <a:r>
              <a:rPr lang="en-US" dirty="0">
                <a:solidFill>
                  <a:srgbClr val="000000"/>
                </a:solidFill>
                <a:effectLst/>
              </a:rPr>
              <a:t>TÜRSAB </a:t>
            </a:r>
            <a:r>
              <a:rPr lang="en-US" dirty="0" err="1" smtClean="0">
                <a:solidFill>
                  <a:srgbClr val="000000"/>
                </a:solidFill>
                <a:effectLst/>
              </a:rPr>
              <a:t>Arac</a:t>
            </a:r>
            <a:r>
              <a:rPr lang="en-US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</a:rPr>
              <a:t>Plakası</a:t>
            </a:r>
            <a:r>
              <a:rPr lang="en-US" dirty="0" smtClean="0">
                <a:solidFill>
                  <a:srgbClr val="000000"/>
                </a:solidFill>
                <a:effectLst/>
              </a:rPr>
              <a:t> </a:t>
            </a:r>
            <a:endParaRPr lang="en-US" dirty="0">
              <a:solidFill>
                <a:srgbClr val="00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918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788" y="1520950"/>
            <a:ext cx="7716837" cy="1298449"/>
          </a:xfrm>
        </p:spPr>
        <p:txBody>
          <a:bodyPr/>
          <a:lstStyle/>
          <a:p>
            <a:r>
              <a:rPr lang="en-US" sz="2000" dirty="0" smtClean="0">
                <a:solidFill>
                  <a:srgbClr val="000000"/>
                </a:solidFill>
              </a:rPr>
              <a:t>TURIST REHBERLERININ DENETİMLERDE DİKKAT ETMESI </a:t>
            </a:r>
            <a:r>
              <a:rPr lang="en-US" sz="2000" dirty="0">
                <a:solidFill>
                  <a:srgbClr val="000000"/>
                </a:solidFill>
              </a:rPr>
              <a:t>GEREKEN HUSUSLAR </a:t>
            </a:r>
            <a:br>
              <a:rPr lang="en-US" sz="2000" dirty="0">
                <a:solidFill>
                  <a:srgbClr val="000000"/>
                </a:solidFill>
              </a:rPr>
            </a:b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0878"/>
            <a:ext cx="8229600" cy="601053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0000"/>
                </a:solidFill>
                <a:effectLst/>
              </a:rPr>
              <a:t>ANRO </a:t>
            </a:r>
            <a:r>
              <a:rPr lang="en-US" dirty="0">
                <a:solidFill>
                  <a:srgbClr val="000000"/>
                </a:solidFill>
                <a:effectLst/>
              </a:rPr>
              <a:t>Ankara </a:t>
            </a:r>
            <a:r>
              <a:rPr lang="en-US" dirty="0" err="1">
                <a:solidFill>
                  <a:srgbClr val="000000"/>
                </a:solidFill>
                <a:effectLst/>
              </a:rPr>
              <a:t>Turist</a:t>
            </a:r>
            <a:r>
              <a:rPr lang="en-US" dirty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</a:rPr>
              <a:t>Rehberleri</a:t>
            </a:r>
            <a:r>
              <a:rPr lang="en-US" dirty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</a:rPr>
              <a:t>Odası</a:t>
            </a:r>
            <a:r>
              <a:rPr lang="en-US" dirty="0">
                <a:solidFill>
                  <a:srgbClr val="000000"/>
                </a:solidFill>
                <a:effectLst/>
              </a:rPr>
              <a:t> </a:t>
            </a:r>
            <a:endParaRPr lang="en-US" dirty="0" smtClean="0">
              <a:solidFill>
                <a:srgbClr val="000000"/>
              </a:solidFill>
              <a:effectLst/>
            </a:endParaRPr>
          </a:p>
          <a:p>
            <a:r>
              <a:rPr lang="en-US" dirty="0" smtClean="0">
                <a:solidFill>
                  <a:srgbClr val="000000"/>
                </a:solidFill>
                <a:effectLst/>
              </a:rPr>
              <a:t>• </a:t>
            </a:r>
            <a:r>
              <a:rPr lang="en-US" dirty="0" err="1">
                <a:solidFill>
                  <a:srgbClr val="000000"/>
                </a:solidFill>
                <a:effectLst/>
              </a:rPr>
              <a:t>Tur</a:t>
            </a:r>
            <a:r>
              <a:rPr lang="en-US" dirty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</a:rPr>
              <a:t>esnasında</a:t>
            </a:r>
            <a:r>
              <a:rPr lang="en-US" dirty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</a:rPr>
              <a:t>sözleşmenin</a:t>
            </a:r>
            <a:r>
              <a:rPr lang="en-US" dirty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</a:rPr>
              <a:t>rehberin</a:t>
            </a:r>
            <a:r>
              <a:rPr lang="en-US" dirty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</a:rPr>
              <a:t>yanında</a:t>
            </a:r>
            <a:r>
              <a:rPr lang="en-US" dirty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</a:rPr>
              <a:t>bulundurulması</a:t>
            </a:r>
            <a:r>
              <a:rPr lang="en-US" dirty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</a:rPr>
              <a:t>zorunludur</a:t>
            </a:r>
            <a:r>
              <a:rPr lang="en-US" dirty="0">
                <a:solidFill>
                  <a:srgbClr val="000000"/>
                </a:solidFill>
                <a:effectLst/>
              </a:rPr>
              <a:t>. </a:t>
            </a:r>
            <a:r>
              <a:rPr lang="en-US" dirty="0" err="1">
                <a:solidFill>
                  <a:srgbClr val="000000"/>
                </a:solidFill>
                <a:effectLst/>
              </a:rPr>
              <a:t>Ancak</a:t>
            </a:r>
            <a:r>
              <a:rPr lang="en-US" dirty="0">
                <a:solidFill>
                  <a:srgbClr val="000000"/>
                </a:solidFill>
                <a:effectLst/>
              </a:rPr>
              <a:t>, </a:t>
            </a:r>
            <a:r>
              <a:rPr lang="en-US" dirty="0" err="1">
                <a:solidFill>
                  <a:srgbClr val="000000"/>
                </a:solidFill>
                <a:effectLst/>
              </a:rPr>
              <a:t>haklı</a:t>
            </a:r>
            <a:r>
              <a:rPr lang="en-US" dirty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</a:rPr>
              <a:t>nedenlerin</a:t>
            </a:r>
            <a:r>
              <a:rPr lang="en-US" dirty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</a:rPr>
              <a:t>bulunduğu</a:t>
            </a:r>
            <a:r>
              <a:rPr lang="en-US" dirty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</a:rPr>
              <a:t>hallerde</a:t>
            </a:r>
            <a:r>
              <a:rPr lang="en-US" dirty="0">
                <a:solidFill>
                  <a:srgbClr val="000000"/>
                </a:solidFill>
                <a:effectLst/>
              </a:rPr>
              <a:t> e-</a:t>
            </a:r>
            <a:r>
              <a:rPr lang="en-US" dirty="0" err="1">
                <a:solidFill>
                  <a:srgbClr val="000000"/>
                </a:solidFill>
                <a:effectLst/>
              </a:rPr>
              <a:t>posta</a:t>
            </a:r>
            <a:r>
              <a:rPr lang="en-US" dirty="0">
                <a:solidFill>
                  <a:srgbClr val="000000"/>
                </a:solidFill>
                <a:effectLst/>
              </a:rPr>
              <a:t>, </a:t>
            </a:r>
            <a:r>
              <a:rPr lang="en-US" dirty="0" err="1">
                <a:solidFill>
                  <a:srgbClr val="000000"/>
                </a:solidFill>
                <a:effectLst/>
              </a:rPr>
              <a:t>faks</a:t>
            </a:r>
            <a:r>
              <a:rPr lang="en-US" dirty="0">
                <a:solidFill>
                  <a:srgbClr val="000000"/>
                </a:solidFill>
                <a:effectLst/>
              </a:rPr>
              <a:t>, </a:t>
            </a:r>
            <a:r>
              <a:rPr lang="en-US" dirty="0" err="1">
                <a:solidFill>
                  <a:srgbClr val="000000"/>
                </a:solidFill>
                <a:effectLst/>
              </a:rPr>
              <a:t>telefon</a:t>
            </a:r>
            <a:r>
              <a:rPr lang="en-US" dirty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</a:rPr>
              <a:t>mesajı</a:t>
            </a:r>
            <a:r>
              <a:rPr lang="en-US" dirty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</a:rPr>
              <a:t>ve</a:t>
            </a:r>
            <a:r>
              <a:rPr lang="en-US" dirty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</a:rPr>
              <a:t>benzeri</a:t>
            </a:r>
            <a:r>
              <a:rPr lang="en-US" dirty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</a:rPr>
              <a:t>yollarla</a:t>
            </a:r>
            <a:r>
              <a:rPr lang="en-US" dirty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</a:rPr>
              <a:t>sözleşme</a:t>
            </a:r>
            <a:r>
              <a:rPr lang="en-US" dirty="0">
                <a:solidFill>
                  <a:srgbClr val="000000"/>
                </a:solidFill>
                <a:effectLst/>
              </a:rPr>
              <a:t> </a:t>
            </a:r>
          </a:p>
          <a:p>
            <a:r>
              <a:rPr lang="en-US" dirty="0" err="1">
                <a:solidFill>
                  <a:srgbClr val="000000"/>
                </a:solidFill>
                <a:effectLst/>
              </a:rPr>
              <a:t>yapılabilir</a:t>
            </a:r>
            <a:r>
              <a:rPr lang="en-US" dirty="0">
                <a:solidFill>
                  <a:srgbClr val="000000"/>
                </a:solidFill>
                <a:effectLst/>
              </a:rPr>
              <a:t>. </a:t>
            </a:r>
            <a:r>
              <a:rPr lang="en-US" dirty="0" err="1">
                <a:solidFill>
                  <a:srgbClr val="000000"/>
                </a:solidFill>
                <a:effectLst/>
              </a:rPr>
              <a:t>Denetim</a:t>
            </a:r>
            <a:r>
              <a:rPr lang="en-US" dirty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</a:rPr>
              <a:t>esnasında</a:t>
            </a:r>
            <a:r>
              <a:rPr lang="en-US" dirty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</a:rPr>
              <a:t>bu</a:t>
            </a:r>
            <a:r>
              <a:rPr lang="en-US" dirty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</a:rPr>
              <a:t>yollarla</a:t>
            </a:r>
            <a:r>
              <a:rPr lang="en-US" dirty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</a:rPr>
              <a:t>yapılmıs</a:t>
            </a:r>
            <a:r>
              <a:rPr lang="en-US" dirty="0">
                <a:solidFill>
                  <a:srgbClr val="000000"/>
                </a:solidFill>
                <a:effectLst/>
              </a:rPr>
              <a:t>̧ </a:t>
            </a:r>
            <a:r>
              <a:rPr lang="en-US" dirty="0" err="1">
                <a:solidFill>
                  <a:srgbClr val="000000"/>
                </a:solidFill>
                <a:effectLst/>
              </a:rPr>
              <a:t>sözleşmeler</a:t>
            </a:r>
            <a:r>
              <a:rPr lang="en-US" dirty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</a:rPr>
              <a:t>ibraz</a:t>
            </a:r>
            <a:r>
              <a:rPr lang="en-US" dirty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</a:rPr>
              <a:t>edilmek</a:t>
            </a:r>
            <a:r>
              <a:rPr lang="en-US" dirty="0">
                <a:solidFill>
                  <a:srgbClr val="000000"/>
                </a:solidFill>
                <a:effectLst/>
              </a:rPr>
              <a:t>, 7 </a:t>
            </a:r>
            <a:r>
              <a:rPr lang="en-US" dirty="0" err="1">
                <a:solidFill>
                  <a:srgbClr val="000000"/>
                </a:solidFill>
                <a:effectLst/>
              </a:rPr>
              <a:t>gün</a:t>
            </a:r>
            <a:r>
              <a:rPr lang="en-US" dirty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</a:rPr>
              <a:t>içinde</a:t>
            </a:r>
            <a:r>
              <a:rPr lang="en-US" dirty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</a:rPr>
              <a:t>yazılı</a:t>
            </a:r>
            <a:r>
              <a:rPr lang="en-US" dirty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</a:rPr>
              <a:t>olarak</a:t>
            </a:r>
            <a:r>
              <a:rPr lang="en-US" dirty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</a:rPr>
              <a:t>düzenlenmek</a:t>
            </a:r>
            <a:r>
              <a:rPr lang="en-US" dirty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</a:rPr>
              <a:t>ve</a:t>
            </a:r>
            <a:r>
              <a:rPr lang="en-US" dirty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</a:rPr>
              <a:t>ilgili</a:t>
            </a:r>
            <a:r>
              <a:rPr lang="en-US" dirty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</a:rPr>
              <a:t>Odaya</a:t>
            </a:r>
            <a:r>
              <a:rPr lang="en-US" dirty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</a:rPr>
              <a:t>gönderilmek</a:t>
            </a:r>
            <a:r>
              <a:rPr lang="en-US" dirty="0">
                <a:solidFill>
                  <a:srgbClr val="000000"/>
                </a:solidFill>
                <a:effectLst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</a:rPr>
              <a:t>zorundadır</a:t>
            </a:r>
            <a:r>
              <a:rPr lang="en-US" dirty="0">
                <a:solidFill>
                  <a:srgbClr val="000000"/>
                </a:solidFill>
                <a:effectLst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91433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effectLst/>
              </a:rPr>
              <a:t>̧ALIŞMA KARTI ALMADAN </a:t>
            </a:r>
            <a:r>
              <a:rPr lang="en-US" dirty="0" smtClean="0">
                <a:effectLst/>
              </a:rPr>
              <a:t>REHBERLİK </a:t>
            </a:r>
            <a:r>
              <a:rPr lang="en-US" dirty="0">
                <a:effectLst/>
              </a:rPr>
              <a:t>HİZMETİ SUNMAYINIZ. (EYLEMSİZ İSENİZ TUR YAPAMAZSINIZ) </a:t>
            </a:r>
            <a:endParaRPr lang="en-US" dirty="0"/>
          </a:p>
          <a:p>
            <a:r>
              <a:rPr lang="en-US" dirty="0" err="1">
                <a:effectLst/>
              </a:rPr>
              <a:t>Yaptırımı</a:t>
            </a:r>
            <a:r>
              <a:rPr lang="en-US" dirty="0">
                <a:effectLst/>
              </a:rPr>
              <a:t>: </a:t>
            </a:r>
            <a:r>
              <a:rPr lang="en-US" dirty="0" smtClean="0">
                <a:effectLst/>
              </a:rPr>
              <a:t>1500 TL Para </a:t>
            </a:r>
            <a:r>
              <a:rPr lang="en-US" dirty="0" err="1">
                <a:effectLst/>
              </a:rPr>
              <a:t>Cezası</a:t>
            </a:r>
            <a:r>
              <a:rPr lang="en-US" dirty="0">
                <a:effectLst/>
              </a:rPr>
              <a:t>. (</a:t>
            </a:r>
            <a:r>
              <a:rPr lang="en-US" dirty="0" err="1">
                <a:effectLst/>
              </a:rPr>
              <a:t>Yasa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Madde</a:t>
            </a:r>
            <a:r>
              <a:rPr lang="en-US" dirty="0">
                <a:effectLst/>
              </a:rPr>
              <a:t> 7/5) </a:t>
            </a:r>
            <a:r>
              <a:rPr lang="en-US" dirty="0" err="1">
                <a:effectLst/>
              </a:rPr>
              <a:t>ve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Meslekten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Geçici</a:t>
            </a:r>
            <a:r>
              <a:rPr lang="en-US" dirty="0">
                <a:effectLst/>
              </a:rPr>
              <a:t> Men </a:t>
            </a:r>
            <a:r>
              <a:rPr lang="en-US" dirty="0" err="1">
                <a:effectLst/>
              </a:rPr>
              <a:t>Cezası</a:t>
            </a:r>
            <a:r>
              <a:rPr lang="en-US" dirty="0">
                <a:effectLst/>
              </a:rPr>
              <a:t> (</a:t>
            </a:r>
            <a:r>
              <a:rPr lang="en-US" dirty="0" err="1">
                <a:effectLst/>
              </a:rPr>
              <a:t>Yasa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Madde</a:t>
            </a:r>
            <a:r>
              <a:rPr lang="en-US" dirty="0">
                <a:effectLst/>
              </a:rPr>
              <a:t> 5.1.c/6), </a:t>
            </a:r>
            <a:r>
              <a:rPr lang="en-US" dirty="0" err="1">
                <a:effectLst/>
              </a:rPr>
              <a:t>İki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kez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tespit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edilmesi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halinde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Meslekten</a:t>
            </a:r>
            <a:r>
              <a:rPr lang="en-US" dirty="0">
                <a:effectLst/>
              </a:rPr>
              <a:t> Men </a:t>
            </a:r>
            <a:r>
              <a:rPr lang="en-US" dirty="0" err="1">
                <a:effectLst/>
              </a:rPr>
              <a:t>Cezası</a:t>
            </a:r>
            <a:r>
              <a:rPr lang="en-US" dirty="0">
                <a:effectLst/>
              </a:rPr>
              <a:t>(</a:t>
            </a:r>
            <a:r>
              <a:rPr lang="en-US" dirty="0" err="1">
                <a:effectLst/>
              </a:rPr>
              <a:t>Yasa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Madde</a:t>
            </a:r>
            <a:r>
              <a:rPr lang="en-US" dirty="0">
                <a:effectLst/>
              </a:rPr>
              <a:t> 5.1ç/6)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6903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6169" y="1600200"/>
            <a:ext cx="8585076" cy="4839657"/>
          </a:xfrm>
        </p:spPr>
        <p:txBody>
          <a:bodyPr>
            <a:normAutofit/>
          </a:bodyPr>
          <a:lstStyle/>
          <a:p>
            <a:r>
              <a:rPr lang="en-US" dirty="0">
                <a:effectLst/>
              </a:rPr>
              <a:t>ACENTE VEYA </a:t>
            </a:r>
            <a:r>
              <a:rPr lang="en-US" dirty="0" smtClean="0">
                <a:effectLst/>
              </a:rPr>
              <a:t>MÜŞTERİ </a:t>
            </a:r>
            <a:r>
              <a:rPr lang="en-US" dirty="0">
                <a:effectLst/>
              </a:rPr>
              <a:t>İLE SÖZLEŞME İMZALAMADAN ÇALIŞMAYINIZ </a:t>
            </a:r>
            <a:r>
              <a:rPr lang="en-US" dirty="0" err="1">
                <a:effectLst/>
              </a:rPr>
              <a:t>Yaptırımı</a:t>
            </a:r>
            <a:r>
              <a:rPr lang="en-US" dirty="0">
                <a:effectLst/>
              </a:rPr>
              <a:t>: </a:t>
            </a:r>
            <a:r>
              <a:rPr lang="en-US" dirty="0" err="1">
                <a:effectLst/>
              </a:rPr>
              <a:t>üc</a:t>
            </a:r>
            <a:r>
              <a:rPr lang="en-US" dirty="0">
                <a:effectLst/>
              </a:rPr>
              <a:t>̧ </a:t>
            </a:r>
            <a:r>
              <a:rPr lang="en-US" dirty="0" err="1">
                <a:effectLst/>
              </a:rPr>
              <a:t>günlük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taban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ücretinden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az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olmamak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üzere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turun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toplam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süresine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karşılık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gelen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taban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ücret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kadar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idari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para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cezası</a:t>
            </a:r>
            <a:r>
              <a:rPr lang="en-US" dirty="0">
                <a:effectLst/>
              </a:rPr>
              <a:t> (</a:t>
            </a:r>
            <a:r>
              <a:rPr lang="en-US" dirty="0" err="1">
                <a:effectLst/>
              </a:rPr>
              <a:t>Yasa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Madde</a:t>
            </a:r>
            <a:r>
              <a:rPr lang="en-US" dirty="0">
                <a:effectLst/>
              </a:rPr>
              <a:t> 6/4) </a:t>
            </a:r>
            <a:r>
              <a:rPr lang="en-US" dirty="0" err="1">
                <a:effectLst/>
              </a:rPr>
              <a:t>ve</a:t>
            </a:r>
            <a:r>
              <a:rPr lang="en-US" dirty="0">
                <a:effectLst/>
              </a:rPr>
              <a:t> KINAMA </a:t>
            </a:r>
            <a:r>
              <a:rPr lang="en-US" dirty="0" err="1">
                <a:effectLst/>
              </a:rPr>
              <a:t>cezası</a:t>
            </a:r>
            <a:r>
              <a:rPr lang="en-US" dirty="0">
                <a:effectLst/>
              </a:rPr>
              <a:t> (</a:t>
            </a:r>
            <a:r>
              <a:rPr lang="en-US" dirty="0" err="1">
                <a:effectLst/>
              </a:rPr>
              <a:t>Yasa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Madde</a:t>
            </a:r>
            <a:r>
              <a:rPr lang="en-US" dirty="0">
                <a:effectLst/>
              </a:rPr>
              <a:t> 5.1.a/4) </a:t>
            </a:r>
            <a:endParaRPr lang="en-US" dirty="0"/>
          </a:p>
          <a:p>
            <a:pPr marL="0" indent="0">
              <a:buNone/>
            </a:pPr>
            <a:r>
              <a:rPr lang="en-US" dirty="0" err="1" smtClean="0">
                <a:effectLst/>
              </a:rPr>
              <a:t>Ö̈nemli</a:t>
            </a:r>
            <a:r>
              <a:rPr lang="en-US" dirty="0">
                <a:effectLst/>
              </a:rPr>
              <a:t>: </a:t>
            </a:r>
            <a:r>
              <a:rPr lang="en-US" dirty="0" err="1">
                <a:effectLst/>
              </a:rPr>
              <a:t>Sözleşmelerin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iki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yıl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süreyle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muhafaza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edilmesi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zorunludur</a:t>
            </a:r>
            <a:r>
              <a:rPr lang="en-US" dirty="0">
                <a:effectLst/>
              </a:rPr>
              <a:t> (</a:t>
            </a:r>
            <a:r>
              <a:rPr lang="en-US" dirty="0" err="1">
                <a:effectLst/>
              </a:rPr>
              <a:t>Yönetmelik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Madde</a:t>
            </a:r>
            <a:r>
              <a:rPr lang="en-US" dirty="0">
                <a:effectLst/>
              </a:rPr>
              <a:t> 38/4)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850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effectLst/>
              </a:rPr>
              <a:t>SÖZLEŞME MUTLAKA YANINIZDA </a:t>
            </a:r>
            <a:endParaRPr lang="en-US" dirty="0"/>
          </a:p>
          <a:p>
            <a:r>
              <a:rPr lang="en-US" dirty="0">
                <a:effectLst/>
              </a:rPr>
              <a:t>OLMALIDIR </a:t>
            </a:r>
            <a:endParaRPr lang="en-US" dirty="0"/>
          </a:p>
          <a:p>
            <a:r>
              <a:rPr lang="en-US" dirty="0" err="1">
                <a:effectLst/>
              </a:rPr>
              <a:t>Yaptırımı</a:t>
            </a:r>
            <a:r>
              <a:rPr lang="en-US" dirty="0">
                <a:effectLst/>
              </a:rPr>
              <a:t>: UYARMA </a:t>
            </a:r>
            <a:r>
              <a:rPr lang="en-US" dirty="0" err="1">
                <a:effectLst/>
              </a:rPr>
              <a:t>Cezası</a:t>
            </a:r>
            <a:r>
              <a:rPr lang="en-US" dirty="0">
                <a:effectLst/>
              </a:rPr>
              <a:t> (</a:t>
            </a:r>
            <a:r>
              <a:rPr lang="en-US" dirty="0" err="1">
                <a:effectLst/>
              </a:rPr>
              <a:t>Yasa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Madde</a:t>
            </a:r>
            <a:r>
              <a:rPr lang="en-US" dirty="0">
                <a:effectLst/>
              </a:rPr>
              <a:t> 5.1.a/1)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83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/>
              <a:t>SÖZLEŞME YAPMAK İÇİN VAKİT YOKSA: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effectLst/>
              </a:rPr>
              <a:t>Haklı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nedenlerin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bulunduğu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hâllerde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ve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geçerli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mazeretleri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sona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erdiği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tarihten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itibaren</a:t>
            </a:r>
            <a:r>
              <a:rPr lang="en-US" dirty="0">
                <a:effectLst/>
              </a:rPr>
              <a:t> en </a:t>
            </a:r>
            <a:r>
              <a:rPr lang="en-US" dirty="0" err="1">
                <a:effectLst/>
              </a:rPr>
              <a:t>gec</a:t>
            </a:r>
            <a:r>
              <a:rPr lang="en-US" dirty="0">
                <a:effectLst/>
              </a:rPr>
              <a:t>̧ </a:t>
            </a:r>
            <a:r>
              <a:rPr lang="en-US" dirty="0" err="1">
                <a:effectLst/>
              </a:rPr>
              <a:t>yedi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gün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içinde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yazılı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olarak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düzenlenmek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kaydıyla</a:t>
            </a:r>
            <a:r>
              <a:rPr lang="en-US" dirty="0">
                <a:effectLst/>
              </a:rPr>
              <a:t> e- </a:t>
            </a:r>
            <a:r>
              <a:rPr lang="en-US" dirty="0" err="1">
                <a:effectLst/>
              </a:rPr>
              <a:t>posta</a:t>
            </a:r>
            <a:r>
              <a:rPr lang="en-US" dirty="0">
                <a:effectLst/>
              </a:rPr>
              <a:t>, </a:t>
            </a:r>
            <a:r>
              <a:rPr lang="en-US" dirty="0" err="1">
                <a:effectLst/>
              </a:rPr>
              <a:t>faks</a:t>
            </a:r>
            <a:r>
              <a:rPr lang="en-US" dirty="0">
                <a:effectLst/>
              </a:rPr>
              <a:t>, </a:t>
            </a:r>
            <a:r>
              <a:rPr lang="en-US" dirty="0" err="1">
                <a:effectLst/>
              </a:rPr>
              <a:t>telefon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mesajı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ve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benzeri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yollarla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sözleşme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yapılabilir</a:t>
            </a:r>
            <a:r>
              <a:rPr lang="en-US" dirty="0">
                <a:effectLst/>
              </a:rPr>
              <a:t>. (</a:t>
            </a:r>
            <a:r>
              <a:rPr lang="en-US" dirty="0" err="1">
                <a:effectLst/>
              </a:rPr>
              <a:t>Yönetmelik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Madde</a:t>
            </a:r>
            <a:r>
              <a:rPr lang="en-US" dirty="0">
                <a:effectLst/>
              </a:rPr>
              <a:t> 38/1)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5395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306</Words>
  <Application>Microsoft Macintosh PowerPoint</Application>
  <PresentationFormat>On-screen Show (4:3)</PresentationFormat>
  <Paragraphs>30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ANRO</vt:lpstr>
      <vt:lpstr>PowerPoint Presentation</vt:lpstr>
      <vt:lpstr>PowerPoint Presentation</vt:lpstr>
      <vt:lpstr>TURIST REHBERLERININ DENETİMLERDE DİKKAT ETMESI GEREKEN HUSUSLAR  </vt:lpstr>
      <vt:lpstr>PowerPoint Presentation</vt:lpstr>
      <vt:lpstr>PowerPoint Presentation</vt:lpstr>
      <vt:lpstr>PowerPoint Presentation</vt:lpstr>
      <vt:lpstr>SÖZLEŞME YAPMAK İÇİN VAKİT YOKSA: 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ANRO</dc:title>
  <dc:creator>azade</dc:creator>
  <cp:lastModifiedBy>azade</cp:lastModifiedBy>
  <cp:revision>2</cp:revision>
  <dcterms:created xsi:type="dcterms:W3CDTF">2017-11-06T21:58:10Z</dcterms:created>
  <dcterms:modified xsi:type="dcterms:W3CDTF">2017-11-06T22:07:23Z</dcterms:modified>
</cp:coreProperties>
</file>