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26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17359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85902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7753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611073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08819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006179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22402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41355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20199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5940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44443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1316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75063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56851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89550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02493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5235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9F75050-0E15-4C5B-92B0-66D068882F1F}" type="datetimeFigureOut">
              <a:rPr lang="tr-TR" smtClean="0"/>
              <a:t>11.03.2019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058337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11560" y="1340768"/>
            <a:ext cx="6554867" cy="15240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Humerus</a:t>
            </a:r>
            <a:r>
              <a:rPr lang="tr-TR" dirty="0" smtClean="0"/>
              <a:t> </a:t>
            </a:r>
            <a:r>
              <a:rPr lang="tr-TR" dirty="0" err="1" smtClean="0"/>
              <a:t>radıus</a:t>
            </a:r>
            <a:r>
              <a:rPr lang="tr-TR" dirty="0" smtClean="0"/>
              <a:t> </a:t>
            </a:r>
            <a:r>
              <a:rPr lang="tr-TR" dirty="0" err="1" smtClean="0"/>
              <a:t>ulna</a:t>
            </a:r>
            <a:r>
              <a:rPr lang="tr-TR" dirty="0" smtClean="0"/>
              <a:t>, </a:t>
            </a:r>
            <a:r>
              <a:rPr lang="tr-TR" dirty="0" err="1" smtClean="0"/>
              <a:t>carpal</a:t>
            </a:r>
            <a:r>
              <a:rPr lang="tr-TR" dirty="0" smtClean="0"/>
              <a:t> bone </a:t>
            </a:r>
            <a:r>
              <a:rPr lang="tr-TR" dirty="0" err="1" smtClean="0"/>
              <a:t>fractures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>Dr. murat calıskan </a:t>
            </a:r>
            <a:br>
              <a:rPr lang="tr-TR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088869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115616" y="1628800"/>
            <a:ext cx="784887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/>
              <a:t>Chest injuries, particularly pneumothorax, are common</a:t>
            </a:r>
          </a:p>
          <a:p>
            <a:pPr algn="just"/>
            <a:r>
              <a:rPr lang="en-US" dirty="0"/>
              <a:t>complications of humeral fractures. </a:t>
            </a:r>
            <a:endParaRPr lang="tr-TR" dirty="0" smtClean="0"/>
          </a:p>
          <a:p>
            <a:pPr algn="just"/>
            <a:r>
              <a:rPr lang="en-US" dirty="0" smtClean="0"/>
              <a:t>Other </a:t>
            </a:r>
            <a:r>
              <a:rPr lang="en-US" dirty="0"/>
              <a:t>possibilities</a:t>
            </a:r>
          </a:p>
          <a:p>
            <a:pPr algn="just"/>
            <a:r>
              <a:rPr lang="en-US" dirty="0"/>
              <a:t>include intrapulmonary </a:t>
            </a:r>
            <a:r>
              <a:rPr lang="en-US" dirty="0" err="1"/>
              <a:t>haemorrhage</a:t>
            </a:r>
            <a:r>
              <a:rPr lang="en-US" dirty="0"/>
              <a:t>,</a:t>
            </a:r>
          </a:p>
          <a:p>
            <a:pPr algn="just"/>
            <a:r>
              <a:rPr lang="en-US" dirty="0"/>
              <a:t>diaphragmatic rupture, rib fractures and occasionally</a:t>
            </a:r>
          </a:p>
          <a:p>
            <a:pPr algn="just"/>
            <a:r>
              <a:rPr lang="en-US" dirty="0" err="1"/>
              <a:t>chylothorax</a:t>
            </a:r>
            <a:r>
              <a:rPr lang="en-US" dirty="0"/>
              <a:t>. A careful clinical and radiological examination</a:t>
            </a:r>
          </a:p>
          <a:p>
            <a:pPr algn="just"/>
            <a:r>
              <a:rPr lang="en-US" dirty="0"/>
              <a:t>should be done to check for chest </a:t>
            </a:r>
            <a:r>
              <a:rPr lang="en-US" dirty="0" err="1"/>
              <a:t>inj</a:t>
            </a:r>
            <a:r>
              <a:rPr lang="en-US" dirty="0"/>
              <a:t> </a:t>
            </a:r>
            <a:r>
              <a:rPr lang="en-US" dirty="0" err="1"/>
              <a:t>uries</a:t>
            </a:r>
            <a:r>
              <a:rPr lang="en-US" dirty="0" smtClean="0"/>
              <a:t>.</a:t>
            </a:r>
            <a:endParaRPr lang="tr-TR" dirty="0" smtClean="0"/>
          </a:p>
          <a:p>
            <a:pPr algn="just"/>
            <a:endParaRPr lang="en-US" dirty="0"/>
          </a:p>
          <a:p>
            <a:pPr algn="just"/>
            <a:r>
              <a:rPr lang="en-US" dirty="0"/>
              <a:t>The patient's condition should be stabilized before</a:t>
            </a:r>
          </a:p>
          <a:p>
            <a:pPr algn="just"/>
            <a:r>
              <a:rPr lang="en-US" dirty="0"/>
              <a:t>embarking on fracture fixation</a:t>
            </a:r>
            <a:r>
              <a:rPr lang="en-US" dirty="0" smtClean="0"/>
              <a:t>.</a:t>
            </a:r>
            <a:endParaRPr lang="tr-TR" dirty="0" smtClean="0"/>
          </a:p>
          <a:p>
            <a:pPr algn="just"/>
            <a:endParaRPr lang="tr-TR" dirty="0"/>
          </a:p>
          <a:p>
            <a:pPr algn="just"/>
            <a:endParaRPr lang="en-US" dirty="0"/>
          </a:p>
          <a:p>
            <a:pPr algn="just"/>
            <a:r>
              <a:rPr lang="en-US" dirty="0"/>
              <a:t>WARNING</a:t>
            </a:r>
          </a:p>
          <a:p>
            <a:pPr algn="just"/>
            <a:r>
              <a:rPr lang="en-US" dirty="0"/>
              <a:t>Humeral fractures are frequently</a:t>
            </a:r>
          </a:p>
          <a:p>
            <a:pPr algn="just"/>
            <a:r>
              <a:rPr lang="en-US" dirty="0"/>
              <a:t>accompanied by chest injuries.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542389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827584" y="2136339"/>
            <a:ext cx="603041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Fractures of the proximal </a:t>
            </a:r>
            <a:r>
              <a:rPr lang="en-US" dirty="0" err="1" smtClean="0"/>
              <a:t>metaphyseal</a:t>
            </a:r>
            <a:r>
              <a:rPr lang="tr-TR" dirty="0" smtClean="0"/>
              <a:t> </a:t>
            </a:r>
            <a:r>
              <a:rPr lang="en-US" dirty="0" smtClean="0"/>
              <a:t>region</a:t>
            </a:r>
            <a:endParaRPr lang="tr-TR" dirty="0" smtClean="0"/>
          </a:p>
          <a:p>
            <a:endParaRPr lang="tr-TR" dirty="0"/>
          </a:p>
          <a:p>
            <a:endParaRPr lang="en-US" dirty="0"/>
          </a:p>
          <a:p>
            <a:r>
              <a:rPr lang="en-US" dirty="0"/>
              <a:t>Uncommon</a:t>
            </a:r>
          </a:p>
          <a:p>
            <a:r>
              <a:rPr lang="en-US" dirty="0"/>
              <a:t>Usually transverse and impacted</a:t>
            </a:r>
          </a:p>
          <a:p>
            <a:r>
              <a:rPr lang="en-US" dirty="0"/>
              <a:t>Nutritional secondary hyperparathyroidism in</a:t>
            </a:r>
          </a:p>
          <a:p>
            <a:r>
              <a:rPr lang="en-US" dirty="0"/>
              <a:t>pups or osteosarcoma formation in adults are</a:t>
            </a:r>
          </a:p>
          <a:p>
            <a:r>
              <a:rPr lang="en-US" dirty="0"/>
              <a:t>predisposing factors.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078400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1680" y="1774434"/>
            <a:ext cx="4968552" cy="3930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6193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51520" y="335846"/>
            <a:ext cx="835292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Additional exposure for lateral plating</a:t>
            </a:r>
          </a:p>
          <a:p>
            <a:r>
              <a:rPr lang="en-US" dirty="0"/>
              <a:t>Exposure of the humeral shaft is as described above, but in</a:t>
            </a:r>
          </a:p>
          <a:p>
            <a:r>
              <a:rPr lang="en-US" dirty="0"/>
              <a:t>addition the brachia </a:t>
            </a:r>
            <a:r>
              <a:rPr lang="en-US" dirty="0" err="1"/>
              <a:t>lis</a:t>
            </a:r>
            <a:r>
              <a:rPr lang="en-US" dirty="0"/>
              <a:t> muscle and the radial nerve are</a:t>
            </a:r>
          </a:p>
          <a:p>
            <a:r>
              <a:rPr lang="en-US" dirty="0"/>
              <a:t>mobilized so that the plate can be slid beneath them on the</a:t>
            </a:r>
          </a:p>
          <a:p>
            <a:r>
              <a:rPr lang="en-US" dirty="0"/>
              <a:t>lateral side </a:t>
            </a:r>
            <a:r>
              <a:rPr lang="en-US" dirty="0" err="1"/>
              <a:t>ofthe</a:t>
            </a:r>
            <a:r>
              <a:rPr lang="en-US" dirty="0"/>
              <a:t> </a:t>
            </a:r>
            <a:r>
              <a:rPr lang="en-US" dirty="0" err="1"/>
              <a:t>humerus</a:t>
            </a:r>
            <a:r>
              <a:rPr lang="en-US" dirty="0"/>
              <a:t> (Figure 15.17). The origin </a:t>
            </a:r>
            <a:r>
              <a:rPr lang="en-US" dirty="0" err="1"/>
              <a:t>ofthe</a:t>
            </a:r>
            <a:endParaRPr lang="en-US" dirty="0"/>
          </a:p>
          <a:p>
            <a:r>
              <a:rPr lang="en-US" dirty="0"/>
              <a:t>extensor carpi </a:t>
            </a:r>
            <a:r>
              <a:rPr lang="en-US" dirty="0" err="1"/>
              <a:t>radialis</a:t>
            </a:r>
            <a:r>
              <a:rPr lang="en-US" dirty="0"/>
              <a:t> muscle is freed from the lateral</a:t>
            </a:r>
          </a:p>
          <a:p>
            <a:r>
              <a:rPr lang="en-US" dirty="0"/>
              <a:t>condyle to complete exposure of the distal </a:t>
            </a:r>
            <a:r>
              <a:rPr lang="en-US" dirty="0" err="1"/>
              <a:t>humerus</a:t>
            </a:r>
            <a:r>
              <a:rPr lang="en-US" dirty="0" smtClean="0"/>
              <a:t>.</a:t>
            </a:r>
            <a:endParaRPr lang="tr-TR" dirty="0" smtClean="0"/>
          </a:p>
          <a:p>
            <a:endParaRPr lang="en-US" dirty="0"/>
          </a:p>
          <a:p>
            <a:r>
              <a:rPr lang="en-US" dirty="0"/>
              <a:t>WARNING</a:t>
            </a:r>
          </a:p>
          <a:p>
            <a:r>
              <a:rPr lang="en-US" dirty="0"/>
              <a:t>Fracture reduction and insertion of implants,</a:t>
            </a:r>
          </a:p>
          <a:p>
            <a:r>
              <a:rPr lang="en-US" dirty="0"/>
              <a:t>especially in comminuted fractures, is not easy</a:t>
            </a:r>
          </a:p>
          <a:p>
            <a:r>
              <a:rPr lang="en-US" dirty="0"/>
              <a:t>and the inexperienced surgeon should consider</a:t>
            </a:r>
          </a:p>
          <a:p>
            <a:r>
              <a:rPr lang="en-US" dirty="0"/>
              <a:t>referring such cases to a specialist for treatment.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7616" y="3531102"/>
            <a:ext cx="3456384" cy="3326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8022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2258288"/>
            <a:ext cx="2023395" cy="2629386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611560" y="692696"/>
            <a:ext cx="13853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Kaynakça 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4575" y="2282606"/>
            <a:ext cx="1850833" cy="261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400146"/>
      </p:ext>
    </p:extLst>
  </p:cSld>
  <p:clrMapOvr>
    <a:masterClrMapping/>
  </p:clrMapOvr>
</p:sld>
</file>

<file path=ppt/theme/theme1.xml><?xml version="1.0" encoding="utf-8"?>
<a:theme xmlns:a="http://schemas.openxmlformats.org/drawingml/2006/main" name="Dilim">
  <a:themeElements>
    <a:clrScheme name="Dilim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Dilim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5</TotalTime>
  <Words>198</Words>
  <Application>Microsoft Office PowerPoint</Application>
  <PresentationFormat>Ekran Gösterisi (4:3)</PresentationFormat>
  <Paragraphs>38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9" baseType="lpstr">
      <vt:lpstr>Century Gothic</vt:lpstr>
      <vt:lpstr>Wingdings 3</vt:lpstr>
      <vt:lpstr>Dilim</vt:lpstr>
      <vt:lpstr>Humerus radıus ulna, carpal bone fractures  Dr. murat calıskan  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Humerus radıus ulna, carpal bone fractures  Dr. murat calıskan  </dc:title>
  <dc:creator>DEPO</dc:creator>
  <cp:lastModifiedBy>murat calıskan</cp:lastModifiedBy>
  <cp:revision>3</cp:revision>
  <dcterms:created xsi:type="dcterms:W3CDTF">2019-03-11T09:58:07Z</dcterms:created>
  <dcterms:modified xsi:type="dcterms:W3CDTF">2019-03-11T10:40:12Z</dcterms:modified>
</cp:coreProperties>
</file>