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6"/>
  </p:notesMasterIdLst>
  <p:sldIdLst>
    <p:sldId id="256" r:id="rId2"/>
    <p:sldId id="545" r:id="rId3"/>
    <p:sldId id="273" r:id="rId4"/>
    <p:sldId id="348" r:id="rId5"/>
    <p:sldId id="274" r:id="rId6"/>
    <p:sldId id="543" r:id="rId7"/>
    <p:sldId id="478" r:id="rId8"/>
    <p:sldId id="544" r:id="rId9"/>
    <p:sldId id="275" r:id="rId10"/>
    <p:sldId id="276" r:id="rId11"/>
    <p:sldId id="277" r:id="rId12"/>
    <p:sldId id="278" r:id="rId13"/>
    <p:sldId id="428" r:id="rId14"/>
    <p:sldId id="429" r:id="rId15"/>
    <p:sldId id="515" r:id="rId16"/>
    <p:sldId id="516" r:id="rId17"/>
    <p:sldId id="517" r:id="rId18"/>
    <p:sldId id="518" r:id="rId19"/>
    <p:sldId id="519" r:id="rId20"/>
    <p:sldId id="520" r:id="rId21"/>
    <p:sldId id="521" r:id="rId22"/>
    <p:sldId id="522" r:id="rId23"/>
    <p:sldId id="514" r:id="rId24"/>
    <p:sldId id="358" r:id="rId25"/>
  </p:sldIdLst>
  <p:sldSz cx="9144000" cy="6858000" type="screen4x3"/>
  <p:notesSz cx="6877050" cy="96567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51" autoAdjust="0"/>
    <p:restoredTop sz="94660"/>
  </p:normalViewPr>
  <p:slideViewPr>
    <p:cSldViewPr>
      <p:cViewPr varScale="1">
        <p:scale>
          <a:sx n="63" d="100"/>
          <a:sy n="63" d="100"/>
        </p:scale>
        <p:origin x="1112"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80055" cy="48283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95405" y="0"/>
            <a:ext cx="2980055" cy="482838"/>
          </a:xfrm>
          <a:prstGeom prst="rect">
            <a:avLst/>
          </a:prstGeom>
        </p:spPr>
        <p:txBody>
          <a:bodyPr vert="horz" lIns="91440" tIns="45720" rIns="91440" bIns="45720" rtlCol="0"/>
          <a:lstStyle>
            <a:lvl1pPr algn="r">
              <a:defRPr sz="1200"/>
            </a:lvl1pPr>
          </a:lstStyle>
          <a:p>
            <a:fld id="{7A70E741-58EA-4DFD-8E4F-887FCADC570F}" type="datetimeFigureOut">
              <a:rPr lang="tr-TR" smtClean="0"/>
              <a:t>5.04.2018</a:t>
            </a:fld>
            <a:endParaRPr lang="tr-TR"/>
          </a:p>
        </p:txBody>
      </p:sp>
      <p:sp>
        <p:nvSpPr>
          <p:cNvPr id="4" name="Slayt Görüntüsü Yer Tutucusu 3"/>
          <p:cNvSpPr>
            <a:spLocks noGrp="1" noRot="1" noChangeAspect="1"/>
          </p:cNvSpPr>
          <p:nvPr>
            <p:ph type="sldImg" idx="2"/>
          </p:nvPr>
        </p:nvSpPr>
        <p:spPr>
          <a:xfrm>
            <a:off x="1023938" y="723900"/>
            <a:ext cx="4829175" cy="36226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7705" y="4586963"/>
            <a:ext cx="5501640" cy="4345544"/>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172249"/>
            <a:ext cx="2980055" cy="482838"/>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95405" y="9172249"/>
            <a:ext cx="2980055" cy="482838"/>
          </a:xfrm>
          <a:prstGeom prst="rect">
            <a:avLst/>
          </a:prstGeom>
        </p:spPr>
        <p:txBody>
          <a:bodyPr vert="horz" lIns="91440" tIns="45720" rIns="91440" bIns="45720" rtlCol="0" anchor="b"/>
          <a:lstStyle>
            <a:lvl1pPr algn="r">
              <a:defRPr sz="1200"/>
            </a:lvl1pPr>
          </a:lstStyle>
          <a:p>
            <a:fld id="{9482BCFC-AE9E-43AF-8C8F-8D7A8200CAA7}" type="slidenum">
              <a:rPr lang="tr-TR" smtClean="0"/>
              <a:t>‹#›</a:t>
            </a:fld>
            <a:endParaRPr lang="tr-TR"/>
          </a:p>
        </p:txBody>
      </p:sp>
    </p:spTree>
    <p:extLst>
      <p:ext uri="{BB962C8B-B14F-4D97-AF65-F5344CB8AC3E}">
        <p14:creationId xmlns:p14="http://schemas.microsoft.com/office/powerpoint/2010/main" val="2718530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482BCFC-AE9E-43AF-8C8F-8D7A8200CAA7}" type="slidenum">
              <a:rPr lang="tr-TR" smtClean="0"/>
              <a:t>24</a:t>
            </a:fld>
            <a:endParaRPr lang="tr-TR"/>
          </a:p>
        </p:txBody>
      </p:sp>
    </p:spTree>
    <p:extLst>
      <p:ext uri="{BB962C8B-B14F-4D97-AF65-F5344CB8AC3E}">
        <p14:creationId xmlns:p14="http://schemas.microsoft.com/office/powerpoint/2010/main" val="1817501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8777B4B-D847-423C-B66A-15FF758F9A8E}" type="datetime1">
              <a:rPr lang="tr-TR" smtClean="0"/>
              <a:t>5.04.2018</a:t>
            </a:fld>
            <a:endParaRPr lang="tr-TR"/>
          </a:p>
        </p:txBody>
      </p:sp>
      <p:sp>
        <p:nvSpPr>
          <p:cNvPr id="5" name="Altbilgi Yer Tutucusu 4"/>
          <p:cNvSpPr>
            <a:spLocks noGrp="1"/>
          </p:cNvSpPr>
          <p:nvPr>
            <p:ph type="ftr" sz="quarter" idx="11"/>
          </p:nvPr>
        </p:nvSpPr>
        <p:spPr/>
        <p:txBody>
          <a:bodyPr/>
          <a:lstStyle/>
          <a:p>
            <a:r>
              <a:rPr lang="tr-TR" smtClean="0"/>
              <a:t>ECZ297-Laboratuvar Güvenliği-4.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179757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4E015F-11F1-480A-9AA4-C1A80A50E6B0}" type="datetime1">
              <a:rPr lang="tr-TR" smtClean="0"/>
              <a:t>5.04.2018</a:t>
            </a:fld>
            <a:endParaRPr lang="tr-TR"/>
          </a:p>
        </p:txBody>
      </p:sp>
      <p:sp>
        <p:nvSpPr>
          <p:cNvPr id="5" name="Altbilgi Yer Tutucusu 4"/>
          <p:cNvSpPr>
            <a:spLocks noGrp="1"/>
          </p:cNvSpPr>
          <p:nvPr>
            <p:ph type="ftr" sz="quarter" idx="11"/>
          </p:nvPr>
        </p:nvSpPr>
        <p:spPr/>
        <p:txBody>
          <a:bodyPr/>
          <a:lstStyle/>
          <a:p>
            <a:r>
              <a:rPr lang="tr-TR" smtClean="0"/>
              <a:t>ECZ297-Laboratuvar Güvenliği-4.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172287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90AE79C-9329-4D0D-A671-01D4A8D06ED1}" type="datetime1">
              <a:rPr lang="tr-TR" smtClean="0"/>
              <a:t>5.04.2018</a:t>
            </a:fld>
            <a:endParaRPr lang="tr-TR"/>
          </a:p>
        </p:txBody>
      </p:sp>
      <p:sp>
        <p:nvSpPr>
          <p:cNvPr id="5" name="Altbilgi Yer Tutucusu 4"/>
          <p:cNvSpPr>
            <a:spLocks noGrp="1"/>
          </p:cNvSpPr>
          <p:nvPr>
            <p:ph type="ftr" sz="quarter" idx="11"/>
          </p:nvPr>
        </p:nvSpPr>
        <p:spPr/>
        <p:txBody>
          <a:bodyPr/>
          <a:lstStyle/>
          <a:p>
            <a:r>
              <a:rPr lang="tr-TR" smtClean="0"/>
              <a:t>ECZ297-Laboratuvar Güvenliği-4.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3803140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C60A9D-9927-484E-8BBF-8E13DA6B5559}" type="datetime1">
              <a:rPr lang="tr-TR" smtClean="0"/>
              <a:t>5.04.2018</a:t>
            </a:fld>
            <a:endParaRPr lang="tr-TR"/>
          </a:p>
        </p:txBody>
      </p:sp>
      <p:sp>
        <p:nvSpPr>
          <p:cNvPr id="5" name="Altbilgi Yer Tutucusu 4"/>
          <p:cNvSpPr>
            <a:spLocks noGrp="1"/>
          </p:cNvSpPr>
          <p:nvPr>
            <p:ph type="ftr" sz="quarter" idx="11"/>
          </p:nvPr>
        </p:nvSpPr>
        <p:spPr/>
        <p:txBody>
          <a:bodyPr/>
          <a:lstStyle/>
          <a:p>
            <a:r>
              <a:rPr lang="tr-TR" smtClean="0"/>
              <a:t>ECZ297-Laboratuvar Güvenliği-4.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254319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1E32525-F766-424C-811F-CDBE968D7E2F}" type="datetime1">
              <a:rPr lang="tr-TR" smtClean="0"/>
              <a:t>5.04.2018</a:t>
            </a:fld>
            <a:endParaRPr lang="tr-TR"/>
          </a:p>
        </p:txBody>
      </p:sp>
      <p:sp>
        <p:nvSpPr>
          <p:cNvPr id="5" name="Altbilgi Yer Tutucusu 4"/>
          <p:cNvSpPr>
            <a:spLocks noGrp="1"/>
          </p:cNvSpPr>
          <p:nvPr>
            <p:ph type="ftr" sz="quarter" idx="11"/>
          </p:nvPr>
        </p:nvSpPr>
        <p:spPr/>
        <p:txBody>
          <a:bodyPr/>
          <a:lstStyle/>
          <a:p>
            <a:r>
              <a:rPr lang="tr-TR" smtClean="0"/>
              <a:t>ECZ297-Laboratuvar Güvenliği-4.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1540599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2C25BD4-1451-45E4-A3FD-E826B253BDF0}" type="datetime1">
              <a:rPr lang="tr-TR" smtClean="0"/>
              <a:t>5.04.2018</a:t>
            </a:fld>
            <a:endParaRPr lang="tr-TR"/>
          </a:p>
        </p:txBody>
      </p:sp>
      <p:sp>
        <p:nvSpPr>
          <p:cNvPr id="6" name="Altbilgi Yer Tutucusu 5"/>
          <p:cNvSpPr>
            <a:spLocks noGrp="1"/>
          </p:cNvSpPr>
          <p:nvPr>
            <p:ph type="ftr" sz="quarter" idx="11"/>
          </p:nvPr>
        </p:nvSpPr>
        <p:spPr/>
        <p:txBody>
          <a:bodyPr/>
          <a:lstStyle/>
          <a:p>
            <a:r>
              <a:rPr lang="tr-TR" smtClean="0"/>
              <a:t>ECZ297-Laboratuvar Güvenliği-4. Hafta</a:t>
            </a:r>
            <a:endParaRPr lang="tr-TR"/>
          </a:p>
        </p:txBody>
      </p:sp>
      <p:sp>
        <p:nvSpPr>
          <p:cNvPr id="7" name="Slayt Numarası Yer Tutucusu 6"/>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78061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2C20643-02C6-4E98-A42F-72323D4ADA10}" type="datetime1">
              <a:rPr lang="tr-TR" smtClean="0"/>
              <a:t>5.04.2018</a:t>
            </a:fld>
            <a:endParaRPr lang="tr-TR"/>
          </a:p>
        </p:txBody>
      </p:sp>
      <p:sp>
        <p:nvSpPr>
          <p:cNvPr id="8" name="Altbilgi Yer Tutucusu 7"/>
          <p:cNvSpPr>
            <a:spLocks noGrp="1"/>
          </p:cNvSpPr>
          <p:nvPr>
            <p:ph type="ftr" sz="quarter" idx="11"/>
          </p:nvPr>
        </p:nvSpPr>
        <p:spPr/>
        <p:txBody>
          <a:bodyPr/>
          <a:lstStyle/>
          <a:p>
            <a:r>
              <a:rPr lang="tr-TR" smtClean="0"/>
              <a:t>ECZ297-Laboratuvar Güvenliği-4. Hafta</a:t>
            </a:r>
            <a:endParaRPr lang="tr-TR"/>
          </a:p>
        </p:txBody>
      </p:sp>
      <p:sp>
        <p:nvSpPr>
          <p:cNvPr id="9" name="Slayt Numarası Yer Tutucusu 8"/>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236926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B8A5ED5-8B28-4B63-A8BE-7DBB697DD26E}" type="datetime1">
              <a:rPr lang="tr-TR" smtClean="0"/>
              <a:t>5.04.2018</a:t>
            </a:fld>
            <a:endParaRPr lang="tr-TR"/>
          </a:p>
        </p:txBody>
      </p:sp>
      <p:sp>
        <p:nvSpPr>
          <p:cNvPr id="4" name="Altbilgi Yer Tutucusu 3"/>
          <p:cNvSpPr>
            <a:spLocks noGrp="1"/>
          </p:cNvSpPr>
          <p:nvPr>
            <p:ph type="ftr" sz="quarter" idx="11"/>
          </p:nvPr>
        </p:nvSpPr>
        <p:spPr/>
        <p:txBody>
          <a:bodyPr/>
          <a:lstStyle/>
          <a:p>
            <a:r>
              <a:rPr lang="tr-TR" smtClean="0"/>
              <a:t>ECZ297-Laboratuvar Güvenliği-4. Hafta</a:t>
            </a:r>
            <a:endParaRPr lang="tr-TR"/>
          </a:p>
        </p:txBody>
      </p:sp>
      <p:sp>
        <p:nvSpPr>
          <p:cNvPr id="5" name="Slayt Numarası Yer Tutucusu 4"/>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757903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61FE746-395A-458C-A531-233893CD4118}" type="datetime1">
              <a:rPr lang="tr-TR" smtClean="0"/>
              <a:t>5.04.2018</a:t>
            </a:fld>
            <a:endParaRPr lang="tr-TR"/>
          </a:p>
        </p:txBody>
      </p:sp>
      <p:sp>
        <p:nvSpPr>
          <p:cNvPr id="3" name="Altbilgi Yer Tutucusu 2"/>
          <p:cNvSpPr>
            <a:spLocks noGrp="1"/>
          </p:cNvSpPr>
          <p:nvPr>
            <p:ph type="ftr" sz="quarter" idx="11"/>
          </p:nvPr>
        </p:nvSpPr>
        <p:spPr/>
        <p:txBody>
          <a:bodyPr/>
          <a:lstStyle/>
          <a:p>
            <a:r>
              <a:rPr lang="tr-TR" smtClean="0"/>
              <a:t>ECZ297-Laboratuvar Güvenliği-4. Hafta</a:t>
            </a:r>
            <a:endParaRPr lang="tr-TR"/>
          </a:p>
        </p:txBody>
      </p:sp>
      <p:sp>
        <p:nvSpPr>
          <p:cNvPr id="4" name="Slayt Numarası Yer Tutucusu 3"/>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3911823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67987E3-0AF7-47C8-B42C-55273078E03F}" type="datetime1">
              <a:rPr lang="tr-TR" smtClean="0"/>
              <a:t>5.04.2018</a:t>
            </a:fld>
            <a:endParaRPr lang="tr-TR"/>
          </a:p>
        </p:txBody>
      </p:sp>
      <p:sp>
        <p:nvSpPr>
          <p:cNvPr id="6" name="Altbilgi Yer Tutucusu 5"/>
          <p:cNvSpPr>
            <a:spLocks noGrp="1"/>
          </p:cNvSpPr>
          <p:nvPr>
            <p:ph type="ftr" sz="quarter" idx="11"/>
          </p:nvPr>
        </p:nvSpPr>
        <p:spPr/>
        <p:txBody>
          <a:bodyPr/>
          <a:lstStyle/>
          <a:p>
            <a:r>
              <a:rPr lang="tr-TR" smtClean="0"/>
              <a:t>ECZ297-Laboratuvar Güvenliği-4. Hafta</a:t>
            </a:r>
            <a:endParaRPr lang="tr-TR"/>
          </a:p>
        </p:txBody>
      </p:sp>
      <p:sp>
        <p:nvSpPr>
          <p:cNvPr id="7" name="Slayt Numarası Yer Tutucusu 6"/>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8766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281C195-7D89-46F8-969B-EFAE24516A4B}" type="datetime1">
              <a:rPr lang="tr-TR" smtClean="0"/>
              <a:t>5.04.2018</a:t>
            </a:fld>
            <a:endParaRPr lang="tr-TR"/>
          </a:p>
        </p:txBody>
      </p:sp>
      <p:sp>
        <p:nvSpPr>
          <p:cNvPr id="6" name="Altbilgi Yer Tutucusu 5"/>
          <p:cNvSpPr>
            <a:spLocks noGrp="1"/>
          </p:cNvSpPr>
          <p:nvPr>
            <p:ph type="ftr" sz="quarter" idx="11"/>
          </p:nvPr>
        </p:nvSpPr>
        <p:spPr/>
        <p:txBody>
          <a:bodyPr/>
          <a:lstStyle/>
          <a:p>
            <a:r>
              <a:rPr lang="tr-TR" smtClean="0"/>
              <a:t>ECZ297-Laboratuvar Güvenliği-4. Hafta</a:t>
            </a:r>
            <a:endParaRPr lang="tr-TR"/>
          </a:p>
        </p:txBody>
      </p:sp>
      <p:sp>
        <p:nvSpPr>
          <p:cNvPr id="7" name="Slayt Numarası Yer Tutucusu 6"/>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3304142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02DFBD-A0A5-479B-8025-30D9664FD974}" type="datetime1">
              <a:rPr lang="tr-TR" smtClean="0"/>
              <a:t>5.04.2018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ECZ297-Laboratuvar Güvenliği-4. Hafta</a:t>
            </a: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A91FD5-19C0-4FDC-A4A3-E402B0D2691D}" type="slidenum">
              <a:rPr lang="tr-TR" smtClean="0"/>
              <a:t>‹#›</a:t>
            </a:fld>
            <a:endParaRPr lang="tr-TR"/>
          </a:p>
        </p:txBody>
      </p:sp>
    </p:spTree>
    <p:extLst>
      <p:ext uri="{BB962C8B-B14F-4D97-AF65-F5344CB8AC3E}">
        <p14:creationId xmlns:p14="http://schemas.microsoft.com/office/powerpoint/2010/main" val="19613674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908489964"/>
              </p:ext>
            </p:extLst>
          </p:nvPr>
        </p:nvGraphicFramePr>
        <p:xfrm>
          <a:off x="683568" y="548680"/>
          <a:ext cx="7632848" cy="2839212"/>
        </p:xfrm>
        <a:graphic>
          <a:graphicData uri="http://schemas.openxmlformats.org/drawingml/2006/table">
            <a:tbl>
              <a:tblPr firstRow="1" firstCol="1" bandRow="1"/>
              <a:tblGrid>
                <a:gridCol w="7632848"/>
              </a:tblGrid>
              <a:tr h="2736303">
                <a:tc>
                  <a:txBody>
                    <a:bodyPr/>
                    <a:lstStyle/>
                    <a:p>
                      <a:pPr algn="ctr">
                        <a:lnSpc>
                          <a:spcPct val="115000"/>
                        </a:lnSpc>
                        <a:spcAft>
                          <a:spcPts val="0"/>
                        </a:spcAft>
                      </a:pPr>
                      <a:r>
                        <a:rPr lang="tr-TR" sz="7500" dirty="0" smtClean="0">
                          <a:solidFill>
                            <a:srgbClr val="0066FF"/>
                          </a:solidFill>
                          <a:effectLst/>
                          <a:latin typeface="Andalus" panose="02020603050405020304" pitchFamily="18" charset="-78"/>
                          <a:ea typeface="Calibri"/>
                          <a:cs typeface="Andalus" panose="02020603050405020304" pitchFamily="18" charset="-78"/>
                        </a:rPr>
                        <a:t>LABORATUVAR </a:t>
                      </a:r>
                      <a:r>
                        <a:rPr lang="tr-TR" sz="7500" dirty="0">
                          <a:solidFill>
                            <a:srgbClr val="0066FF"/>
                          </a:solidFill>
                          <a:effectLst/>
                          <a:latin typeface="Andalus" panose="02020603050405020304" pitchFamily="18" charset="-78"/>
                          <a:ea typeface="Calibri"/>
                          <a:cs typeface="Andalus" panose="02020603050405020304" pitchFamily="18" charset="-78"/>
                        </a:rPr>
                        <a:t>GÜVENLİĞİ</a:t>
                      </a:r>
                      <a:endParaRPr lang="tr-TR" sz="1100" dirty="0">
                        <a:effectLst/>
                        <a:latin typeface="Andalus" panose="02020603050405020304" pitchFamily="18" charset="-78"/>
                        <a:ea typeface="Calibri"/>
                        <a:cs typeface="Andalus" panose="02020603050405020304" pitchFamily="18" charset="-78"/>
                      </a:endParaRPr>
                    </a:p>
                    <a:p>
                      <a:pPr algn="ctr">
                        <a:lnSpc>
                          <a:spcPct val="115000"/>
                        </a:lnSpc>
                        <a:spcAft>
                          <a:spcPts val="0"/>
                        </a:spcAft>
                      </a:pPr>
                      <a:r>
                        <a:rPr lang="tr-TR" sz="1200" dirty="0">
                          <a:effectLst/>
                          <a:latin typeface="Times New Roman"/>
                          <a:ea typeface="Times New Roman"/>
                          <a:cs typeface="Times New Roman"/>
                        </a:rPr>
                        <a:t> </a:t>
                      </a:r>
                      <a:endParaRPr lang="tr-TR" sz="1100" dirty="0">
                        <a:effectLst/>
                        <a:latin typeface="Calibri"/>
                        <a:ea typeface="Calibri"/>
                        <a:cs typeface="Times New Roman"/>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pic>
        <p:nvPicPr>
          <p:cNvPr id="5122" name="Picture 2" descr="Related image"/>
          <p:cNvPicPr>
            <a:picLocks noChangeAspect="1" noChangeArrowheads="1"/>
          </p:cNvPicPr>
          <p:nvPr/>
        </p:nvPicPr>
        <p:blipFill rotWithShape="1">
          <a:blip r:embed="rId2">
            <a:extLst>
              <a:ext uri="{28A0092B-C50C-407E-A947-70E740481C1C}">
                <a14:useLocalDpi xmlns:a14="http://schemas.microsoft.com/office/drawing/2010/main" val="0"/>
              </a:ext>
            </a:extLst>
          </a:blip>
          <a:srcRect t="22104" b="1"/>
          <a:stretch/>
        </p:blipFill>
        <p:spPr bwMode="auto">
          <a:xfrm>
            <a:off x="2915816" y="3772051"/>
            <a:ext cx="3744416" cy="2149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0953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5548" y="1556792"/>
            <a:ext cx="8229600" cy="4882554"/>
          </a:xfrm>
        </p:spPr>
        <p:txBody>
          <a:bodyPr>
            <a:normAutofit/>
          </a:bodyPr>
          <a:lstStyle/>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Reaktif </a:t>
            </a:r>
            <a:r>
              <a:rPr lang="tr-TR" sz="1800" dirty="0">
                <a:solidFill>
                  <a:prstClr val="black"/>
                </a:solidFill>
                <a:latin typeface="Times New Roman"/>
                <a:ea typeface="Times New Roman"/>
                <a:cs typeface="Times New Roman"/>
              </a:rPr>
              <a:t>şişelerinin içerisindeki maddelerin doğrudan veya reaksiyon sonucunda çıkan gazların koku ile tanınması yapılacaksa burun, doğrudan tüp veya şişeye yaklaştırıp koklama yapılmamalı bunun yerine elle </a:t>
            </a:r>
            <a:r>
              <a:rPr lang="tr-TR" sz="1800" dirty="0" err="1" smtClean="0">
                <a:solidFill>
                  <a:prstClr val="black"/>
                </a:solidFill>
                <a:latin typeface="Times New Roman"/>
                <a:ea typeface="Times New Roman"/>
                <a:cs typeface="Times New Roman"/>
              </a:rPr>
              <a:t>burna</a:t>
            </a:r>
            <a:r>
              <a:rPr lang="tr-TR" sz="1800" dirty="0" smtClean="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doğru yelpazeleme yapılarak kokunun ancak belli oranda </a:t>
            </a:r>
            <a:r>
              <a:rPr lang="tr-TR" sz="1800" dirty="0" err="1" smtClean="0">
                <a:solidFill>
                  <a:prstClr val="black"/>
                </a:solidFill>
                <a:latin typeface="Times New Roman"/>
                <a:ea typeface="Times New Roman"/>
                <a:cs typeface="Times New Roman"/>
              </a:rPr>
              <a:t>burna</a:t>
            </a:r>
            <a:r>
              <a:rPr lang="tr-TR" sz="1800" dirty="0" smtClean="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gelmesi sağlanmalıdır. Aksi takdirde yüksek şiddetteki buharlar (</a:t>
            </a:r>
            <a:r>
              <a:rPr lang="tr-TR" sz="1800" i="1" dirty="0">
                <a:solidFill>
                  <a:prstClr val="black"/>
                </a:solidFill>
                <a:latin typeface="Times New Roman"/>
                <a:ea typeface="Times New Roman"/>
                <a:cs typeface="Times New Roman"/>
              </a:rPr>
              <a:t>örneğin </a:t>
            </a:r>
            <a:r>
              <a:rPr lang="tr-TR" sz="1800" dirty="0">
                <a:solidFill>
                  <a:prstClr val="black"/>
                </a:solidFill>
                <a:latin typeface="Times New Roman"/>
                <a:ea typeface="Times New Roman"/>
                <a:cs typeface="Times New Roman"/>
              </a:rPr>
              <a:t>amonyak şişesi) bayılmalara ve hatta ölümlere neden </a:t>
            </a:r>
            <a:r>
              <a:rPr lang="tr-TR" sz="1800" dirty="0" smtClean="0">
                <a:solidFill>
                  <a:prstClr val="black"/>
                </a:solidFill>
                <a:latin typeface="Times New Roman"/>
                <a:ea typeface="Times New Roman"/>
                <a:cs typeface="Times New Roman"/>
              </a:rPr>
              <a:t>olabilir.</a:t>
            </a:r>
          </a:p>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Ortamdaki </a:t>
            </a:r>
            <a:r>
              <a:rPr lang="tr-TR" sz="1800" dirty="0">
                <a:solidFill>
                  <a:prstClr val="black"/>
                </a:solidFill>
                <a:latin typeface="Times New Roman"/>
                <a:ea typeface="Times New Roman"/>
                <a:cs typeface="Times New Roman"/>
              </a:rPr>
              <a:t>kimyasalların buharlarına maruz kalmamak için laboratuvarda havalandırmanın çok iyi yapılması gerekir. Uçucu ve </a:t>
            </a:r>
            <a:r>
              <a:rPr lang="tr-TR" sz="1800" dirty="0" err="1">
                <a:solidFill>
                  <a:prstClr val="black"/>
                </a:solidFill>
                <a:latin typeface="Times New Roman"/>
                <a:ea typeface="Times New Roman"/>
                <a:cs typeface="Times New Roman"/>
              </a:rPr>
              <a:t>korozif</a:t>
            </a:r>
            <a:r>
              <a:rPr lang="tr-TR" sz="1800" dirty="0">
                <a:solidFill>
                  <a:prstClr val="black"/>
                </a:solidFill>
                <a:latin typeface="Times New Roman"/>
                <a:ea typeface="Times New Roman"/>
                <a:cs typeface="Times New Roman"/>
              </a:rPr>
              <a:t> maddeler ile çalışılırken </a:t>
            </a:r>
            <a:r>
              <a:rPr lang="tr-TR" sz="1800" i="1" dirty="0">
                <a:solidFill>
                  <a:prstClr val="black"/>
                </a:solidFill>
                <a:latin typeface="Times New Roman"/>
                <a:ea typeface="Times New Roman"/>
                <a:cs typeface="Times New Roman"/>
              </a:rPr>
              <a:t>çeker </a:t>
            </a:r>
            <a:r>
              <a:rPr lang="tr-TR" sz="1800" i="1" dirty="0" smtClean="0">
                <a:solidFill>
                  <a:prstClr val="black"/>
                </a:solidFill>
                <a:latin typeface="Times New Roman"/>
                <a:ea typeface="Times New Roman"/>
                <a:cs typeface="Times New Roman"/>
              </a:rPr>
              <a:t>ocak </a:t>
            </a:r>
            <a:r>
              <a:rPr lang="tr-TR" sz="1800" dirty="0" smtClean="0">
                <a:solidFill>
                  <a:prstClr val="black"/>
                </a:solidFill>
                <a:latin typeface="Times New Roman"/>
                <a:ea typeface="Times New Roman"/>
                <a:cs typeface="Times New Roman"/>
              </a:rPr>
              <a:t>kullanılması gerekir. </a:t>
            </a:r>
            <a:r>
              <a:rPr lang="tr-TR" sz="1800" dirty="0">
                <a:solidFill>
                  <a:prstClr val="black"/>
                </a:solidFill>
                <a:latin typeface="Times New Roman"/>
                <a:ea typeface="Times New Roman"/>
                <a:cs typeface="Times New Roman"/>
              </a:rPr>
              <a:t>Böylece reaksiyon sırasında meydana gelen zararlı buharlar ile analizcinin teması önlenmiş olur.</a:t>
            </a:r>
          </a:p>
          <a:p>
            <a:pPr marL="0" lvl="0" indent="0" algn="just">
              <a:lnSpc>
                <a:spcPct val="170000"/>
              </a:lnSpc>
              <a:buNone/>
            </a:pPr>
            <a:endParaRPr lang="tr-TR" sz="1800" dirty="0">
              <a:solidFill>
                <a:prstClr val="black"/>
              </a:solidFill>
              <a:ea typeface="Calibri"/>
              <a:cs typeface="Times New Roman"/>
            </a:endParaRPr>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3543833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4380" y="1700808"/>
            <a:ext cx="8075240" cy="5040560"/>
          </a:xfrm>
        </p:spPr>
        <p:txBody>
          <a:bodyPr>
            <a:noAutofit/>
          </a:bodyPr>
          <a:lstStyle/>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Deney </a:t>
            </a:r>
            <a:r>
              <a:rPr lang="tr-TR" sz="1800" dirty="0">
                <a:solidFill>
                  <a:prstClr val="black"/>
                </a:solidFill>
                <a:latin typeface="Times New Roman"/>
                <a:ea typeface="Times New Roman"/>
                <a:cs typeface="Times New Roman"/>
              </a:rPr>
              <a:t>tüpleri parmakla kapatılıp çalkalanmamalıdır. Tüpte çalkalama gerekiyorsa </a:t>
            </a:r>
            <a:r>
              <a:rPr lang="tr-TR" sz="1800" dirty="0" smtClean="0">
                <a:solidFill>
                  <a:prstClr val="black"/>
                </a:solidFill>
                <a:latin typeface="Times New Roman"/>
                <a:ea typeface="Times New Roman"/>
                <a:cs typeface="Times New Roman"/>
              </a:rPr>
              <a:t>tüpün </a:t>
            </a:r>
            <a:r>
              <a:rPr lang="tr-TR" sz="1800" dirty="0">
                <a:solidFill>
                  <a:prstClr val="black"/>
                </a:solidFill>
                <a:latin typeface="Times New Roman"/>
                <a:ea typeface="Times New Roman"/>
                <a:cs typeface="Times New Roman"/>
              </a:rPr>
              <a:t>ağzı bir mantar veya plastik tıpa ile kapatılıp çalkalanmalı veya tüpün içerisine temiz bir baget  sokulup tüpün içerisindeki </a:t>
            </a:r>
            <a:r>
              <a:rPr lang="tr-TR" sz="1800" dirty="0" smtClean="0">
                <a:solidFill>
                  <a:prstClr val="black"/>
                </a:solidFill>
                <a:latin typeface="Times New Roman"/>
                <a:ea typeface="Times New Roman"/>
                <a:cs typeface="Times New Roman"/>
              </a:rPr>
              <a:t>çözelti karıştırılmalıdır.</a:t>
            </a:r>
            <a:endParaRPr lang="tr-TR" sz="1800" dirty="0">
              <a:solidFill>
                <a:prstClr val="black"/>
              </a:solidFill>
              <a:ea typeface="Times New Roman"/>
              <a:cs typeface="Times New Roman"/>
            </a:endParaRPr>
          </a:p>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Su</a:t>
            </a:r>
            <a:r>
              <a:rPr lang="tr-TR" sz="1800" dirty="0">
                <a:solidFill>
                  <a:prstClr val="black"/>
                </a:solidFill>
                <a:latin typeface="Times New Roman"/>
                <a:ea typeface="Times New Roman"/>
                <a:cs typeface="Times New Roman"/>
              </a:rPr>
              <a:t>, gaz muslukları ve elektrik düğmeleri çalışılmadığı zaman kapatılmalıdır. Bu, hem kaza riskini azaltacak hem de ekonomi </a:t>
            </a:r>
            <a:r>
              <a:rPr lang="tr-TR" sz="1800" dirty="0" smtClean="0">
                <a:solidFill>
                  <a:prstClr val="black"/>
                </a:solidFill>
                <a:latin typeface="Times New Roman"/>
                <a:ea typeface="Times New Roman"/>
                <a:cs typeface="Times New Roman"/>
              </a:rPr>
              <a:t>sağlayacaktır.</a:t>
            </a:r>
          </a:p>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Laboratuvar </a:t>
            </a:r>
            <a:r>
              <a:rPr lang="tr-TR" sz="1800" dirty="0">
                <a:solidFill>
                  <a:prstClr val="black"/>
                </a:solidFill>
                <a:latin typeface="Times New Roman"/>
                <a:ea typeface="Times New Roman"/>
                <a:cs typeface="Times New Roman"/>
              </a:rPr>
              <a:t>terkedilirken gaz muslukları mutlaka ana musluktan </a:t>
            </a:r>
            <a:r>
              <a:rPr lang="tr-TR" sz="1800" dirty="0" smtClean="0">
                <a:solidFill>
                  <a:prstClr val="black"/>
                </a:solidFill>
                <a:latin typeface="Times New Roman"/>
                <a:ea typeface="Times New Roman"/>
                <a:cs typeface="Times New Roman"/>
              </a:rPr>
              <a:t>kapatılmalıdır.</a:t>
            </a:r>
          </a:p>
          <a:p>
            <a:pPr lvl="0" algn="just">
              <a:lnSpc>
                <a:spcPct val="170000"/>
              </a:lnSpc>
              <a:buFont typeface="Wingdings" panose="05000000000000000000" pitchFamily="2" charset="2"/>
              <a:buChar char="Ø"/>
            </a:pPr>
            <a:r>
              <a:rPr lang="tr-TR" sz="1800" dirty="0">
                <a:solidFill>
                  <a:prstClr val="black"/>
                </a:solidFill>
                <a:latin typeface="Times New Roman"/>
                <a:ea typeface="Times New Roman"/>
                <a:cs typeface="Times New Roman"/>
              </a:rPr>
              <a:t>Organik çözücüler ve uçucu sıvılar lavaboya dökülmemelidir.</a:t>
            </a:r>
          </a:p>
          <a:p>
            <a:pPr lvl="0" algn="just">
              <a:lnSpc>
                <a:spcPct val="170000"/>
              </a:lnSpc>
              <a:buFont typeface="Wingdings" panose="05000000000000000000" pitchFamily="2" charset="2"/>
              <a:buChar char="Ø"/>
            </a:pPr>
            <a:r>
              <a:rPr lang="tr-TR" sz="1800" dirty="0">
                <a:solidFill>
                  <a:prstClr val="black"/>
                </a:solidFill>
                <a:latin typeface="Times New Roman"/>
                <a:ea typeface="Times New Roman"/>
                <a:cs typeface="Times New Roman"/>
              </a:rPr>
              <a:t>Zehirli ve yakıcı çözeltiler, pipetten ağız yolu ile çekilmemelidir. Bu işlem için vakum ya da </a:t>
            </a:r>
            <a:r>
              <a:rPr lang="tr-TR" sz="1800" i="1" dirty="0" err="1">
                <a:solidFill>
                  <a:prstClr val="black"/>
                </a:solidFill>
                <a:latin typeface="Times New Roman"/>
                <a:ea typeface="Times New Roman"/>
                <a:cs typeface="Times New Roman"/>
              </a:rPr>
              <a:t>puar</a:t>
            </a:r>
            <a:r>
              <a:rPr lang="tr-TR" sz="1800" dirty="0">
                <a:solidFill>
                  <a:prstClr val="black"/>
                </a:solidFill>
                <a:latin typeface="Times New Roman"/>
                <a:ea typeface="Times New Roman"/>
                <a:cs typeface="Times New Roman"/>
              </a:rPr>
              <a:t>  kullanılmalıdır.</a:t>
            </a:r>
          </a:p>
          <a:p>
            <a:pPr lvl="0" algn="just">
              <a:lnSpc>
                <a:spcPct val="170000"/>
              </a:lnSpc>
              <a:buFont typeface="Wingdings" panose="05000000000000000000" pitchFamily="2" charset="2"/>
              <a:buChar char="Ø"/>
            </a:pPr>
            <a:endParaRPr lang="tr-TR" sz="1800" dirty="0" smtClean="0">
              <a:solidFill>
                <a:prstClr val="black"/>
              </a:solidFill>
              <a:latin typeface="Times New Roman"/>
              <a:ea typeface="Times New Roman"/>
              <a:cs typeface="Times New Roman"/>
            </a:endParaRPr>
          </a:p>
          <a:p>
            <a:pPr marL="0" lvl="0" indent="0" algn="just">
              <a:lnSpc>
                <a:spcPct val="170000"/>
              </a:lnSpc>
              <a:buNone/>
            </a:pPr>
            <a:endParaRPr lang="tr-TR" sz="1800" dirty="0">
              <a:solidFill>
                <a:prstClr val="black"/>
              </a:solidFill>
              <a:ea typeface="Calibri"/>
              <a:cs typeface="Times New Roman"/>
            </a:endParaRPr>
          </a:p>
          <a:p>
            <a:pPr marL="0" lvl="0" indent="0" algn="just">
              <a:lnSpc>
                <a:spcPct val="170000"/>
              </a:lnSpc>
              <a:buNone/>
            </a:pPr>
            <a:endParaRPr lang="tr-TR" sz="1800" dirty="0" smtClean="0">
              <a:solidFill>
                <a:prstClr val="black"/>
              </a:solidFill>
              <a:latin typeface="Times New Roman"/>
              <a:ea typeface="Times New Roman"/>
              <a:cs typeface="Times New Roman"/>
            </a:endParaRPr>
          </a:p>
          <a:p>
            <a:pPr marL="0" lvl="0" indent="0" algn="just">
              <a:lnSpc>
                <a:spcPct val="170000"/>
              </a:lnSpc>
              <a:buNone/>
            </a:pPr>
            <a:endParaRPr lang="tr-TR" sz="1800" dirty="0">
              <a:solidFill>
                <a:prstClr val="black"/>
              </a:solidFill>
              <a:ea typeface="Calibri"/>
              <a:cs typeface="Times New Roman"/>
            </a:endParaRPr>
          </a:p>
          <a:p>
            <a:pPr marL="0" lvl="0" indent="0" algn="just">
              <a:lnSpc>
                <a:spcPct val="170000"/>
              </a:lnSpc>
              <a:buNone/>
            </a:pPr>
            <a:r>
              <a:rPr lang="tr-TR" sz="1800" b="1" dirty="0">
                <a:solidFill>
                  <a:prstClr val="black"/>
                </a:solidFill>
                <a:latin typeface="Times New Roman"/>
                <a:ea typeface="Times New Roman"/>
                <a:cs typeface="Times New Roman"/>
              </a:rPr>
              <a:t> </a:t>
            </a:r>
            <a:endParaRPr lang="tr-TR" sz="1500" dirty="0" smtClean="0">
              <a:latin typeface="Times New Roman"/>
              <a:ea typeface="Times New Roman"/>
              <a:cs typeface="Times New Roman"/>
            </a:endParaRPr>
          </a:p>
          <a:p>
            <a:pPr marL="0" lvl="0" indent="0" algn="just">
              <a:lnSpc>
                <a:spcPct val="170000"/>
              </a:lnSpc>
              <a:buNone/>
            </a:pPr>
            <a:r>
              <a:rPr lang="tr-TR" sz="1500" dirty="0" smtClean="0">
                <a:solidFill>
                  <a:srgbClr val="FF0000"/>
                </a:solidFill>
                <a:latin typeface="Times New Roman"/>
                <a:ea typeface="Times New Roman"/>
                <a:cs typeface="Times New Roman"/>
              </a:rPr>
              <a:t> </a:t>
            </a:r>
            <a:endParaRPr lang="tr-TR" sz="1500" dirty="0">
              <a:ea typeface="Calibri"/>
              <a:cs typeface="Times New Roman"/>
            </a:endParaRPr>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266548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00809"/>
            <a:ext cx="8229600" cy="4464496"/>
          </a:xfrm>
        </p:spPr>
        <p:txBody>
          <a:bodyPr>
            <a:noAutofit/>
          </a:bodyPr>
          <a:lstStyle/>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Genel </a:t>
            </a:r>
            <a:r>
              <a:rPr lang="tr-TR" sz="1800" dirty="0">
                <a:solidFill>
                  <a:prstClr val="black"/>
                </a:solidFill>
                <a:latin typeface="Times New Roman"/>
                <a:ea typeface="Times New Roman"/>
                <a:cs typeface="Times New Roman"/>
              </a:rPr>
              <a:t>olarak </a:t>
            </a:r>
            <a:r>
              <a:rPr lang="tr-TR" sz="1800" dirty="0" err="1">
                <a:solidFill>
                  <a:prstClr val="black"/>
                </a:solidFill>
                <a:latin typeface="Times New Roman"/>
                <a:ea typeface="Times New Roman"/>
                <a:cs typeface="Times New Roman"/>
              </a:rPr>
              <a:t>toksik</a:t>
            </a:r>
            <a:r>
              <a:rPr lang="tr-TR" sz="1800" dirty="0">
                <a:solidFill>
                  <a:prstClr val="black"/>
                </a:solidFill>
                <a:latin typeface="Times New Roman"/>
                <a:ea typeface="Times New Roman"/>
                <a:cs typeface="Times New Roman"/>
              </a:rPr>
              <a:t> olmadığı bilinen kimyasal maddeler bile ağıza alınıp tadına bakılmamalıdır</a:t>
            </a:r>
            <a:r>
              <a:rPr lang="tr-TR" sz="1800" dirty="0" smtClean="0">
                <a:solidFill>
                  <a:prstClr val="black"/>
                </a:solidFill>
                <a:latin typeface="Times New Roman"/>
                <a:ea typeface="Times New Roman"/>
                <a:cs typeface="Times New Roman"/>
              </a:rPr>
              <a:t>.</a:t>
            </a:r>
          </a:p>
          <a:p>
            <a:pPr lvl="0" algn="just">
              <a:lnSpc>
                <a:spcPct val="170000"/>
              </a:lnSpc>
              <a:buFont typeface="Wingdings" panose="05000000000000000000" pitchFamily="2" charset="2"/>
              <a:buChar char="Ø"/>
            </a:pPr>
            <a:r>
              <a:rPr lang="tr-TR" sz="1800" dirty="0" err="1" smtClean="0">
                <a:solidFill>
                  <a:prstClr val="black"/>
                </a:solidFill>
                <a:latin typeface="Times New Roman"/>
                <a:ea typeface="Times New Roman"/>
                <a:cs typeface="Times New Roman"/>
              </a:rPr>
              <a:t>Civa</a:t>
            </a:r>
            <a:r>
              <a:rPr lang="tr-TR" sz="1800" dirty="0" smtClean="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herhangi bir şekilde dökülürse vakum kaynağı ya da köpük tipi sentetik süngerlerle toplanmalıdır. Eğer toplanmayacak kadar eser miktarda ise üzerine toz kükürt serpilmeli ve bu yolla sülfürü haline getirilerek zararsız hale sokulmalıdır. </a:t>
            </a:r>
            <a:endParaRPr lang="tr-TR" sz="1800" dirty="0" smtClean="0">
              <a:solidFill>
                <a:prstClr val="black"/>
              </a:solidFill>
              <a:latin typeface="Times New Roman"/>
              <a:ea typeface="Times New Roman"/>
              <a:cs typeface="Times New Roman"/>
            </a:endParaRPr>
          </a:p>
          <a:p>
            <a:pPr algn="just">
              <a:lnSpc>
                <a:spcPct val="170000"/>
              </a:lnSpc>
              <a:buFont typeface="Wingdings" panose="05000000000000000000" pitchFamily="2" charset="2"/>
              <a:buChar char="Ø"/>
            </a:pPr>
            <a:r>
              <a:rPr lang="tr-TR" sz="1800" dirty="0">
                <a:solidFill>
                  <a:prstClr val="black"/>
                </a:solidFill>
                <a:latin typeface="Times New Roman"/>
                <a:ea typeface="Times New Roman"/>
                <a:cs typeface="Times New Roman"/>
              </a:rPr>
              <a:t>Laboratuvar  çalışmalarında özel bir defter tutulmalı ve yapılan çalışma ve gözlemler mutlaka bu deftere kaydedilmelidir. Keza; tartım veya </a:t>
            </a:r>
            <a:r>
              <a:rPr lang="tr-TR" sz="1800" dirty="0" err="1">
                <a:solidFill>
                  <a:prstClr val="black"/>
                </a:solidFill>
                <a:latin typeface="Times New Roman"/>
                <a:ea typeface="Times New Roman"/>
                <a:cs typeface="Times New Roman"/>
              </a:rPr>
              <a:t>titrasyon</a:t>
            </a:r>
            <a:r>
              <a:rPr lang="tr-TR" sz="1800" dirty="0">
                <a:solidFill>
                  <a:prstClr val="black"/>
                </a:solidFill>
                <a:latin typeface="Times New Roman"/>
                <a:ea typeface="Times New Roman"/>
                <a:cs typeface="Times New Roman"/>
              </a:rPr>
              <a:t> sonuçları küçük kağıtlara yazılmamalıdır. Bu kağıtlar kaybolabilir ve analizin tekrarlanması zorunluluğu ortaya çıkabilir. Dolayısıyla bir defterde kayıt tutulması en iyi yoldur.</a:t>
            </a:r>
          </a:p>
          <a:p>
            <a:pPr lvl="0" algn="just">
              <a:lnSpc>
                <a:spcPct val="170000"/>
              </a:lnSpc>
              <a:buFont typeface="Wingdings" panose="05000000000000000000" pitchFamily="2" charset="2"/>
              <a:buChar char="Ø"/>
            </a:pPr>
            <a:endParaRPr lang="tr-TR" sz="1800" dirty="0">
              <a:solidFill>
                <a:prstClr val="black"/>
              </a:solidFill>
              <a:ea typeface="Calibri"/>
              <a:cs typeface="Times New Roman"/>
            </a:endParaRPr>
          </a:p>
          <a:p>
            <a:pPr marL="0" lvl="0" indent="0">
              <a:lnSpc>
                <a:spcPct val="170000"/>
              </a:lnSpc>
              <a:buNone/>
            </a:pPr>
            <a:endParaRPr lang="tr-TR" sz="1700" dirty="0">
              <a:solidFill>
                <a:prstClr val="black"/>
              </a:solidFill>
              <a:ea typeface="Times New Roman"/>
              <a:cs typeface="Times New Roman"/>
            </a:endParaRPr>
          </a:p>
          <a:p>
            <a:pPr marL="0" lvl="0" indent="0">
              <a:lnSpc>
                <a:spcPct val="170000"/>
              </a:lnSpc>
              <a:buNone/>
            </a:pPr>
            <a:endParaRPr lang="tr-TR" sz="1800" dirty="0">
              <a:solidFill>
                <a:prstClr val="black"/>
              </a:solidFill>
              <a:ea typeface="Times New Roman"/>
              <a:cs typeface="Times New Roman"/>
            </a:endParaRPr>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11422113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723510"/>
            <a:ext cx="8003232" cy="4657818"/>
          </a:xfrm>
        </p:spPr>
        <p:txBody>
          <a:bodyPr>
            <a:normAutofit fontScale="70000" lnSpcReduction="20000"/>
          </a:bodyPr>
          <a:lstStyle/>
          <a:p>
            <a:pPr lvl="0" algn="just">
              <a:lnSpc>
                <a:spcPct val="170000"/>
              </a:lnSpc>
              <a:buFont typeface="Wingdings" panose="05000000000000000000" pitchFamily="2" charset="2"/>
              <a:buChar char="Ø"/>
            </a:pPr>
            <a:r>
              <a:rPr lang="tr-TR" sz="2600" dirty="0" smtClean="0">
                <a:latin typeface="Times New Roman"/>
                <a:ea typeface="Times New Roman"/>
                <a:cs typeface="Times New Roman"/>
              </a:rPr>
              <a:t>Elektrikle </a:t>
            </a:r>
            <a:r>
              <a:rPr lang="tr-TR" sz="2600" dirty="0">
                <a:latin typeface="Times New Roman"/>
                <a:ea typeface="Times New Roman"/>
                <a:cs typeface="Times New Roman"/>
              </a:rPr>
              <a:t>uğraşırken eller ve basılan yer kuru olmalı, metal olmamalı ve elektrik fişleri </a:t>
            </a:r>
            <a:r>
              <a:rPr lang="tr-TR" sz="2600" b="1" i="1" dirty="0">
                <a:latin typeface="Times New Roman"/>
                <a:ea typeface="Times New Roman"/>
                <a:cs typeface="Times New Roman"/>
              </a:rPr>
              <a:t>kordondan çekilerek çıkarılmamalıdır</a:t>
            </a:r>
            <a:r>
              <a:rPr lang="tr-TR" sz="2600" i="1" dirty="0">
                <a:latin typeface="Times New Roman"/>
                <a:ea typeface="Times New Roman"/>
                <a:cs typeface="Times New Roman"/>
              </a:rPr>
              <a:t>.</a:t>
            </a:r>
            <a:r>
              <a:rPr lang="tr-TR" sz="2600" dirty="0">
                <a:latin typeface="Times New Roman"/>
                <a:ea typeface="Times New Roman"/>
                <a:cs typeface="Times New Roman"/>
              </a:rPr>
              <a:t> Büyük elektrik onarımı </a:t>
            </a:r>
            <a:r>
              <a:rPr lang="tr-TR" sz="2600" dirty="0" smtClean="0">
                <a:latin typeface="Times New Roman"/>
                <a:ea typeface="Times New Roman"/>
                <a:cs typeface="Times New Roman"/>
              </a:rPr>
              <a:t>gerektiğinde </a:t>
            </a:r>
            <a:r>
              <a:rPr lang="tr-TR" sz="2600" dirty="0">
                <a:latin typeface="Times New Roman"/>
                <a:ea typeface="Times New Roman"/>
                <a:cs typeface="Times New Roman"/>
              </a:rPr>
              <a:t>teknisyenlere </a:t>
            </a:r>
            <a:r>
              <a:rPr lang="tr-TR" sz="2600" dirty="0" smtClean="0">
                <a:latin typeface="Times New Roman"/>
                <a:ea typeface="Times New Roman"/>
                <a:cs typeface="Times New Roman"/>
              </a:rPr>
              <a:t>yaptırılmalıdır.</a:t>
            </a:r>
          </a:p>
          <a:p>
            <a:pPr lvl="0" algn="just">
              <a:lnSpc>
                <a:spcPct val="150000"/>
              </a:lnSpc>
              <a:buFont typeface="Wingdings" panose="05000000000000000000" pitchFamily="2" charset="2"/>
              <a:buChar char="Ø"/>
            </a:pPr>
            <a:r>
              <a:rPr lang="tr-TR" sz="2600" dirty="0">
                <a:latin typeface="Times New Roman"/>
                <a:ea typeface="Times New Roman"/>
                <a:cs typeface="Times New Roman"/>
              </a:rPr>
              <a:t>Cam kapaklı şişeler açılamadığı durumlarda şişe kapağına bir tahta parçası ile hafifçe vurularak gevşetilmeli, bu fayda etmediği takdirde camın genişlemesi için küçük bir alevle şişe döndürülerek boğazı dikkatlice ısıtılmalı veya şişe bir müddet su içinde batırılmış vaziyette bırakılmalıdır.</a:t>
            </a:r>
          </a:p>
          <a:p>
            <a:pPr lvl="0" algn="just">
              <a:lnSpc>
                <a:spcPct val="150000"/>
              </a:lnSpc>
              <a:buFont typeface="Wingdings" panose="05000000000000000000" pitchFamily="2" charset="2"/>
              <a:buChar char="Ø"/>
            </a:pPr>
            <a:r>
              <a:rPr lang="tr-TR" sz="2600" dirty="0">
                <a:latin typeface="Times New Roman"/>
                <a:ea typeface="Times New Roman"/>
                <a:cs typeface="Times New Roman"/>
              </a:rPr>
              <a:t>Küçük laboratuvar kazalarında müdahale edebilecek kadar bilgiye sahip olunmalı ve ayrıca gerekli tıbbi malzemenin ecza dolabında bulunması sağlanmalıdır.</a:t>
            </a:r>
          </a:p>
          <a:p>
            <a:pPr lvl="0" algn="just">
              <a:lnSpc>
                <a:spcPct val="170000"/>
              </a:lnSpc>
              <a:buFont typeface="Wingdings" panose="05000000000000000000" pitchFamily="2" charset="2"/>
              <a:buChar char="Ø"/>
            </a:pPr>
            <a:endParaRPr lang="tr-TR" dirty="0"/>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3240882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595933"/>
            <a:ext cx="8363272" cy="4713387"/>
          </a:xfrm>
        </p:spPr>
        <p:txBody>
          <a:bodyPr>
            <a:normAutofit/>
          </a:bodyPr>
          <a:lstStyle/>
          <a:p>
            <a:pPr lvl="0" algn="just">
              <a:lnSpc>
                <a:spcPct val="150000"/>
              </a:lnSpc>
              <a:buFont typeface="Wingdings" panose="05000000000000000000" pitchFamily="2" charset="2"/>
              <a:buChar char="Ø"/>
            </a:pPr>
            <a:r>
              <a:rPr lang="tr-TR" sz="1800" dirty="0" smtClean="0">
                <a:latin typeface="Times New Roman"/>
                <a:ea typeface="Times New Roman"/>
                <a:cs typeface="Times New Roman"/>
              </a:rPr>
              <a:t>Yangın </a:t>
            </a:r>
            <a:r>
              <a:rPr lang="tr-TR" sz="1800" dirty="0">
                <a:latin typeface="Times New Roman"/>
                <a:ea typeface="Times New Roman"/>
                <a:cs typeface="Times New Roman"/>
              </a:rPr>
              <a:t>söndürme cihazının nasıl çalıştığı bilinmeli ve olası küçük </a:t>
            </a:r>
            <a:r>
              <a:rPr lang="tr-TR" sz="1800" dirty="0" smtClean="0">
                <a:latin typeface="Times New Roman"/>
                <a:ea typeface="Times New Roman"/>
                <a:cs typeface="Times New Roman"/>
              </a:rPr>
              <a:t>yangın </a:t>
            </a:r>
            <a:r>
              <a:rPr lang="tr-TR" sz="1800" dirty="0">
                <a:latin typeface="Times New Roman"/>
                <a:ea typeface="Times New Roman"/>
                <a:cs typeface="Times New Roman"/>
              </a:rPr>
              <a:t>durumlarında acilen müdahale </a:t>
            </a:r>
            <a:r>
              <a:rPr lang="tr-TR" sz="1800" dirty="0" smtClean="0">
                <a:latin typeface="Times New Roman"/>
                <a:ea typeface="Times New Roman"/>
                <a:cs typeface="Times New Roman"/>
              </a:rPr>
              <a:t>edilebilmelidir.</a:t>
            </a:r>
          </a:p>
          <a:p>
            <a:pPr lvl="0">
              <a:lnSpc>
                <a:spcPct val="150000"/>
              </a:lnSpc>
              <a:buFont typeface="Wingdings" panose="05000000000000000000" pitchFamily="2" charset="2"/>
              <a:buChar char="Ø"/>
            </a:pPr>
            <a:r>
              <a:rPr lang="tr-TR" sz="1800" dirty="0" smtClean="0">
                <a:latin typeface="Times New Roman"/>
                <a:ea typeface="Times New Roman"/>
                <a:cs typeface="Times New Roman"/>
              </a:rPr>
              <a:t>Y</a:t>
            </a:r>
            <a:r>
              <a:rPr lang="tr-TR" sz="1800" dirty="0" smtClean="0">
                <a:solidFill>
                  <a:srgbClr val="000000"/>
                </a:solidFill>
                <a:latin typeface="Times New Roman" panose="02020603050405020304" pitchFamily="18" charset="0"/>
                <a:ea typeface="Calibri"/>
                <a:cs typeface="Times New Roman" panose="02020603050405020304" pitchFamily="18" charset="0"/>
              </a:rPr>
              <a:t>angının </a:t>
            </a:r>
            <a:r>
              <a:rPr lang="tr-TR" sz="1800" dirty="0">
                <a:solidFill>
                  <a:srgbClr val="000000"/>
                </a:solidFill>
                <a:latin typeface="Times New Roman" panose="02020603050405020304" pitchFamily="18" charset="0"/>
                <a:ea typeface="Calibri"/>
                <a:cs typeface="Times New Roman" panose="02020603050405020304" pitchFamily="18" charset="0"/>
              </a:rPr>
              <a:t>ilk aşamasında etkin bir müdahalenin yerine getirilebilmesi için laboratuvarda çıkması olası yangın tipine uygun söndürücü seçilmesi gerekmektedir. Bu nedenle öncelikle hangi tip söndürücünün ne tip yangına uygun </a:t>
            </a:r>
            <a:r>
              <a:rPr lang="tr-TR" sz="1800" dirty="0" smtClean="0">
                <a:solidFill>
                  <a:srgbClr val="000000"/>
                </a:solidFill>
                <a:latin typeface="Times New Roman" panose="02020603050405020304" pitchFamily="18" charset="0"/>
                <a:ea typeface="Calibri"/>
                <a:cs typeface="Times New Roman" panose="02020603050405020304" pitchFamily="18" charset="0"/>
              </a:rPr>
              <a:t>olduğu bilinmelidir</a:t>
            </a:r>
            <a:r>
              <a:rPr lang="tr-TR" sz="1800" dirty="0">
                <a:solidFill>
                  <a:srgbClr val="000000"/>
                </a:solidFill>
                <a:latin typeface="Times New Roman" panose="02020603050405020304" pitchFamily="18" charset="0"/>
                <a:ea typeface="Calibri"/>
                <a:cs typeface="Times New Roman" panose="02020603050405020304" pitchFamily="18" charset="0"/>
              </a:rPr>
              <a:t>. </a:t>
            </a:r>
            <a:r>
              <a:rPr lang="tr-TR" sz="1800" dirty="0">
                <a:latin typeface="Times New Roman" panose="02020603050405020304" pitchFamily="18" charset="0"/>
                <a:ea typeface="Calibri"/>
                <a:cs typeface="Times New Roman" panose="02020603050405020304" pitchFamily="18" charset="0"/>
              </a:rPr>
              <a:t/>
            </a:r>
            <a:br>
              <a:rPr lang="tr-TR" sz="1800" dirty="0">
                <a:latin typeface="Times New Roman" panose="02020603050405020304" pitchFamily="18" charset="0"/>
                <a:ea typeface="Calibri"/>
                <a:cs typeface="Times New Roman" panose="02020603050405020304" pitchFamily="18" charset="0"/>
              </a:rPr>
            </a:br>
            <a:r>
              <a:rPr lang="tr-TR" sz="1800" dirty="0">
                <a:latin typeface="Times New Roman" panose="02020603050405020304" pitchFamily="18" charset="0"/>
                <a:ea typeface="Calibri"/>
                <a:cs typeface="Times New Roman" panose="02020603050405020304" pitchFamily="18" charset="0"/>
              </a:rPr>
              <a:t>      </a:t>
            </a:r>
          </a:p>
          <a:p>
            <a:pPr marL="0" indent="0" algn="ctr">
              <a:lnSpc>
                <a:spcPct val="150000"/>
              </a:lnSpc>
              <a:buNone/>
            </a:pPr>
            <a:r>
              <a:rPr lang="tr-TR" sz="1800" b="1" dirty="0" smtClean="0">
                <a:solidFill>
                  <a:srgbClr val="FF0000"/>
                </a:solidFill>
                <a:latin typeface="Times New Roman" panose="02020603050405020304" pitchFamily="18" charset="0"/>
                <a:ea typeface="Calibri"/>
                <a:cs typeface="Times New Roman" panose="02020603050405020304" pitchFamily="18" charset="0"/>
              </a:rPr>
              <a:t>Dikkat</a:t>
            </a:r>
            <a:r>
              <a:rPr lang="tr-TR" sz="1800" b="1" dirty="0">
                <a:solidFill>
                  <a:srgbClr val="FF0000"/>
                </a:solidFill>
                <a:latin typeface="Times New Roman" panose="02020603050405020304" pitchFamily="18" charset="0"/>
                <a:ea typeface="Calibri"/>
                <a:cs typeface="Times New Roman" panose="02020603050405020304" pitchFamily="18" charset="0"/>
              </a:rPr>
              <a:t>! Her laboratuvarda A, B, C sınıfı (Toz) ve CO</a:t>
            </a:r>
            <a:r>
              <a:rPr lang="tr-TR" sz="1800" b="1" baseline="-25000" dirty="0">
                <a:solidFill>
                  <a:srgbClr val="FF0000"/>
                </a:solidFill>
                <a:latin typeface="Times New Roman" panose="02020603050405020304" pitchFamily="18" charset="0"/>
                <a:ea typeface="Calibri"/>
                <a:cs typeface="Times New Roman" panose="02020603050405020304" pitchFamily="18" charset="0"/>
              </a:rPr>
              <a:t>2</a:t>
            </a:r>
            <a:r>
              <a:rPr lang="tr-TR" sz="1800" b="1" dirty="0">
                <a:solidFill>
                  <a:srgbClr val="FF0000"/>
                </a:solidFill>
                <a:latin typeface="Times New Roman" panose="02020603050405020304" pitchFamily="18" charset="0"/>
                <a:ea typeface="Calibri"/>
                <a:cs typeface="Times New Roman" panose="02020603050405020304" pitchFamily="18" charset="0"/>
              </a:rPr>
              <a:t> tipi söndürücüler ve yangın battaniyesi bulunmaktadır, yerlerini öğrenin.</a:t>
            </a:r>
            <a:endParaRPr lang="tr-TR" sz="1800" dirty="0">
              <a:solidFill>
                <a:srgbClr val="FF0000"/>
              </a:solidFill>
            </a:endParaRPr>
          </a:p>
          <a:p>
            <a:pPr marL="0" indent="0">
              <a:buNone/>
            </a:pPr>
            <a:endParaRPr lang="tr-TR" dirty="0"/>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17835422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49188" y="188640"/>
            <a:ext cx="8229600" cy="1143000"/>
          </a:xfrm>
        </p:spPr>
        <p:txBody>
          <a:bodyPr>
            <a:normAutofit/>
          </a:bodyPr>
          <a:lstStyle/>
          <a:p>
            <a:r>
              <a:rPr lang="tr-TR" sz="2800" b="1" dirty="0">
                <a:solidFill>
                  <a:srgbClr val="00B0F0"/>
                </a:solidFill>
                <a:latin typeface="Times New Roman"/>
                <a:ea typeface="Calibri"/>
                <a:cs typeface="Times New Roman"/>
              </a:rPr>
              <a:t>YANGIN </a:t>
            </a:r>
            <a:r>
              <a:rPr lang="tr-TR" sz="2800" b="1" dirty="0" smtClean="0">
                <a:solidFill>
                  <a:srgbClr val="00B0F0"/>
                </a:solidFill>
                <a:latin typeface="Times New Roman"/>
                <a:ea typeface="Calibri"/>
                <a:cs typeface="Times New Roman"/>
              </a:rPr>
              <a:t>ve YANGIN SÖNDÜRÜCÜ TİPLERİ</a:t>
            </a:r>
            <a:endParaRPr lang="tr-TR" sz="2800" dirty="0">
              <a:solidFill>
                <a:srgbClr val="00B0F0"/>
              </a:solidFill>
            </a:endParaRPr>
          </a:p>
        </p:txBody>
      </p:sp>
      <p:sp>
        <p:nvSpPr>
          <p:cNvPr id="3" name="İçerik Yer Tutucusu 2"/>
          <p:cNvSpPr>
            <a:spLocks noGrp="1"/>
          </p:cNvSpPr>
          <p:nvPr>
            <p:ph idx="1"/>
          </p:nvPr>
        </p:nvSpPr>
        <p:spPr>
          <a:xfrm>
            <a:off x="4499048" y="1556792"/>
            <a:ext cx="4464496" cy="1540768"/>
          </a:xfrm>
        </p:spPr>
        <p:txBody>
          <a:bodyPr>
            <a:normAutofit fontScale="85000" lnSpcReduction="20000"/>
          </a:bodyPr>
          <a:lstStyle/>
          <a:p>
            <a:pPr marL="0" indent="0">
              <a:lnSpc>
                <a:spcPct val="115000"/>
              </a:lnSpc>
              <a:spcAft>
                <a:spcPts val="0"/>
              </a:spcAft>
              <a:buNone/>
            </a:pPr>
            <a:r>
              <a:rPr lang="tr-TR" sz="1800" b="1" dirty="0" smtClean="0">
                <a:solidFill>
                  <a:srgbClr val="000000"/>
                </a:solidFill>
                <a:latin typeface="Times New Roman"/>
                <a:ea typeface="Times New Roman"/>
              </a:rPr>
              <a:t>Yangın Söndürücü Tipleri</a:t>
            </a:r>
          </a:p>
          <a:p>
            <a:pPr marL="0" indent="0">
              <a:lnSpc>
                <a:spcPct val="115000"/>
              </a:lnSpc>
              <a:spcAft>
                <a:spcPts val="0"/>
              </a:spcAft>
              <a:buNone/>
            </a:pPr>
            <a:r>
              <a:rPr lang="tr-TR" sz="1800" b="1" dirty="0" smtClean="0">
                <a:solidFill>
                  <a:srgbClr val="000000"/>
                </a:solidFill>
                <a:latin typeface="Times New Roman"/>
                <a:ea typeface="Times New Roman"/>
              </a:rPr>
              <a:t>1</a:t>
            </a:r>
            <a:r>
              <a:rPr lang="tr-TR" sz="1800" b="1" dirty="0">
                <a:solidFill>
                  <a:srgbClr val="000000"/>
                </a:solidFill>
                <a:latin typeface="Times New Roman"/>
                <a:ea typeface="Times New Roman"/>
              </a:rPr>
              <a:t>) </a:t>
            </a:r>
            <a:r>
              <a:rPr lang="tr-TR" sz="1800" dirty="0">
                <a:solidFill>
                  <a:srgbClr val="000000"/>
                </a:solidFill>
                <a:latin typeface="Times New Roman"/>
                <a:ea typeface="Times New Roman"/>
              </a:rPr>
              <a:t>Su ve sulu çözeltili</a:t>
            </a:r>
            <a:endParaRPr lang="tr-TR" sz="1800" dirty="0">
              <a:latin typeface="Times New Roman"/>
              <a:ea typeface="Times New Roman"/>
            </a:endParaRPr>
          </a:p>
          <a:p>
            <a:pPr marL="0" indent="0">
              <a:lnSpc>
                <a:spcPct val="115000"/>
              </a:lnSpc>
              <a:spcBef>
                <a:spcPts val="430"/>
              </a:spcBef>
              <a:spcAft>
                <a:spcPts val="0"/>
              </a:spcAft>
              <a:buNone/>
            </a:pPr>
            <a:r>
              <a:rPr lang="tr-TR" sz="1800" b="1" dirty="0" smtClean="0">
                <a:solidFill>
                  <a:srgbClr val="000000"/>
                </a:solidFill>
                <a:latin typeface="Times New Roman"/>
                <a:ea typeface="Times New Roman"/>
              </a:rPr>
              <a:t>2</a:t>
            </a:r>
            <a:r>
              <a:rPr lang="tr-TR" sz="1800" b="1" dirty="0">
                <a:solidFill>
                  <a:srgbClr val="000000"/>
                </a:solidFill>
                <a:latin typeface="Times New Roman"/>
                <a:ea typeface="Times New Roman"/>
              </a:rPr>
              <a:t>)</a:t>
            </a:r>
            <a:r>
              <a:rPr lang="tr-TR" sz="1800" dirty="0">
                <a:solidFill>
                  <a:srgbClr val="000000"/>
                </a:solidFill>
                <a:latin typeface="Times New Roman"/>
                <a:ea typeface="Times New Roman"/>
              </a:rPr>
              <a:t>  A, B, C  Toz</a:t>
            </a:r>
            <a:endParaRPr lang="tr-TR" sz="1800" dirty="0">
              <a:latin typeface="Times New Roman"/>
              <a:ea typeface="Times New Roman"/>
            </a:endParaRPr>
          </a:p>
          <a:p>
            <a:pPr marL="0" indent="0">
              <a:lnSpc>
                <a:spcPct val="115000"/>
              </a:lnSpc>
              <a:spcBef>
                <a:spcPts val="430"/>
              </a:spcBef>
              <a:spcAft>
                <a:spcPts val="0"/>
              </a:spcAft>
              <a:buNone/>
            </a:pPr>
            <a:r>
              <a:rPr lang="tr-TR" sz="1800" b="1" dirty="0" smtClean="0">
                <a:solidFill>
                  <a:srgbClr val="000000"/>
                </a:solidFill>
                <a:latin typeface="Times New Roman"/>
                <a:ea typeface="Times New Roman"/>
              </a:rPr>
              <a:t>3</a:t>
            </a:r>
            <a:r>
              <a:rPr lang="tr-TR" sz="1800" b="1" dirty="0">
                <a:solidFill>
                  <a:srgbClr val="000000"/>
                </a:solidFill>
                <a:latin typeface="Times New Roman"/>
                <a:ea typeface="Times New Roman"/>
              </a:rPr>
              <a:t>)</a:t>
            </a:r>
            <a:r>
              <a:rPr lang="tr-TR" sz="1800" dirty="0">
                <a:solidFill>
                  <a:srgbClr val="000000"/>
                </a:solidFill>
                <a:latin typeface="Times New Roman"/>
                <a:ea typeface="Times New Roman"/>
              </a:rPr>
              <a:t>  CO</a:t>
            </a:r>
            <a:r>
              <a:rPr lang="tr-TR" sz="1800" baseline="-25000" dirty="0">
                <a:solidFill>
                  <a:srgbClr val="000000"/>
                </a:solidFill>
                <a:latin typeface="Times New Roman"/>
                <a:ea typeface="Times New Roman"/>
              </a:rPr>
              <a:t>2</a:t>
            </a:r>
            <a:r>
              <a:rPr lang="tr-TR" sz="1800" dirty="0">
                <a:solidFill>
                  <a:srgbClr val="000000"/>
                </a:solidFill>
                <a:latin typeface="Times New Roman"/>
                <a:ea typeface="Times New Roman"/>
              </a:rPr>
              <a:t>  ve </a:t>
            </a:r>
            <a:r>
              <a:rPr lang="tr-TR" sz="1800" dirty="0" err="1">
                <a:solidFill>
                  <a:srgbClr val="000000"/>
                </a:solidFill>
                <a:latin typeface="Times New Roman"/>
                <a:ea typeface="Times New Roman"/>
              </a:rPr>
              <a:t>Halon</a:t>
            </a:r>
            <a:r>
              <a:rPr lang="tr-TR" sz="1800" dirty="0">
                <a:solidFill>
                  <a:srgbClr val="000000"/>
                </a:solidFill>
                <a:latin typeface="Times New Roman"/>
                <a:ea typeface="Times New Roman"/>
              </a:rPr>
              <a:t> gazı (</a:t>
            </a:r>
            <a:r>
              <a:rPr lang="tr-TR" sz="1800" dirty="0" err="1">
                <a:solidFill>
                  <a:srgbClr val="000000"/>
                </a:solidFill>
                <a:latin typeface="Times New Roman"/>
                <a:ea typeface="Times New Roman"/>
              </a:rPr>
              <a:t>halojenli</a:t>
            </a:r>
            <a:r>
              <a:rPr lang="tr-TR" sz="1800" dirty="0">
                <a:solidFill>
                  <a:srgbClr val="000000"/>
                </a:solidFill>
                <a:latin typeface="Times New Roman"/>
                <a:ea typeface="Times New Roman"/>
              </a:rPr>
              <a:t> hidrokarbon)</a:t>
            </a:r>
            <a:endParaRPr lang="tr-TR" sz="1800" dirty="0">
              <a:latin typeface="Times New Roman"/>
              <a:ea typeface="Times New Roman"/>
            </a:endParaRPr>
          </a:p>
          <a:p>
            <a:pPr marL="0" indent="0">
              <a:lnSpc>
                <a:spcPct val="115000"/>
              </a:lnSpc>
              <a:spcBef>
                <a:spcPts val="430"/>
              </a:spcBef>
              <a:spcAft>
                <a:spcPts val="1000"/>
              </a:spcAft>
              <a:buNone/>
              <a:tabLst>
                <a:tab pos="270510" algn="l"/>
              </a:tabLst>
            </a:pPr>
            <a:r>
              <a:rPr lang="tr-TR" sz="1800" b="1" dirty="0" smtClean="0">
                <a:solidFill>
                  <a:srgbClr val="000000"/>
                </a:solidFill>
                <a:latin typeface="Times New Roman"/>
                <a:ea typeface="Calibri"/>
              </a:rPr>
              <a:t>4</a:t>
            </a:r>
            <a:r>
              <a:rPr lang="tr-TR" sz="1800" b="1" dirty="0">
                <a:solidFill>
                  <a:srgbClr val="000000"/>
                </a:solidFill>
                <a:latin typeface="Times New Roman"/>
                <a:ea typeface="Calibri"/>
              </a:rPr>
              <a:t>)</a:t>
            </a:r>
            <a:r>
              <a:rPr lang="tr-TR" sz="1800" dirty="0">
                <a:solidFill>
                  <a:srgbClr val="000000"/>
                </a:solidFill>
                <a:latin typeface="Times New Roman"/>
                <a:ea typeface="Calibri"/>
              </a:rPr>
              <a:t>  Kum ve Köpük</a:t>
            </a:r>
            <a:endParaRPr lang="tr-TR" sz="1800" dirty="0">
              <a:latin typeface="Times New Roman"/>
              <a:ea typeface="Times New Roman"/>
            </a:endParaRPr>
          </a:p>
          <a:p>
            <a:pPr marL="0" indent="0">
              <a:buNone/>
            </a:pPr>
            <a:endParaRPr lang="tr-TR" dirty="0"/>
          </a:p>
        </p:txBody>
      </p:sp>
      <p:pic>
        <p:nvPicPr>
          <p:cNvPr id="8" name="Picture 6" descr="Image result for laboratuvar gÃ¼venliÄi yangÄ±n ve yangÄ±n sÃ¶ndÃ¼rÃ¼cÃ¼ tipler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2996952"/>
            <a:ext cx="4752975" cy="2971801"/>
          </a:xfrm>
          <a:prstGeom prst="rect">
            <a:avLst/>
          </a:prstGeom>
          <a:noFill/>
          <a:extLst>
            <a:ext uri="{909E8E84-426E-40DD-AFC4-6F175D3DCCD1}">
              <a14:hiddenFill xmlns:a14="http://schemas.microsoft.com/office/drawing/2010/main">
                <a:solidFill>
                  <a:srgbClr val="FFFFFF"/>
                </a:solidFill>
              </a14:hiddenFill>
            </a:ext>
          </a:extLst>
        </p:spPr>
      </p:pic>
      <p:sp>
        <p:nvSpPr>
          <p:cNvPr id="4" name="Altbilgi Yer Tutucusu 3"/>
          <p:cNvSpPr>
            <a:spLocks noGrp="1"/>
          </p:cNvSpPr>
          <p:nvPr>
            <p:ph type="ftr" sz="quarter" idx="11"/>
          </p:nvPr>
        </p:nvSpPr>
        <p:spPr/>
        <p:txBody>
          <a:bodyPr/>
          <a:lstStyle/>
          <a:p>
            <a:r>
              <a:rPr lang="tr-TR" smtClean="0"/>
              <a:t>ECZ297-Laboratuvar Güvenliği-4. Hafta</a:t>
            </a:r>
            <a:endParaRPr lang="tr-TR"/>
          </a:p>
        </p:txBody>
      </p:sp>
      <p:pic>
        <p:nvPicPr>
          <p:cNvPr id="6" name="Resim 5"/>
          <p:cNvPicPr>
            <a:picLocks noChangeAspect="1"/>
          </p:cNvPicPr>
          <p:nvPr/>
        </p:nvPicPr>
        <p:blipFill rotWithShape="1">
          <a:blip r:embed="rId3"/>
          <a:srcRect l="983" r="466" b="16062"/>
          <a:stretch/>
        </p:blipFill>
        <p:spPr>
          <a:xfrm>
            <a:off x="755576" y="1738538"/>
            <a:ext cx="2994472" cy="3965546"/>
          </a:xfrm>
          <a:prstGeom prst="rect">
            <a:avLst/>
          </a:prstGeom>
        </p:spPr>
      </p:pic>
    </p:spTree>
    <p:extLst>
      <p:ext uri="{BB962C8B-B14F-4D97-AF65-F5344CB8AC3E}">
        <p14:creationId xmlns:p14="http://schemas.microsoft.com/office/powerpoint/2010/main" val="1952903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a:solidFill>
                  <a:srgbClr val="00B0F0"/>
                </a:solidFill>
                <a:latin typeface="Times New Roman"/>
                <a:ea typeface="Times New Roman"/>
                <a:cs typeface="Times New Roman"/>
              </a:rPr>
              <a:t>SU veya SULU ÇÖZELTİLİ SÖNDÜRÜCÜLER</a:t>
            </a:r>
            <a:endParaRPr lang="tr-TR" sz="2400" dirty="0">
              <a:solidFill>
                <a:srgbClr val="00B0F0"/>
              </a:solidFill>
            </a:endParaRPr>
          </a:p>
        </p:txBody>
      </p:sp>
      <p:sp>
        <p:nvSpPr>
          <p:cNvPr id="3" name="İçerik Yer Tutucusu 2"/>
          <p:cNvSpPr>
            <a:spLocks noGrp="1"/>
          </p:cNvSpPr>
          <p:nvPr>
            <p:ph idx="1"/>
          </p:nvPr>
        </p:nvSpPr>
        <p:spPr>
          <a:xfrm>
            <a:off x="899592" y="1600200"/>
            <a:ext cx="7344816" cy="4525963"/>
          </a:xfrm>
        </p:spPr>
        <p:txBody>
          <a:bodyPr>
            <a:normAutofit/>
          </a:bodyPr>
          <a:lstStyle/>
          <a:p>
            <a:pPr>
              <a:lnSpc>
                <a:spcPct val="150000"/>
              </a:lnSpc>
              <a:spcAft>
                <a:spcPts val="1000"/>
              </a:spcAft>
              <a:buFont typeface="Wingdings" panose="05000000000000000000" pitchFamily="2" charset="2"/>
              <a:buChar char="Ø"/>
            </a:pPr>
            <a:r>
              <a:rPr lang="tr-TR" sz="1800" dirty="0" smtClean="0">
                <a:solidFill>
                  <a:srgbClr val="000000"/>
                </a:solidFill>
                <a:latin typeface="Times New Roman"/>
                <a:ea typeface="Times New Roman"/>
                <a:cs typeface="Times New Roman"/>
              </a:rPr>
              <a:t>Basit </a:t>
            </a:r>
            <a:r>
              <a:rPr lang="tr-TR" sz="1800" dirty="0">
                <a:solidFill>
                  <a:srgbClr val="000000"/>
                </a:solidFill>
                <a:latin typeface="Times New Roman"/>
                <a:ea typeface="Times New Roman"/>
                <a:cs typeface="Times New Roman"/>
              </a:rPr>
              <a:t>yangınlarda  en iyi </a:t>
            </a:r>
            <a:r>
              <a:rPr lang="tr-TR" sz="1800" dirty="0" smtClean="0">
                <a:solidFill>
                  <a:srgbClr val="000000"/>
                </a:solidFill>
                <a:latin typeface="Times New Roman"/>
                <a:ea typeface="Times New Roman"/>
                <a:cs typeface="Times New Roman"/>
              </a:rPr>
              <a:t>söndürücü </a:t>
            </a:r>
            <a:r>
              <a:rPr lang="tr-TR" sz="1800" dirty="0">
                <a:solidFill>
                  <a:srgbClr val="000000"/>
                </a:solidFill>
                <a:latin typeface="Times New Roman"/>
                <a:ea typeface="Times New Roman"/>
                <a:cs typeface="Times New Roman"/>
              </a:rPr>
              <a:t>sudur. Hortumla veya </a:t>
            </a:r>
            <a:r>
              <a:rPr lang="tr-TR" sz="1800" dirty="0" smtClean="0">
                <a:solidFill>
                  <a:srgbClr val="000000"/>
                </a:solidFill>
                <a:latin typeface="Times New Roman"/>
                <a:ea typeface="Calibri"/>
                <a:cs typeface="Times New Roman"/>
              </a:rPr>
              <a:t>değişik </a:t>
            </a:r>
            <a:r>
              <a:rPr lang="tr-TR" sz="1800" dirty="0">
                <a:solidFill>
                  <a:srgbClr val="000000"/>
                </a:solidFill>
                <a:latin typeface="Times New Roman"/>
                <a:ea typeface="Calibri"/>
                <a:cs typeface="Times New Roman"/>
              </a:rPr>
              <a:t>kaplarla yangına su dökmek,  bu tür yangınları söndürmek için  yeterli </a:t>
            </a:r>
            <a:r>
              <a:rPr lang="tr-TR" sz="1800" dirty="0" smtClean="0">
                <a:solidFill>
                  <a:srgbClr val="000000"/>
                </a:solidFill>
                <a:latin typeface="Times New Roman"/>
                <a:ea typeface="Calibri"/>
                <a:cs typeface="Times New Roman"/>
              </a:rPr>
              <a:t>olabilir.</a:t>
            </a:r>
          </a:p>
          <a:p>
            <a:pPr>
              <a:lnSpc>
                <a:spcPct val="150000"/>
              </a:lnSpc>
              <a:spcAft>
                <a:spcPts val="1000"/>
              </a:spcAft>
              <a:buFont typeface="Wingdings" panose="05000000000000000000" pitchFamily="2" charset="2"/>
              <a:buChar char="Ø"/>
            </a:pPr>
            <a:r>
              <a:rPr lang="tr-TR" sz="1800" dirty="0" smtClean="0">
                <a:solidFill>
                  <a:srgbClr val="000000"/>
                </a:solidFill>
                <a:latin typeface="Times New Roman"/>
                <a:ea typeface="Calibri"/>
                <a:cs typeface="Times New Roman"/>
              </a:rPr>
              <a:t>Ülkemizde </a:t>
            </a:r>
            <a:r>
              <a:rPr lang="tr-TR" sz="1800" dirty="0">
                <a:solidFill>
                  <a:srgbClr val="000000"/>
                </a:solidFill>
                <a:latin typeface="Times New Roman"/>
                <a:ea typeface="Calibri"/>
                <a:cs typeface="Times New Roman"/>
              </a:rPr>
              <a:t>su veya sulu çözeltiler yangın söndürme cihazı şeklinde değil özel sistemlerde </a:t>
            </a:r>
            <a:r>
              <a:rPr lang="tr-TR" sz="1800" dirty="0" smtClean="0">
                <a:solidFill>
                  <a:srgbClr val="000000"/>
                </a:solidFill>
                <a:latin typeface="Times New Roman"/>
                <a:ea typeface="Calibri"/>
                <a:cs typeface="Times New Roman"/>
              </a:rPr>
              <a:t>kullanılır.</a:t>
            </a:r>
            <a:endParaRPr lang="tr-TR" sz="1600" dirty="0">
              <a:ea typeface="Calibri"/>
              <a:cs typeface="Times New Roman"/>
            </a:endParaRPr>
          </a:p>
          <a:p>
            <a:pPr>
              <a:lnSpc>
                <a:spcPct val="150000"/>
              </a:lnSpc>
              <a:spcAft>
                <a:spcPts val="1000"/>
              </a:spcAft>
              <a:buFont typeface="Wingdings" panose="05000000000000000000" pitchFamily="2" charset="2"/>
              <a:buChar char="Ø"/>
            </a:pPr>
            <a:r>
              <a:rPr lang="tr-TR" sz="1800" dirty="0" smtClean="0">
                <a:solidFill>
                  <a:srgbClr val="000000"/>
                </a:solidFill>
                <a:latin typeface="Times New Roman"/>
                <a:ea typeface="Times New Roman"/>
                <a:cs typeface="Times New Roman"/>
              </a:rPr>
              <a:t>Etkili </a:t>
            </a:r>
            <a:r>
              <a:rPr lang="tr-TR" sz="1800" dirty="0">
                <a:solidFill>
                  <a:srgbClr val="000000"/>
                </a:solidFill>
                <a:latin typeface="Times New Roman"/>
                <a:ea typeface="Times New Roman"/>
                <a:cs typeface="Times New Roman"/>
              </a:rPr>
              <a:t>kullanım mesafesi 1-2 metredir.</a:t>
            </a:r>
            <a:endParaRPr lang="tr-TR" sz="1800" dirty="0">
              <a:latin typeface="Times New Roman"/>
              <a:ea typeface="Times New Roman"/>
              <a:cs typeface="Times New Roman"/>
            </a:endParaRPr>
          </a:p>
          <a:p>
            <a:pPr lvl="0">
              <a:lnSpc>
                <a:spcPct val="150000"/>
              </a:lnSpc>
              <a:buFont typeface="Times New Roman"/>
              <a:buChar char="-"/>
            </a:pPr>
            <a:endParaRPr lang="tr-TR" sz="1800" dirty="0">
              <a:ea typeface="Calibri"/>
              <a:cs typeface="Times New Roman"/>
            </a:endParaRPr>
          </a:p>
          <a:p>
            <a:endParaRPr lang="tr-TR" dirty="0"/>
          </a:p>
        </p:txBody>
      </p:sp>
      <p:sp>
        <p:nvSpPr>
          <p:cNvPr id="4" name="Altbilgi Yer Tutucusu 3"/>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6648554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1484784"/>
            <a:ext cx="7776864" cy="4608512"/>
          </a:xfrm>
        </p:spPr>
        <p:txBody>
          <a:bodyPr>
            <a:normAutofit fontScale="25000" lnSpcReduction="20000"/>
          </a:bodyPr>
          <a:lstStyle/>
          <a:p>
            <a:pPr lvl="0" algn="just">
              <a:lnSpc>
                <a:spcPct val="150000"/>
              </a:lnSpc>
              <a:buClr>
                <a:srgbClr val="000000"/>
              </a:buClr>
              <a:buFont typeface="Wingdings" panose="05000000000000000000" pitchFamily="2" charset="2"/>
              <a:buChar char="Ø"/>
            </a:pPr>
            <a:r>
              <a:rPr lang="tr-TR" sz="7200" dirty="0" smtClean="0">
                <a:solidFill>
                  <a:srgbClr val="000000"/>
                </a:solidFill>
                <a:latin typeface="Times New Roman"/>
                <a:ea typeface="Calibri"/>
              </a:rPr>
              <a:t>B </a:t>
            </a:r>
            <a:r>
              <a:rPr lang="tr-TR" sz="7200" dirty="0">
                <a:solidFill>
                  <a:srgbClr val="000000"/>
                </a:solidFill>
                <a:latin typeface="Times New Roman"/>
                <a:ea typeface="Calibri"/>
              </a:rPr>
              <a:t>ve C sınıfı yangınlara karşı kullanılan yüksek basınçlı </a:t>
            </a:r>
            <a:r>
              <a:rPr lang="tr-TR" sz="7200" dirty="0" smtClean="0">
                <a:solidFill>
                  <a:srgbClr val="000000"/>
                </a:solidFill>
                <a:latin typeface="Times New Roman"/>
                <a:ea typeface="Calibri"/>
                <a:cs typeface="Times New Roman"/>
              </a:rPr>
              <a:t>yangın </a:t>
            </a:r>
            <a:r>
              <a:rPr lang="tr-TR" sz="7200" dirty="0">
                <a:solidFill>
                  <a:srgbClr val="000000"/>
                </a:solidFill>
                <a:latin typeface="Times New Roman"/>
                <a:ea typeface="Calibri"/>
                <a:cs typeface="Times New Roman"/>
              </a:rPr>
              <a:t>söndürücülerdir.</a:t>
            </a:r>
            <a:r>
              <a:rPr lang="tr-TR" sz="7200" dirty="0">
                <a:solidFill>
                  <a:srgbClr val="000000"/>
                </a:solidFill>
                <a:ea typeface="Calibri"/>
                <a:cs typeface="Times New Roman"/>
              </a:rPr>
              <a:t> </a:t>
            </a:r>
            <a:endParaRPr lang="tr-TR" sz="7200" dirty="0" smtClean="0">
              <a:solidFill>
                <a:srgbClr val="000000"/>
              </a:solidFill>
              <a:ea typeface="Calibri"/>
              <a:cs typeface="Times New Roman"/>
            </a:endParaRPr>
          </a:p>
          <a:p>
            <a:pPr lvl="0" algn="just">
              <a:lnSpc>
                <a:spcPct val="150000"/>
              </a:lnSpc>
              <a:buClr>
                <a:srgbClr val="000000"/>
              </a:buClr>
              <a:buFont typeface="Wingdings" panose="05000000000000000000" pitchFamily="2" charset="2"/>
              <a:buChar char="Ø"/>
            </a:pPr>
            <a:r>
              <a:rPr lang="tr-TR" sz="7200" dirty="0" smtClean="0">
                <a:solidFill>
                  <a:srgbClr val="000000"/>
                </a:solidFill>
                <a:latin typeface="Times New Roman"/>
                <a:ea typeface="Calibri"/>
                <a:cs typeface="Times New Roman"/>
              </a:rPr>
              <a:t>Boğma </a:t>
            </a:r>
            <a:r>
              <a:rPr lang="tr-TR" sz="7200" dirty="0">
                <a:solidFill>
                  <a:srgbClr val="000000"/>
                </a:solidFill>
                <a:latin typeface="Times New Roman"/>
                <a:ea typeface="Calibri"/>
                <a:cs typeface="Times New Roman"/>
              </a:rPr>
              <a:t>etkisi ile yangını </a:t>
            </a:r>
            <a:r>
              <a:rPr lang="tr-TR" sz="7200" dirty="0" smtClean="0">
                <a:solidFill>
                  <a:srgbClr val="000000"/>
                </a:solidFill>
                <a:latin typeface="Times New Roman"/>
                <a:ea typeface="Calibri"/>
                <a:cs typeface="Times New Roman"/>
              </a:rPr>
              <a:t>söndürür.</a:t>
            </a:r>
          </a:p>
          <a:p>
            <a:pPr lvl="0" algn="just">
              <a:lnSpc>
                <a:spcPct val="150000"/>
              </a:lnSpc>
              <a:buClr>
                <a:srgbClr val="000000"/>
              </a:buClr>
              <a:buFont typeface="Wingdings" panose="05000000000000000000" pitchFamily="2" charset="2"/>
              <a:buChar char="Ø"/>
            </a:pPr>
            <a:r>
              <a:rPr lang="tr-TR" sz="7200" dirty="0" smtClean="0">
                <a:solidFill>
                  <a:srgbClr val="000000"/>
                </a:solidFill>
                <a:latin typeface="Times New Roman"/>
                <a:ea typeface="Calibri"/>
              </a:rPr>
              <a:t>CO</a:t>
            </a:r>
            <a:r>
              <a:rPr lang="tr-TR" sz="7200" baseline="-25000" dirty="0" smtClean="0">
                <a:solidFill>
                  <a:srgbClr val="000000"/>
                </a:solidFill>
                <a:latin typeface="Times New Roman"/>
                <a:ea typeface="Calibri"/>
              </a:rPr>
              <a:t>2</a:t>
            </a:r>
            <a:r>
              <a:rPr lang="tr-TR" sz="7200" dirty="0" smtClean="0">
                <a:solidFill>
                  <a:srgbClr val="000000"/>
                </a:solidFill>
                <a:latin typeface="Times New Roman"/>
                <a:ea typeface="Calibri"/>
              </a:rPr>
              <a:t>, yoğunluğu </a:t>
            </a:r>
            <a:r>
              <a:rPr lang="tr-TR" sz="7200" b="1" dirty="0">
                <a:solidFill>
                  <a:srgbClr val="000000"/>
                </a:solidFill>
                <a:latin typeface="Times New Roman"/>
                <a:ea typeface="Calibri"/>
              </a:rPr>
              <a:t>1.52 </a:t>
            </a:r>
            <a:r>
              <a:rPr lang="tr-TR" sz="7200" b="1" dirty="0" smtClean="0">
                <a:solidFill>
                  <a:srgbClr val="000000"/>
                </a:solidFill>
                <a:latin typeface="Times New Roman"/>
                <a:ea typeface="Calibri"/>
              </a:rPr>
              <a:t>kg </a:t>
            </a:r>
            <a:r>
              <a:rPr lang="tr-TR" sz="7200" b="1" dirty="0">
                <a:solidFill>
                  <a:srgbClr val="000000"/>
                </a:solidFill>
                <a:latin typeface="Times New Roman"/>
                <a:ea typeface="Calibri"/>
              </a:rPr>
              <a:t>/m</a:t>
            </a:r>
            <a:r>
              <a:rPr lang="tr-TR" sz="7200" b="1" baseline="30000" dirty="0">
                <a:solidFill>
                  <a:srgbClr val="000000"/>
                </a:solidFill>
                <a:latin typeface="Times New Roman"/>
                <a:ea typeface="Calibri"/>
              </a:rPr>
              <a:t>3</a:t>
            </a:r>
            <a:r>
              <a:rPr lang="tr-TR" sz="7200" b="1" dirty="0">
                <a:solidFill>
                  <a:srgbClr val="000000"/>
                </a:solidFill>
                <a:latin typeface="Times New Roman"/>
                <a:ea typeface="Calibri"/>
              </a:rPr>
              <a:t>  </a:t>
            </a:r>
            <a:r>
              <a:rPr lang="tr-TR" sz="7200" dirty="0" smtClean="0">
                <a:solidFill>
                  <a:srgbClr val="000000"/>
                </a:solidFill>
                <a:latin typeface="Times New Roman"/>
                <a:ea typeface="Calibri"/>
              </a:rPr>
              <a:t>olan bir gazdır ve </a:t>
            </a:r>
            <a:r>
              <a:rPr lang="tr-TR" sz="7200" dirty="0">
                <a:solidFill>
                  <a:srgbClr val="000000"/>
                </a:solidFill>
                <a:latin typeface="Times New Roman"/>
                <a:ea typeface="Calibri"/>
              </a:rPr>
              <a:t>havadan ağırdır. Tüplere </a:t>
            </a:r>
            <a:r>
              <a:rPr lang="tr-TR" sz="7200" b="1" dirty="0" smtClean="0">
                <a:solidFill>
                  <a:srgbClr val="000000"/>
                </a:solidFill>
                <a:latin typeface="Times New Roman"/>
                <a:ea typeface="Calibri"/>
                <a:cs typeface="Times New Roman"/>
              </a:rPr>
              <a:t>20</a:t>
            </a:r>
            <a:r>
              <a:rPr lang="tr-TR" sz="7200" dirty="0" smtClean="0">
                <a:latin typeface="Times New Roman"/>
                <a:ea typeface="Calibri"/>
                <a:cs typeface="Times New Roman"/>
              </a:rPr>
              <a:t> </a:t>
            </a:r>
            <a:r>
              <a:rPr lang="tr-TR" sz="7200" b="1" dirty="0">
                <a:solidFill>
                  <a:srgbClr val="000000"/>
                </a:solidFill>
                <a:latin typeface="Times New Roman"/>
                <a:ea typeface="Calibri"/>
                <a:cs typeface="Times New Roman"/>
              </a:rPr>
              <a:t>ºC </a:t>
            </a:r>
            <a:r>
              <a:rPr lang="tr-TR" sz="7200" dirty="0">
                <a:solidFill>
                  <a:srgbClr val="000000"/>
                </a:solidFill>
                <a:latin typeface="Times New Roman"/>
                <a:ea typeface="Calibri"/>
                <a:cs typeface="Times New Roman"/>
              </a:rPr>
              <a:t>de </a:t>
            </a:r>
            <a:r>
              <a:rPr lang="tr-TR" sz="7200" b="1" dirty="0">
                <a:solidFill>
                  <a:srgbClr val="000000"/>
                </a:solidFill>
                <a:latin typeface="Times New Roman"/>
                <a:ea typeface="Calibri"/>
                <a:cs typeface="Times New Roman"/>
              </a:rPr>
              <a:t>57 </a:t>
            </a:r>
            <a:r>
              <a:rPr lang="tr-TR" sz="7200" dirty="0">
                <a:solidFill>
                  <a:srgbClr val="000000"/>
                </a:solidFill>
                <a:latin typeface="Times New Roman"/>
                <a:ea typeface="Calibri"/>
                <a:cs typeface="Times New Roman"/>
              </a:rPr>
              <a:t> </a:t>
            </a:r>
            <a:r>
              <a:rPr lang="tr-TR" sz="7200" b="1" dirty="0">
                <a:solidFill>
                  <a:srgbClr val="000000"/>
                </a:solidFill>
                <a:latin typeface="Times New Roman"/>
                <a:ea typeface="Calibri"/>
                <a:cs typeface="Times New Roman"/>
              </a:rPr>
              <a:t>bar  </a:t>
            </a:r>
            <a:r>
              <a:rPr lang="tr-TR" sz="7200" dirty="0">
                <a:solidFill>
                  <a:srgbClr val="000000"/>
                </a:solidFill>
                <a:latin typeface="Times New Roman"/>
                <a:ea typeface="Calibri"/>
                <a:cs typeface="Times New Roman"/>
              </a:rPr>
              <a:t>basınçta sıvı halde doldurulur. Bu </a:t>
            </a:r>
            <a:r>
              <a:rPr lang="tr-TR" sz="7200" dirty="0" smtClean="0">
                <a:solidFill>
                  <a:srgbClr val="000000"/>
                </a:solidFill>
                <a:latin typeface="Times New Roman"/>
                <a:ea typeface="Calibri"/>
                <a:cs typeface="Times New Roman"/>
              </a:rPr>
              <a:t>cihazlar </a:t>
            </a:r>
            <a:r>
              <a:rPr lang="tr-TR" sz="7200" dirty="0">
                <a:solidFill>
                  <a:srgbClr val="000000"/>
                </a:solidFill>
                <a:latin typeface="Times New Roman"/>
                <a:ea typeface="Calibri"/>
                <a:cs typeface="Times New Roman"/>
              </a:rPr>
              <a:t>250 </a:t>
            </a:r>
            <a:r>
              <a:rPr lang="tr-TR" sz="7200" dirty="0" err="1" smtClean="0">
                <a:solidFill>
                  <a:srgbClr val="000000"/>
                </a:solidFill>
                <a:latin typeface="Times New Roman"/>
                <a:ea typeface="Calibri"/>
                <a:cs typeface="Times New Roman"/>
              </a:rPr>
              <a:t>atü</a:t>
            </a:r>
            <a:r>
              <a:rPr lang="tr-TR" sz="7200" dirty="0" smtClean="0">
                <a:ea typeface="Calibri"/>
                <a:cs typeface="Times New Roman"/>
              </a:rPr>
              <a:t> </a:t>
            </a:r>
            <a:r>
              <a:rPr lang="tr-TR" sz="7200" dirty="0" smtClean="0">
                <a:solidFill>
                  <a:srgbClr val="000000"/>
                </a:solidFill>
                <a:latin typeface="Times New Roman"/>
                <a:ea typeface="Calibri"/>
                <a:cs typeface="Times New Roman"/>
              </a:rPr>
              <a:t>basınca </a:t>
            </a:r>
            <a:r>
              <a:rPr lang="tr-TR" sz="7200" dirty="0">
                <a:solidFill>
                  <a:srgbClr val="000000"/>
                </a:solidFill>
                <a:latin typeface="Times New Roman"/>
                <a:ea typeface="Calibri"/>
                <a:cs typeface="Times New Roman"/>
              </a:rPr>
              <a:t>dayanıklı olarak üretilirler. Alçak basınçlı tanklarda ise </a:t>
            </a:r>
            <a:r>
              <a:rPr lang="tr-TR" sz="7200" dirty="0" smtClean="0">
                <a:solidFill>
                  <a:srgbClr val="000000"/>
                </a:solidFill>
                <a:latin typeface="Times New Roman"/>
                <a:ea typeface="Calibri"/>
                <a:cs typeface="Times New Roman"/>
              </a:rPr>
              <a:t>-</a:t>
            </a:r>
            <a:r>
              <a:rPr lang="tr-TR" sz="7200" dirty="0">
                <a:solidFill>
                  <a:srgbClr val="000000"/>
                </a:solidFill>
                <a:latin typeface="Times New Roman"/>
                <a:ea typeface="Calibri"/>
                <a:cs typeface="Times New Roman"/>
              </a:rPr>
              <a:t>18 ºC da normal basınçta depolanır. </a:t>
            </a:r>
            <a:r>
              <a:rPr lang="tr-TR" sz="7200" b="1" dirty="0" smtClean="0">
                <a:solidFill>
                  <a:srgbClr val="000000"/>
                </a:solidFill>
                <a:latin typeface="Times New Roman"/>
                <a:ea typeface="Calibri"/>
                <a:cs typeface="Times New Roman"/>
              </a:rPr>
              <a:t>1 L </a:t>
            </a:r>
            <a:r>
              <a:rPr lang="tr-TR" sz="7200" dirty="0">
                <a:solidFill>
                  <a:srgbClr val="000000"/>
                </a:solidFill>
                <a:latin typeface="Times New Roman"/>
                <a:ea typeface="Calibri"/>
                <a:cs typeface="Times New Roman"/>
              </a:rPr>
              <a:t>sıvı</a:t>
            </a:r>
            <a:r>
              <a:rPr lang="tr-TR" sz="7200" b="1" dirty="0">
                <a:solidFill>
                  <a:srgbClr val="000000"/>
                </a:solidFill>
                <a:latin typeface="Times New Roman"/>
                <a:ea typeface="Calibri"/>
                <a:cs typeface="Times New Roman"/>
              </a:rPr>
              <a:t>  </a:t>
            </a:r>
            <a:r>
              <a:rPr lang="tr-TR" sz="7200" dirty="0">
                <a:solidFill>
                  <a:srgbClr val="000000"/>
                </a:solidFill>
                <a:latin typeface="Times New Roman"/>
                <a:ea typeface="Calibri"/>
                <a:cs typeface="Times New Roman"/>
              </a:rPr>
              <a:t>CO</a:t>
            </a:r>
            <a:r>
              <a:rPr lang="tr-TR" sz="7200" baseline="-25000" dirty="0">
                <a:solidFill>
                  <a:srgbClr val="000000"/>
                </a:solidFill>
                <a:latin typeface="Times New Roman"/>
                <a:ea typeface="Calibri"/>
                <a:cs typeface="Times New Roman"/>
              </a:rPr>
              <a:t>2</a:t>
            </a:r>
            <a:r>
              <a:rPr lang="tr-TR" sz="7200" b="1" dirty="0">
                <a:solidFill>
                  <a:srgbClr val="000000"/>
                </a:solidFill>
                <a:latin typeface="Times New Roman"/>
                <a:ea typeface="Calibri"/>
                <a:cs typeface="Times New Roman"/>
              </a:rPr>
              <a:t>  500 L </a:t>
            </a:r>
            <a:r>
              <a:rPr lang="tr-TR" sz="7200" dirty="0">
                <a:solidFill>
                  <a:srgbClr val="000000"/>
                </a:solidFill>
                <a:latin typeface="Times New Roman"/>
                <a:ea typeface="Calibri"/>
                <a:cs typeface="Times New Roman"/>
              </a:rPr>
              <a:t>gaz haline </a:t>
            </a:r>
            <a:r>
              <a:rPr lang="tr-TR" sz="7200" dirty="0" smtClean="0">
                <a:solidFill>
                  <a:srgbClr val="000000"/>
                </a:solidFill>
                <a:latin typeface="Times New Roman"/>
                <a:ea typeface="Calibri"/>
                <a:cs typeface="Times New Roman"/>
              </a:rPr>
              <a:t>dönüşür.</a:t>
            </a:r>
          </a:p>
          <a:p>
            <a:pPr lvl="0" algn="just">
              <a:lnSpc>
                <a:spcPct val="150000"/>
              </a:lnSpc>
              <a:buClr>
                <a:srgbClr val="000000"/>
              </a:buClr>
              <a:buFont typeface="Wingdings" panose="05000000000000000000" pitchFamily="2" charset="2"/>
              <a:buChar char="Ø"/>
            </a:pPr>
            <a:r>
              <a:rPr lang="tr-TR" sz="7200" dirty="0" smtClean="0">
                <a:solidFill>
                  <a:srgbClr val="000000"/>
                </a:solidFill>
                <a:latin typeface="Times New Roman"/>
                <a:ea typeface="Calibri"/>
              </a:rPr>
              <a:t>CO</a:t>
            </a:r>
            <a:r>
              <a:rPr lang="tr-TR" sz="7200" baseline="-25000" dirty="0" smtClean="0">
                <a:solidFill>
                  <a:srgbClr val="000000"/>
                </a:solidFill>
                <a:latin typeface="Times New Roman"/>
                <a:ea typeface="Calibri"/>
              </a:rPr>
              <a:t>2</a:t>
            </a:r>
            <a:r>
              <a:rPr lang="tr-TR" sz="7200" dirty="0" smtClean="0">
                <a:solidFill>
                  <a:srgbClr val="000000"/>
                </a:solidFill>
                <a:latin typeface="Times New Roman"/>
                <a:ea typeface="Calibri"/>
              </a:rPr>
              <a:t> </a:t>
            </a:r>
            <a:r>
              <a:rPr lang="tr-TR" sz="7200" dirty="0">
                <a:solidFill>
                  <a:srgbClr val="000000"/>
                </a:solidFill>
                <a:latin typeface="Times New Roman"/>
                <a:ea typeface="Calibri"/>
              </a:rPr>
              <a:t>gazı ısı arttıkça genleşme özelliği gösterir </a:t>
            </a:r>
            <a:r>
              <a:rPr lang="tr-TR" sz="7200" dirty="0" smtClean="0">
                <a:solidFill>
                  <a:srgbClr val="000000"/>
                </a:solidFill>
                <a:latin typeface="Times New Roman"/>
                <a:ea typeface="Calibri"/>
              </a:rPr>
              <a:t>dolayısıyla </a:t>
            </a:r>
            <a:r>
              <a:rPr lang="tr-TR" sz="7200" dirty="0" smtClean="0">
                <a:solidFill>
                  <a:srgbClr val="000000"/>
                </a:solidFill>
                <a:latin typeface="Times New Roman"/>
                <a:ea typeface="Calibri"/>
                <a:cs typeface="Times New Roman"/>
              </a:rPr>
              <a:t>direkt </a:t>
            </a:r>
            <a:r>
              <a:rPr lang="tr-TR" sz="7200" dirty="0">
                <a:solidFill>
                  <a:srgbClr val="000000"/>
                </a:solidFill>
                <a:latin typeface="Times New Roman"/>
                <a:ea typeface="Calibri"/>
                <a:cs typeface="Times New Roman"/>
              </a:rPr>
              <a:t>güneş ışığından ve bulunduğu yerin ısı durumundan </a:t>
            </a:r>
            <a:r>
              <a:rPr lang="tr-TR" sz="7200" dirty="0" smtClean="0">
                <a:solidFill>
                  <a:srgbClr val="000000"/>
                </a:solidFill>
                <a:latin typeface="Times New Roman"/>
                <a:ea typeface="Calibri"/>
                <a:cs typeface="Times New Roman"/>
              </a:rPr>
              <a:t>etkilenir.</a:t>
            </a:r>
          </a:p>
          <a:p>
            <a:pPr lvl="0" algn="just">
              <a:lnSpc>
                <a:spcPct val="150000"/>
              </a:lnSpc>
              <a:buClr>
                <a:srgbClr val="000000"/>
              </a:buClr>
              <a:buFont typeface="Wingdings" panose="05000000000000000000" pitchFamily="2" charset="2"/>
              <a:buChar char="Ø"/>
            </a:pPr>
            <a:r>
              <a:rPr lang="tr-TR" sz="7200" dirty="0" smtClean="0">
                <a:latin typeface="Times New Roman"/>
                <a:ea typeface="Calibri"/>
              </a:rPr>
              <a:t>Isınmış</a:t>
            </a:r>
            <a:r>
              <a:rPr lang="tr-TR" sz="7200" dirty="0">
                <a:latin typeface="Times New Roman"/>
                <a:ea typeface="Calibri"/>
              </a:rPr>
              <a:t>  basınçlı cisimlerde kullanılmaz (</a:t>
            </a:r>
            <a:r>
              <a:rPr lang="tr-TR" sz="7200" b="1" dirty="0">
                <a:latin typeface="Times New Roman"/>
                <a:ea typeface="Calibri"/>
              </a:rPr>
              <a:t>LPG tüpleri gibi</a:t>
            </a:r>
            <a:r>
              <a:rPr lang="tr-TR" sz="7200" dirty="0" smtClean="0">
                <a:latin typeface="Times New Roman"/>
                <a:ea typeface="Calibri"/>
              </a:rPr>
              <a:t>).</a:t>
            </a:r>
            <a:endParaRPr lang="tr-TR" sz="7200" dirty="0">
              <a:latin typeface="Times New Roman"/>
              <a:ea typeface="Calibri"/>
            </a:endParaRPr>
          </a:p>
          <a:p>
            <a:pPr marL="0" indent="0">
              <a:lnSpc>
                <a:spcPct val="150000"/>
              </a:lnSpc>
              <a:spcAft>
                <a:spcPts val="1000"/>
              </a:spcAft>
              <a:buNone/>
            </a:pPr>
            <a:endParaRPr lang="tr-TR" sz="7400" dirty="0">
              <a:solidFill>
                <a:srgbClr val="FF0000"/>
              </a:solidFill>
              <a:ea typeface="Calibri"/>
              <a:cs typeface="Times New Roman"/>
            </a:endParaRPr>
          </a:p>
          <a:p>
            <a:pPr marL="0" indent="0">
              <a:buNone/>
            </a:pPr>
            <a:endParaRPr lang="tr-TR" sz="4500" dirty="0"/>
          </a:p>
        </p:txBody>
      </p:sp>
      <p:sp>
        <p:nvSpPr>
          <p:cNvPr id="4" name="Başlık 1"/>
          <p:cNvSpPr>
            <a:spLocks noGrp="1"/>
          </p:cNvSpPr>
          <p:nvPr>
            <p:ph type="title"/>
          </p:nvPr>
        </p:nvSpPr>
        <p:spPr>
          <a:xfrm>
            <a:off x="457200" y="274638"/>
            <a:ext cx="8229600" cy="1143000"/>
          </a:xfrm>
        </p:spPr>
        <p:txBody>
          <a:bodyPr>
            <a:normAutofit/>
          </a:bodyPr>
          <a:lstStyle/>
          <a:p>
            <a:pPr>
              <a:lnSpc>
                <a:spcPct val="120000"/>
              </a:lnSpc>
              <a:spcAft>
                <a:spcPts val="1000"/>
              </a:spcAft>
            </a:pPr>
            <a:r>
              <a:rPr lang="tr-TR" sz="2400" b="1" dirty="0">
                <a:solidFill>
                  <a:srgbClr val="00B0F0"/>
                </a:solidFill>
                <a:latin typeface="Times New Roman"/>
                <a:ea typeface="Times New Roman"/>
                <a:cs typeface="Times New Roman"/>
              </a:rPr>
              <a:t>CO</a:t>
            </a:r>
            <a:r>
              <a:rPr lang="tr-TR" sz="2400" b="1" baseline="-25000" dirty="0">
                <a:solidFill>
                  <a:srgbClr val="00B0F0"/>
                </a:solidFill>
                <a:latin typeface="Times New Roman"/>
                <a:ea typeface="Times New Roman"/>
                <a:cs typeface="Times New Roman"/>
              </a:rPr>
              <a:t>2</a:t>
            </a:r>
            <a:r>
              <a:rPr lang="tr-TR" sz="2400" b="1" dirty="0">
                <a:solidFill>
                  <a:srgbClr val="00B0F0"/>
                </a:solidFill>
                <a:latin typeface="Times New Roman"/>
                <a:ea typeface="Times New Roman"/>
                <a:cs typeface="Times New Roman"/>
              </a:rPr>
              <a:t> (KARBONDİOKSİT)Lİ  SÖNDÜRÜCÜLER</a:t>
            </a:r>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40378990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24744"/>
            <a:ext cx="8352928" cy="5328592"/>
          </a:xfrm>
        </p:spPr>
        <p:txBody>
          <a:bodyPr>
            <a:normAutofit/>
          </a:bodyPr>
          <a:lstStyle/>
          <a:p>
            <a:pPr lvl="0" algn="just">
              <a:lnSpc>
                <a:spcPct val="150000"/>
              </a:lnSpc>
              <a:buClr>
                <a:srgbClr val="000000"/>
              </a:buClr>
              <a:buFont typeface="Wingdings" panose="05000000000000000000" pitchFamily="2" charset="2"/>
              <a:buChar char="Ø"/>
            </a:pPr>
            <a:r>
              <a:rPr lang="tr-TR" sz="1800" dirty="0" smtClean="0">
                <a:solidFill>
                  <a:srgbClr val="000000"/>
                </a:solidFill>
                <a:latin typeface="Times New Roman"/>
                <a:ea typeface="Calibri"/>
              </a:rPr>
              <a:t>Bir </a:t>
            </a:r>
            <a:r>
              <a:rPr lang="tr-TR" sz="1800" dirty="0">
                <a:solidFill>
                  <a:srgbClr val="000000"/>
                </a:solidFill>
                <a:latin typeface="Times New Roman"/>
                <a:ea typeface="Calibri"/>
              </a:rPr>
              <a:t>oda </a:t>
            </a:r>
            <a:r>
              <a:rPr lang="tr-TR" sz="1800" dirty="0" smtClean="0">
                <a:solidFill>
                  <a:srgbClr val="000000"/>
                </a:solidFill>
                <a:latin typeface="Times New Roman"/>
                <a:ea typeface="Calibri"/>
              </a:rPr>
              <a:t>içerisine CO</a:t>
            </a:r>
            <a:r>
              <a:rPr lang="tr-TR" sz="1800" baseline="-25000" dirty="0" smtClean="0">
                <a:solidFill>
                  <a:srgbClr val="000000"/>
                </a:solidFill>
                <a:latin typeface="Times New Roman"/>
                <a:ea typeface="Calibri"/>
              </a:rPr>
              <a:t>2</a:t>
            </a:r>
            <a:r>
              <a:rPr lang="tr-TR" sz="1800" dirty="0" smtClean="0">
                <a:solidFill>
                  <a:srgbClr val="000000"/>
                </a:solidFill>
                <a:latin typeface="Times New Roman"/>
                <a:ea typeface="Calibri"/>
              </a:rPr>
              <a:t> </a:t>
            </a:r>
            <a:r>
              <a:rPr lang="tr-TR" sz="1800" dirty="0">
                <a:solidFill>
                  <a:srgbClr val="000000"/>
                </a:solidFill>
                <a:latin typeface="Times New Roman"/>
                <a:ea typeface="Calibri"/>
              </a:rPr>
              <a:t>yangın söndürücü boşaltılması, </a:t>
            </a:r>
            <a:r>
              <a:rPr lang="tr-TR" sz="1800" dirty="0" smtClean="0">
                <a:solidFill>
                  <a:srgbClr val="000000"/>
                </a:solidFill>
                <a:latin typeface="Times New Roman"/>
                <a:ea typeface="Calibri"/>
                <a:cs typeface="Times New Roman"/>
              </a:rPr>
              <a:t>ortam </a:t>
            </a:r>
            <a:r>
              <a:rPr lang="tr-TR" sz="1800" dirty="0">
                <a:solidFill>
                  <a:srgbClr val="000000"/>
                </a:solidFill>
                <a:latin typeface="Times New Roman"/>
                <a:ea typeface="Calibri"/>
                <a:cs typeface="Times New Roman"/>
              </a:rPr>
              <a:t>havasını zehirli hale getirmez. Ancak oda daha sonra mutlaka havalandırılmalıdır. </a:t>
            </a:r>
            <a:r>
              <a:rPr lang="tr-TR" sz="1800" i="1" dirty="0" smtClean="0">
                <a:solidFill>
                  <a:srgbClr val="000000"/>
                </a:solidFill>
                <a:latin typeface="Times New Roman"/>
                <a:ea typeface="Calibri"/>
                <a:cs typeface="Times New Roman"/>
              </a:rPr>
              <a:t>Örneğin</a:t>
            </a:r>
            <a:r>
              <a:rPr lang="tr-TR" sz="1800" dirty="0" smtClean="0">
                <a:solidFill>
                  <a:srgbClr val="000000"/>
                </a:solidFill>
                <a:latin typeface="Times New Roman"/>
                <a:ea typeface="Calibri"/>
                <a:cs typeface="Times New Roman"/>
              </a:rPr>
              <a:t> </a:t>
            </a:r>
            <a:r>
              <a:rPr lang="tr-TR" sz="1800" b="1" dirty="0">
                <a:solidFill>
                  <a:srgbClr val="000000"/>
                </a:solidFill>
                <a:latin typeface="Times New Roman"/>
                <a:ea typeface="Calibri"/>
                <a:cs typeface="Times New Roman"/>
              </a:rPr>
              <a:t>68 m</a:t>
            </a:r>
            <a:r>
              <a:rPr lang="tr-TR" sz="1800" b="1" baseline="30000" dirty="0">
                <a:solidFill>
                  <a:srgbClr val="000000"/>
                </a:solidFill>
                <a:latin typeface="Times New Roman"/>
                <a:ea typeface="Calibri"/>
                <a:cs typeface="Times New Roman"/>
              </a:rPr>
              <a:t>3</a:t>
            </a:r>
            <a:r>
              <a:rPr lang="tr-TR" sz="1800" dirty="0">
                <a:solidFill>
                  <a:srgbClr val="000000"/>
                </a:solidFill>
                <a:latin typeface="Times New Roman"/>
                <a:ea typeface="Calibri"/>
                <a:cs typeface="Times New Roman"/>
              </a:rPr>
              <a:t> ‘e eşdeğerde boşaltılan </a:t>
            </a:r>
            <a:r>
              <a:rPr lang="tr-TR" sz="1800" b="1" dirty="0">
                <a:solidFill>
                  <a:srgbClr val="000000"/>
                </a:solidFill>
                <a:latin typeface="Times New Roman"/>
                <a:ea typeface="Calibri"/>
                <a:cs typeface="Times New Roman"/>
              </a:rPr>
              <a:t>5 kg</a:t>
            </a:r>
            <a:r>
              <a:rPr lang="tr-TR" sz="1800" dirty="0">
                <a:solidFill>
                  <a:srgbClr val="000000"/>
                </a:solidFill>
                <a:latin typeface="Times New Roman"/>
                <a:ea typeface="Calibri"/>
                <a:cs typeface="Times New Roman"/>
              </a:rPr>
              <a:t> </a:t>
            </a:r>
            <a:r>
              <a:rPr lang="tr-TR" sz="1800" dirty="0" err="1">
                <a:solidFill>
                  <a:srgbClr val="000000"/>
                </a:solidFill>
                <a:latin typeface="Times New Roman"/>
                <a:ea typeface="Calibri"/>
                <a:cs typeface="Times New Roman"/>
              </a:rPr>
              <a:t>lık</a:t>
            </a:r>
            <a:r>
              <a:rPr lang="tr-TR" sz="1800" dirty="0">
                <a:solidFill>
                  <a:srgbClr val="000000"/>
                </a:solidFill>
                <a:latin typeface="Times New Roman"/>
                <a:ea typeface="Calibri"/>
                <a:cs typeface="Times New Roman"/>
              </a:rPr>
              <a:t> CO</a:t>
            </a:r>
            <a:r>
              <a:rPr lang="tr-TR" sz="1800" baseline="-25000" dirty="0">
                <a:solidFill>
                  <a:srgbClr val="000000"/>
                </a:solidFill>
                <a:latin typeface="Times New Roman"/>
                <a:ea typeface="Calibri"/>
                <a:cs typeface="Times New Roman"/>
              </a:rPr>
              <a:t>2</a:t>
            </a:r>
            <a:r>
              <a:rPr lang="tr-TR" sz="1800" dirty="0">
                <a:solidFill>
                  <a:srgbClr val="000000"/>
                </a:solidFill>
                <a:latin typeface="Times New Roman"/>
                <a:ea typeface="Calibri"/>
                <a:cs typeface="Times New Roman"/>
              </a:rPr>
              <a:t>, </a:t>
            </a:r>
            <a:r>
              <a:rPr lang="tr-TR" sz="1800" b="1" dirty="0">
                <a:solidFill>
                  <a:srgbClr val="000000"/>
                </a:solidFill>
                <a:latin typeface="Times New Roman"/>
                <a:ea typeface="Calibri"/>
                <a:cs typeface="Times New Roman"/>
              </a:rPr>
              <a:t>oksijen içerik değerini</a:t>
            </a:r>
            <a:r>
              <a:rPr lang="tr-TR" sz="1800" dirty="0">
                <a:solidFill>
                  <a:srgbClr val="000000"/>
                </a:solidFill>
                <a:latin typeface="Times New Roman"/>
                <a:ea typeface="Calibri"/>
                <a:cs typeface="Times New Roman"/>
              </a:rPr>
              <a:t>  % 21 den % 20 ye düşürür. Bu dikkate değer bir tehlike yaratmayabilir fakat yüksek oranda kullanıldığında oksijen değeri bozulur ve bu tür yangınlarda mutlaka solunum maskeleri </a:t>
            </a:r>
            <a:r>
              <a:rPr lang="tr-TR" sz="1800" dirty="0" smtClean="0">
                <a:solidFill>
                  <a:srgbClr val="000000"/>
                </a:solidFill>
                <a:latin typeface="Times New Roman"/>
                <a:ea typeface="Calibri"/>
                <a:cs typeface="Times New Roman"/>
              </a:rPr>
              <a:t>kullanılmalıdır.</a:t>
            </a:r>
            <a:endParaRPr lang="tr-TR" sz="1600" dirty="0">
              <a:ea typeface="Calibri"/>
              <a:cs typeface="Times New Roman"/>
            </a:endParaRPr>
          </a:p>
          <a:p>
            <a:pPr lvl="0" algn="just">
              <a:lnSpc>
                <a:spcPct val="150000"/>
              </a:lnSpc>
              <a:buClr>
                <a:srgbClr val="000000"/>
              </a:buClr>
              <a:buFont typeface="Wingdings" panose="05000000000000000000" pitchFamily="2" charset="2"/>
              <a:buChar char="Ø"/>
            </a:pPr>
            <a:r>
              <a:rPr lang="tr-TR" sz="1800" dirty="0" smtClean="0">
                <a:solidFill>
                  <a:srgbClr val="000000"/>
                </a:solidFill>
                <a:latin typeface="Times New Roman"/>
                <a:ea typeface="Calibri"/>
              </a:rPr>
              <a:t>Diğer </a:t>
            </a:r>
            <a:r>
              <a:rPr lang="tr-TR" sz="1800" dirty="0">
                <a:solidFill>
                  <a:srgbClr val="000000"/>
                </a:solidFill>
                <a:latin typeface="Times New Roman"/>
                <a:ea typeface="Calibri"/>
              </a:rPr>
              <a:t>söndürme gazlarına göre ucuz olup kolayca </a:t>
            </a:r>
            <a:r>
              <a:rPr lang="tr-TR" sz="1800" dirty="0" smtClean="0">
                <a:solidFill>
                  <a:srgbClr val="000000"/>
                </a:solidFill>
                <a:latin typeface="Times New Roman"/>
                <a:ea typeface="Calibri"/>
                <a:cs typeface="Times New Roman"/>
              </a:rPr>
              <a:t>doldurulabilir.</a:t>
            </a:r>
            <a:endParaRPr lang="tr-TR" sz="1600" dirty="0">
              <a:ea typeface="Calibri"/>
              <a:cs typeface="Times New Roman"/>
            </a:endParaRPr>
          </a:p>
          <a:p>
            <a:pPr lvl="0" algn="just">
              <a:lnSpc>
                <a:spcPct val="150000"/>
              </a:lnSpc>
              <a:buClr>
                <a:srgbClr val="000000"/>
              </a:buClr>
              <a:buFont typeface="Wingdings" panose="05000000000000000000" pitchFamily="2" charset="2"/>
              <a:buChar char="Ø"/>
            </a:pPr>
            <a:r>
              <a:rPr lang="tr-TR" sz="1800" dirty="0" smtClean="0">
                <a:solidFill>
                  <a:srgbClr val="000000"/>
                </a:solidFill>
                <a:latin typeface="Times New Roman"/>
                <a:ea typeface="Calibri"/>
              </a:rPr>
              <a:t>Temiz </a:t>
            </a:r>
            <a:r>
              <a:rPr lang="tr-TR" sz="1800" dirty="0">
                <a:solidFill>
                  <a:srgbClr val="000000"/>
                </a:solidFill>
                <a:latin typeface="Times New Roman"/>
                <a:ea typeface="Calibri"/>
              </a:rPr>
              <a:t>söndürücüdür. Çok az tahriş ve pas etkisi </a:t>
            </a:r>
            <a:r>
              <a:rPr lang="tr-TR" sz="1800" dirty="0" smtClean="0">
                <a:solidFill>
                  <a:srgbClr val="000000"/>
                </a:solidFill>
                <a:latin typeface="Times New Roman"/>
                <a:ea typeface="Calibri"/>
              </a:rPr>
              <a:t>vardır.</a:t>
            </a:r>
            <a:endParaRPr lang="tr-TR" sz="1800" dirty="0">
              <a:latin typeface="Times New Roman"/>
              <a:ea typeface="Calibri"/>
            </a:endParaRPr>
          </a:p>
          <a:p>
            <a:pPr lvl="0" algn="just">
              <a:lnSpc>
                <a:spcPct val="150000"/>
              </a:lnSpc>
              <a:buClr>
                <a:srgbClr val="000000"/>
              </a:buClr>
              <a:buFont typeface="Wingdings" panose="05000000000000000000" pitchFamily="2" charset="2"/>
              <a:buChar char="Ø"/>
            </a:pPr>
            <a:r>
              <a:rPr lang="tr-TR" sz="1800" dirty="0" smtClean="0">
                <a:solidFill>
                  <a:srgbClr val="000000"/>
                </a:solidFill>
                <a:latin typeface="Times New Roman"/>
                <a:ea typeface="Calibri"/>
              </a:rPr>
              <a:t>Etkili </a:t>
            </a:r>
            <a:r>
              <a:rPr lang="tr-TR" sz="1800" dirty="0">
                <a:solidFill>
                  <a:srgbClr val="000000"/>
                </a:solidFill>
                <a:latin typeface="Times New Roman"/>
                <a:ea typeface="Calibri"/>
              </a:rPr>
              <a:t>kullanım </a:t>
            </a:r>
            <a:r>
              <a:rPr lang="tr-TR" sz="1800" dirty="0" smtClean="0">
                <a:solidFill>
                  <a:srgbClr val="000000"/>
                </a:solidFill>
                <a:latin typeface="Times New Roman"/>
                <a:ea typeface="Calibri"/>
              </a:rPr>
              <a:t>mesafesi yaklaşık </a:t>
            </a:r>
            <a:r>
              <a:rPr lang="tr-TR" sz="1800" dirty="0">
                <a:solidFill>
                  <a:srgbClr val="000000"/>
                </a:solidFill>
                <a:latin typeface="Times New Roman"/>
                <a:ea typeface="Calibri"/>
              </a:rPr>
              <a:t>2 metredir.</a:t>
            </a:r>
            <a:endParaRPr lang="tr-TR" sz="1800" dirty="0">
              <a:latin typeface="Times New Roman"/>
              <a:ea typeface="Calibri"/>
            </a:endParaRPr>
          </a:p>
          <a:p>
            <a:pPr marL="0" lvl="0" indent="0" algn="just">
              <a:lnSpc>
                <a:spcPct val="150000"/>
              </a:lnSpc>
              <a:buNone/>
            </a:pPr>
            <a:endParaRPr lang="tr-TR" sz="1800" dirty="0">
              <a:solidFill>
                <a:prstClr val="black"/>
              </a:solidFill>
              <a:ea typeface="Calibri"/>
              <a:cs typeface="Times New Roman"/>
            </a:endParaRPr>
          </a:p>
          <a:p>
            <a:endParaRPr lang="tr-TR" dirty="0"/>
          </a:p>
        </p:txBody>
      </p:sp>
      <p:sp>
        <p:nvSpPr>
          <p:cNvPr id="4" name="Başlık 1"/>
          <p:cNvSpPr>
            <a:spLocks noGrp="1"/>
          </p:cNvSpPr>
          <p:nvPr>
            <p:ph type="title"/>
          </p:nvPr>
        </p:nvSpPr>
        <p:spPr>
          <a:xfrm>
            <a:off x="457200" y="274638"/>
            <a:ext cx="8229600" cy="1143000"/>
          </a:xfrm>
        </p:spPr>
        <p:txBody>
          <a:bodyPr>
            <a:normAutofit/>
          </a:bodyPr>
          <a:lstStyle/>
          <a:p>
            <a:pPr>
              <a:lnSpc>
                <a:spcPct val="120000"/>
              </a:lnSpc>
              <a:spcAft>
                <a:spcPts val="1000"/>
              </a:spcAft>
            </a:pPr>
            <a:r>
              <a:rPr lang="tr-TR" sz="2400" b="1" dirty="0">
                <a:solidFill>
                  <a:srgbClr val="00B0F0"/>
                </a:solidFill>
                <a:latin typeface="Times New Roman"/>
                <a:ea typeface="Times New Roman"/>
                <a:cs typeface="Times New Roman"/>
              </a:rPr>
              <a:t>CO</a:t>
            </a:r>
            <a:r>
              <a:rPr lang="tr-TR" sz="2400" b="1" baseline="-25000" dirty="0">
                <a:solidFill>
                  <a:srgbClr val="00B0F0"/>
                </a:solidFill>
                <a:latin typeface="Times New Roman"/>
                <a:ea typeface="Times New Roman"/>
                <a:cs typeface="Times New Roman"/>
              </a:rPr>
              <a:t>2</a:t>
            </a:r>
            <a:r>
              <a:rPr lang="tr-TR" sz="2400" b="1" dirty="0">
                <a:solidFill>
                  <a:srgbClr val="00B0F0"/>
                </a:solidFill>
                <a:latin typeface="Times New Roman"/>
                <a:ea typeface="Times New Roman"/>
                <a:cs typeface="Times New Roman"/>
              </a:rPr>
              <a:t> (KARBONDİOKSİT)Lİ  SÖNDÜRÜCÜLER</a:t>
            </a:r>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12449473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430136"/>
            <a:ext cx="8147248" cy="4032447"/>
          </a:xfrm>
        </p:spPr>
        <p:txBody>
          <a:bodyPr>
            <a:normAutofit/>
          </a:bodyPr>
          <a:lstStyle/>
          <a:p>
            <a:pPr lvl="0">
              <a:lnSpc>
                <a:spcPct val="150000"/>
              </a:lnSpc>
              <a:buClr>
                <a:srgbClr val="000000"/>
              </a:buClr>
              <a:buFont typeface="Wingdings" panose="05000000000000000000" pitchFamily="2" charset="2"/>
              <a:buChar char="Ø"/>
              <a:tabLst>
                <a:tab pos="630555" algn="l"/>
              </a:tabLst>
            </a:pPr>
            <a:r>
              <a:rPr lang="tr-TR" sz="1800" b="1" dirty="0" smtClean="0">
                <a:solidFill>
                  <a:srgbClr val="000000"/>
                </a:solidFill>
                <a:latin typeface="Times New Roman"/>
                <a:ea typeface="Times New Roman"/>
              </a:rPr>
              <a:t>A </a:t>
            </a:r>
            <a:r>
              <a:rPr lang="tr-TR" sz="1800" dirty="0" smtClean="0">
                <a:solidFill>
                  <a:srgbClr val="000000"/>
                </a:solidFill>
                <a:latin typeface="Times New Roman"/>
                <a:ea typeface="Times New Roman"/>
              </a:rPr>
              <a:t>(Katı), </a:t>
            </a:r>
            <a:r>
              <a:rPr lang="tr-TR" sz="1800" b="1" dirty="0">
                <a:solidFill>
                  <a:srgbClr val="000000"/>
                </a:solidFill>
                <a:latin typeface="Times New Roman"/>
                <a:ea typeface="Times New Roman"/>
              </a:rPr>
              <a:t>B </a:t>
            </a:r>
            <a:r>
              <a:rPr lang="tr-TR" sz="1800" dirty="0">
                <a:solidFill>
                  <a:srgbClr val="000000"/>
                </a:solidFill>
                <a:latin typeface="Times New Roman"/>
                <a:ea typeface="Times New Roman"/>
              </a:rPr>
              <a:t>(</a:t>
            </a:r>
            <a:r>
              <a:rPr lang="tr-TR" sz="1800" dirty="0" smtClean="0">
                <a:solidFill>
                  <a:srgbClr val="000000"/>
                </a:solidFill>
                <a:latin typeface="Times New Roman"/>
                <a:ea typeface="Times New Roman"/>
              </a:rPr>
              <a:t>Sıvı), </a:t>
            </a:r>
            <a:r>
              <a:rPr lang="tr-TR" sz="1800" b="1" dirty="0">
                <a:solidFill>
                  <a:srgbClr val="000000"/>
                </a:solidFill>
                <a:latin typeface="Times New Roman"/>
                <a:ea typeface="Times New Roman"/>
              </a:rPr>
              <a:t>C </a:t>
            </a:r>
            <a:r>
              <a:rPr lang="tr-TR" sz="1800" dirty="0">
                <a:solidFill>
                  <a:srgbClr val="000000"/>
                </a:solidFill>
                <a:latin typeface="Times New Roman"/>
                <a:ea typeface="Times New Roman"/>
              </a:rPr>
              <a:t>(Gaz) yangınlarında etkilidir. </a:t>
            </a:r>
            <a:r>
              <a:rPr lang="tr-TR" sz="1800" dirty="0" smtClean="0">
                <a:solidFill>
                  <a:srgbClr val="000000"/>
                </a:solidFill>
                <a:latin typeface="Times New Roman"/>
                <a:ea typeface="Calibri"/>
                <a:cs typeface="Times New Roman"/>
              </a:rPr>
              <a:t>Yüzeysel </a:t>
            </a:r>
            <a:r>
              <a:rPr lang="tr-TR" sz="1800" dirty="0">
                <a:solidFill>
                  <a:srgbClr val="000000"/>
                </a:solidFill>
                <a:latin typeface="Times New Roman"/>
                <a:ea typeface="Calibri"/>
                <a:cs typeface="Times New Roman"/>
              </a:rPr>
              <a:t>kor yangınları ve alevli yangınları kolayca </a:t>
            </a:r>
            <a:r>
              <a:rPr lang="tr-TR" sz="1800" dirty="0" smtClean="0">
                <a:solidFill>
                  <a:srgbClr val="000000"/>
                </a:solidFill>
                <a:latin typeface="Times New Roman"/>
                <a:ea typeface="Calibri"/>
                <a:cs typeface="Times New Roman"/>
              </a:rPr>
              <a:t>söndürür.</a:t>
            </a:r>
          </a:p>
          <a:p>
            <a:pPr lvl="0">
              <a:lnSpc>
                <a:spcPct val="150000"/>
              </a:lnSpc>
              <a:buClr>
                <a:srgbClr val="000000"/>
              </a:buClr>
              <a:buFont typeface="Wingdings" panose="05000000000000000000" pitchFamily="2" charset="2"/>
              <a:buChar char="Ø"/>
              <a:tabLst>
                <a:tab pos="630555" algn="l"/>
              </a:tabLst>
            </a:pPr>
            <a:r>
              <a:rPr lang="tr-TR" sz="1800" dirty="0" err="1" smtClean="0">
                <a:solidFill>
                  <a:srgbClr val="000000"/>
                </a:solidFill>
                <a:latin typeface="Times New Roman"/>
                <a:ea typeface="Times New Roman"/>
              </a:rPr>
              <a:t>Monoamonyum</a:t>
            </a:r>
            <a:r>
              <a:rPr lang="tr-TR" sz="1800" dirty="0" smtClean="0">
                <a:solidFill>
                  <a:srgbClr val="000000"/>
                </a:solidFill>
                <a:latin typeface="Times New Roman"/>
                <a:ea typeface="Times New Roman"/>
              </a:rPr>
              <a:t> </a:t>
            </a:r>
            <a:r>
              <a:rPr lang="tr-TR" sz="1800" dirty="0">
                <a:solidFill>
                  <a:srgbClr val="000000"/>
                </a:solidFill>
                <a:latin typeface="Times New Roman"/>
                <a:ea typeface="Times New Roman"/>
              </a:rPr>
              <a:t>fosfat (</a:t>
            </a:r>
            <a:r>
              <a:rPr lang="tr-TR" sz="1800" b="1" dirty="0">
                <a:solidFill>
                  <a:srgbClr val="000000"/>
                </a:solidFill>
                <a:latin typeface="Times New Roman"/>
                <a:ea typeface="Times New Roman"/>
              </a:rPr>
              <a:t>MAP</a:t>
            </a:r>
            <a:r>
              <a:rPr lang="tr-TR" sz="1800" dirty="0">
                <a:solidFill>
                  <a:srgbClr val="000000"/>
                </a:solidFill>
                <a:latin typeface="Times New Roman"/>
                <a:ea typeface="Times New Roman"/>
              </a:rPr>
              <a:t>) veya </a:t>
            </a:r>
            <a:r>
              <a:rPr lang="tr-TR" sz="1800" dirty="0" smtClean="0">
                <a:solidFill>
                  <a:srgbClr val="000000"/>
                </a:solidFill>
                <a:latin typeface="Times New Roman"/>
                <a:ea typeface="Times New Roman"/>
              </a:rPr>
              <a:t>amonyum </a:t>
            </a:r>
            <a:r>
              <a:rPr lang="tr-TR" sz="1800" dirty="0">
                <a:solidFill>
                  <a:srgbClr val="000000"/>
                </a:solidFill>
                <a:latin typeface="Times New Roman"/>
                <a:ea typeface="Times New Roman"/>
              </a:rPr>
              <a:t>sülfat </a:t>
            </a:r>
            <a:r>
              <a:rPr lang="tr-TR" sz="1800" dirty="0" smtClean="0">
                <a:solidFill>
                  <a:srgbClr val="000000"/>
                </a:solidFill>
                <a:latin typeface="Times New Roman"/>
                <a:ea typeface="Calibri"/>
                <a:cs typeface="Times New Roman"/>
              </a:rPr>
              <a:t>içeriklidir.</a:t>
            </a:r>
            <a:endParaRPr lang="tr-TR" sz="1800" dirty="0">
              <a:ea typeface="Calibri"/>
              <a:cs typeface="Times New Roman"/>
            </a:endParaRPr>
          </a:p>
          <a:p>
            <a:pPr lvl="0">
              <a:lnSpc>
                <a:spcPct val="150000"/>
              </a:lnSpc>
              <a:buClr>
                <a:srgbClr val="000000"/>
              </a:buClr>
              <a:buFont typeface="Wingdings" panose="05000000000000000000" pitchFamily="2" charset="2"/>
              <a:buChar char="Ø"/>
              <a:tabLst>
                <a:tab pos="630555" algn="l"/>
              </a:tabLst>
            </a:pPr>
            <a:r>
              <a:rPr lang="tr-TR" sz="1800" dirty="0" smtClean="0">
                <a:solidFill>
                  <a:srgbClr val="000000"/>
                </a:solidFill>
                <a:latin typeface="Times New Roman"/>
                <a:ea typeface="Times New Roman"/>
              </a:rPr>
              <a:t>Cihazlara </a:t>
            </a:r>
            <a:r>
              <a:rPr lang="tr-TR" sz="1800" dirty="0">
                <a:solidFill>
                  <a:srgbClr val="000000"/>
                </a:solidFill>
                <a:latin typeface="Times New Roman"/>
                <a:ea typeface="Times New Roman"/>
              </a:rPr>
              <a:t>% 40 veya % 90 oranında </a:t>
            </a:r>
            <a:r>
              <a:rPr lang="tr-TR" sz="1800" dirty="0" err="1">
                <a:solidFill>
                  <a:srgbClr val="000000"/>
                </a:solidFill>
                <a:latin typeface="Times New Roman"/>
                <a:ea typeface="Times New Roman"/>
              </a:rPr>
              <a:t>monoamonyum</a:t>
            </a:r>
            <a:r>
              <a:rPr lang="tr-TR" sz="1800" dirty="0">
                <a:solidFill>
                  <a:srgbClr val="000000"/>
                </a:solidFill>
                <a:latin typeface="Times New Roman"/>
                <a:ea typeface="Times New Roman"/>
              </a:rPr>
              <a:t> fosfat </a:t>
            </a:r>
            <a:r>
              <a:rPr lang="tr-TR" sz="1800" dirty="0" smtClean="0">
                <a:solidFill>
                  <a:srgbClr val="000000"/>
                </a:solidFill>
                <a:latin typeface="Times New Roman"/>
                <a:ea typeface="Calibri"/>
                <a:cs typeface="Times New Roman"/>
              </a:rPr>
              <a:t>(</a:t>
            </a:r>
            <a:r>
              <a:rPr lang="tr-TR" sz="1800" dirty="0">
                <a:solidFill>
                  <a:srgbClr val="000000"/>
                </a:solidFill>
                <a:latin typeface="Times New Roman"/>
                <a:ea typeface="Calibri"/>
                <a:cs typeface="Times New Roman"/>
              </a:rPr>
              <a:t>MAP) bulunan kimyasal tozlar </a:t>
            </a:r>
            <a:r>
              <a:rPr lang="tr-TR" sz="1800" dirty="0" smtClean="0">
                <a:solidFill>
                  <a:srgbClr val="000000"/>
                </a:solidFill>
                <a:latin typeface="Times New Roman"/>
                <a:ea typeface="Calibri"/>
                <a:cs typeface="Times New Roman"/>
              </a:rPr>
              <a:t>doldurulur.</a:t>
            </a:r>
          </a:p>
          <a:p>
            <a:pPr lvl="0">
              <a:lnSpc>
                <a:spcPct val="150000"/>
              </a:lnSpc>
              <a:buClr>
                <a:srgbClr val="000000"/>
              </a:buClr>
              <a:buFont typeface="Wingdings" panose="05000000000000000000" pitchFamily="2" charset="2"/>
              <a:buChar char="Ø"/>
              <a:tabLst>
                <a:tab pos="630555" algn="l"/>
              </a:tabLst>
            </a:pPr>
            <a:r>
              <a:rPr lang="tr-TR" sz="1800" dirty="0" smtClean="0">
                <a:solidFill>
                  <a:srgbClr val="000000"/>
                </a:solidFill>
                <a:latin typeface="Times New Roman"/>
                <a:ea typeface="Times New Roman"/>
              </a:rPr>
              <a:t>Özel </a:t>
            </a:r>
            <a:r>
              <a:rPr lang="tr-TR" sz="1800" dirty="0">
                <a:solidFill>
                  <a:srgbClr val="000000"/>
                </a:solidFill>
                <a:latin typeface="Times New Roman"/>
                <a:ea typeface="Times New Roman"/>
              </a:rPr>
              <a:t>üretilmiş ABC tozu</a:t>
            </a:r>
            <a:r>
              <a:rPr lang="tr-TR" sz="1800" b="1" dirty="0">
                <a:solidFill>
                  <a:srgbClr val="000000"/>
                </a:solidFill>
                <a:latin typeface="Times New Roman"/>
                <a:ea typeface="Times New Roman"/>
              </a:rPr>
              <a:t> (TS EN 615 </a:t>
            </a:r>
            <a:r>
              <a:rPr lang="tr-TR" sz="1800" dirty="0">
                <a:solidFill>
                  <a:srgbClr val="000000"/>
                </a:solidFill>
                <a:latin typeface="Times New Roman"/>
                <a:ea typeface="Times New Roman"/>
              </a:rPr>
              <a:t>standardına uygun) </a:t>
            </a:r>
            <a:r>
              <a:rPr lang="tr-TR" sz="1800" dirty="0">
                <a:solidFill>
                  <a:srgbClr val="000000"/>
                </a:solidFill>
                <a:latin typeface="Times New Roman"/>
                <a:ea typeface="Calibri"/>
                <a:cs typeface="Times New Roman"/>
              </a:rPr>
              <a:t>katı madde yüzeyinde eriyerek tabaka oluşturur. Ayırma etkisi ile</a:t>
            </a:r>
            <a:r>
              <a:rPr lang="tr-TR" sz="1800" dirty="0">
                <a:solidFill>
                  <a:prstClr val="black"/>
                </a:solidFill>
                <a:ea typeface="Calibri"/>
                <a:cs typeface="Times New Roman"/>
              </a:rPr>
              <a:t> </a:t>
            </a:r>
            <a:r>
              <a:rPr lang="tr-TR" sz="1800" dirty="0">
                <a:solidFill>
                  <a:srgbClr val="000000"/>
                </a:solidFill>
                <a:latin typeface="Times New Roman"/>
                <a:ea typeface="Calibri"/>
                <a:cs typeface="Times New Roman"/>
              </a:rPr>
              <a:t>kısmen boğma ve soğutma, en önemli olarak da engelleme etkisini gerçekleştirir.</a:t>
            </a:r>
            <a:endParaRPr lang="tr-TR" sz="1800" dirty="0">
              <a:solidFill>
                <a:prstClr val="black"/>
              </a:solidFill>
              <a:ea typeface="Calibri"/>
              <a:cs typeface="Times New Roman"/>
            </a:endParaRPr>
          </a:p>
          <a:p>
            <a:pPr marL="0" lvl="0" indent="0" algn="just">
              <a:lnSpc>
                <a:spcPct val="150000"/>
              </a:lnSpc>
              <a:buClr>
                <a:srgbClr val="000000"/>
              </a:buClr>
              <a:buNone/>
              <a:tabLst>
                <a:tab pos="630555" algn="l"/>
              </a:tabLst>
            </a:pPr>
            <a:endParaRPr lang="tr-TR" sz="1800" dirty="0">
              <a:ea typeface="Calibri"/>
              <a:cs typeface="Times New Roman"/>
            </a:endParaRPr>
          </a:p>
          <a:p>
            <a:endParaRPr lang="tr-TR" dirty="0"/>
          </a:p>
        </p:txBody>
      </p:sp>
      <p:sp>
        <p:nvSpPr>
          <p:cNvPr id="4" name="Başlık 1"/>
          <p:cNvSpPr>
            <a:spLocks noGrp="1"/>
          </p:cNvSpPr>
          <p:nvPr>
            <p:ph type="title"/>
          </p:nvPr>
        </p:nvSpPr>
        <p:spPr>
          <a:xfrm>
            <a:off x="457200" y="274638"/>
            <a:ext cx="8229600" cy="1143000"/>
          </a:xfrm>
        </p:spPr>
        <p:txBody>
          <a:bodyPr>
            <a:normAutofit/>
          </a:bodyPr>
          <a:lstStyle/>
          <a:p>
            <a:pPr>
              <a:spcAft>
                <a:spcPts val="1000"/>
              </a:spcAft>
            </a:pPr>
            <a:r>
              <a:rPr lang="tr-TR" sz="2400" b="1" dirty="0">
                <a:solidFill>
                  <a:srgbClr val="00B0F0"/>
                </a:solidFill>
                <a:latin typeface="Times New Roman" panose="02020603050405020304" pitchFamily="18" charset="0"/>
                <a:ea typeface="Times New Roman"/>
                <a:cs typeface="Times New Roman" panose="02020603050405020304" pitchFamily="18" charset="0"/>
              </a:rPr>
              <a:t>KKT (Kuru Kimyevi Toz) SÖNDÜRÜCÜLER</a:t>
            </a:r>
            <a:endParaRPr lang="tr-TR" sz="2400" dirty="0">
              <a:solidFill>
                <a:srgbClr val="00B0F0"/>
              </a:solidFill>
              <a:latin typeface="Times New Roman" panose="02020603050405020304" pitchFamily="18" charset="0"/>
              <a:ea typeface="Calibri"/>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4182112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a:xfrm>
            <a:off x="467544" y="1700808"/>
            <a:ext cx="8229600" cy="2880320"/>
          </a:xfrm>
        </p:spPr>
        <p:txBody>
          <a:bodyPr>
            <a:normAutofit lnSpcReduction="10000"/>
          </a:bodyPr>
          <a:lstStyle/>
          <a:p>
            <a:pPr marL="0" lvl="0" indent="0" algn="ctr">
              <a:lnSpc>
                <a:spcPct val="115000"/>
              </a:lnSpc>
              <a:spcAft>
                <a:spcPts val="1000"/>
              </a:spcAft>
              <a:buNone/>
            </a:pPr>
            <a:r>
              <a:rPr lang="tr-TR" sz="5400" b="1" dirty="0" smtClean="0">
                <a:solidFill>
                  <a:srgbClr val="00B0F0"/>
                </a:solidFill>
                <a:latin typeface="Times New Roman" panose="02020603050405020304" pitchFamily="18" charset="0"/>
                <a:ea typeface="GungsuhChe"/>
                <a:cs typeface="Times New Roman" panose="02020603050405020304" pitchFamily="18" charset="0"/>
              </a:rPr>
              <a:t>LABORATUVARDA GÜVENLİ  ÇALIŞMA  KURALLARI</a:t>
            </a:r>
            <a:endParaRPr lang="tr-TR" sz="5400" dirty="0">
              <a:latin typeface="Times New Roman" panose="02020603050405020304" pitchFamily="18" charset="0"/>
              <a:ea typeface="Times New Roman"/>
              <a:cs typeface="Times New Roman" panose="02020603050405020304" pitchFamily="18" charset="0"/>
            </a:endParaRPr>
          </a:p>
          <a:p>
            <a:endParaRPr lang="tr-TR" dirty="0"/>
          </a:p>
        </p:txBody>
      </p:sp>
      <p:sp>
        <p:nvSpPr>
          <p:cNvPr id="5" name="Altbilgi Yer Tutucusu 4"/>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4114109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556792"/>
            <a:ext cx="8507288" cy="5184576"/>
          </a:xfrm>
        </p:spPr>
        <p:txBody>
          <a:bodyPr>
            <a:normAutofit fontScale="47500" lnSpcReduction="20000"/>
          </a:bodyPr>
          <a:lstStyle/>
          <a:p>
            <a:pPr lvl="0" algn="just">
              <a:lnSpc>
                <a:spcPct val="150000"/>
              </a:lnSpc>
              <a:buClr>
                <a:srgbClr val="000000"/>
              </a:buClr>
              <a:buFont typeface="Wingdings" panose="05000000000000000000" pitchFamily="2" charset="2"/>
              <a:buChar char="Ø"/>
            </a:pPr>
            <a:r>
              <a:rPr lang="tr-TR" sz="3800" dirty="0" smtClean="0">
                <a:solidFill>
                  <a:srgbClr val="000000"/>
                </a:solidFill>
                <a:latin typeface="Times New Roman"/>
                <a:ea typeface="Times New Roman"/>
              </a:rPr>
              <a:t>Kullanılacakları </a:t>
            </a:r>
            <a:r>
              <a:rPr lang="tr-TR" sz="3800" dirty="0">
                <a:solidFill>
                  <a:srgbClr val="000000"/>
                </a:solidFill>
                <a:latin typeface="Times New Roman"/>
                <a:ea typeface="Times New Roman"/>
              </a:rPr>
              <a:t>alanlarda panik çıkma olasılığı </a:t>
            </a:r>
            <a:r>
              <a:rPr lang="tr-TR" sz="3800" dirty="0" smtClean="0">
                <a:solidFill>
                  <a:srgbClr val="000000"/>
                </a:solidFill>
                <a:latin typeface="Times New Roman"/>
                <a:ea typeface="Calibri"/>
                <a:cs typeface="Times New Roman"/>
              </a:rPr>
              <a:t>var </a:t>
            </a:r>
            <a:r>
              <a:rPr lang="tr-TR" sz="3800" dirty="0">
                <a:solidFill>
                  <a:srgbClr val="000000"/>
                </a:solidFill>
                <a:latin typeface="Times New Roman"/>
                <a:ea typeface="Calibri"/>
                <a:cs typeface="Times New Roman"/>
              </a:rPr>
              <a:t>ise </a:t>
            </a:r>
            <a:r>
              <a:rPr lang="tr-TR" sz="3800" dirty="0" smtClean="0">
                <a:solidFill>
                  <a:srgbClr val="000000"/>
                </a:solidFill>
                <a:latin typeface="Times New Roman"/>
                <a:ea typeface="Calibri"/>
                <a:cs typeface="Times New Roman"/>
              </a:rPr>
              <a:t>kullanımı </a:t>
            </a:r>
            <a:r>
              <a:rPr lang="tr-TR" sz="3800" dirty="0">
                <a:solidFill>
                  <a:srgbClr val="000000"/>
                </a:solidFill>
                <a:latin typeface="Times New Roman"/>
                <a:ea typeface="Calibri"/>
                <a:cs typeface="Times New Roman"/>
              </a:rPr>
              <a:t>tavsiye </a:t>
            </a:r>
            <a:r>
              <a:rPr lang="tr-TR" sz="3800" dirty="0" smtClean="0">
                <a:solidFill>
                  <a:srgbClr val="000000"/>
                </a:solidFill>
                <a:latin typeface="Times New Roman"/>
                <a:ea typeface="Calibri"/>
                <a:cs typeface="Times New Roman"/>
              </a:rPr>
              <a:t>edilmez.</a:t>
            </a:r>
          </a:p>
          <a:p>
            <a:pPr lvl="0" algn="just">
              <a:lnSpc>
                <a:spcPct val="150000"/>
              </a:lnSpc>
              <a:buClr>
                <a:srgbClr val="000000"/>
              </a:buClr>
              <a:buFont typeface="Wingdings" panose="05000000000000000000" pitchFamily="2" charset="2"/>
              <a:buChar char="Ø"/>
            </a:pPr>
            <a:r>
              <a:rPr lang="tr-TR" sz="3800" dirty="0" smtClean="0">
                <a:solidFill>
                  <a:srgbClr val="000000"/>
                </a:solidFill>
                <a:latin typeface="Times New Roman"/>
                <a:ea typeface="Calibri"/>
                <a:cs typeface="Times New Roman"/>
              </a:rPr>
              <a:t>Kuru kimyasallar </a:t>
            </a:r>
            <a:r>
              <a:rPr lang="tr-TR" sz="3800" dirty="0">
                <a:solidFill>
                  <a:srgbClr val="000000"/>
                </a:solidFill>
                <a:latin typeface="Times New Roman"/>
                <a:ea typeface="Calibri"/>
                <a:cs typeface="Times New Roman"/>
              </a:rPr>
              <a:t>yangın saklayan ve kaçış prosedürlerini engelleyen bulut </a:t>
            </a:r>
            <a:r>
              <a:rPr lang="tr-TR" sz="3800" dirty="0" smtClean="0">
                <a:solidFill>
                  <a:srgbClr val="000000"/>
                </a:solidFill>
                <a:latin typeface="Times New Roman"/>
                <a:ea typeface="Calibri"/>
                <a:cs typeface="Times New Roman"/>
              </a:rPr>
              <a:t>oluşturdukları için hastanelerde</a:t>
            </a:r>
            <a:r>
              <a:rPr lang="tr-TR" sz="3800" dirty="0">
                <a:solidFill>
                  <a:srgbClr val="000000"/>
                </a:solidFill>
                <a:latin typeface="Times New Roman"/>
                <a:ea typeface="Calibri"/>
                <a:cs typeface="Times New Roman"/>
              </a:rPr>
              <a:t>, otellerde, </a:t>
            </a:r>
            <a:r>
              <a:rPr lang="tr-TR" sz="3800" dirty="0" smtClean="0">
                <a:solidFill>
                  <a:srgbClr val="000000"/>
                </a:solidFill>
                <a:latin typeface="Times New Roman"/>
                <a:ea typeface="Calibri"/>
                <a:cs typeface="Times New Roman"/>
              </a:rPr>
              <a:t>yaşlı bakım evlerinde </a:t>
            </a:r>
            <a:r>
              <a:rPr lang="tr-TR" sz="3800" dirty="0">
                <a:solidFill>
                  <a:srgbClr val="000000"/>
                </a:solidFill>
                <a:latin typeface="Times New Roman"/>
                <a:ea typeface="Calibri"/>
                <a:cs typeface="Times New Roman"/>
              </a:rPr>
              <a:t>veya kaçışı engelli insanların yaşadıkları ortamlarda su ve gaz bazlı cihazlar </a:t>
            </a:r>
            <a:r>
              <a:rPr lang="tr-TR" sz="3800" dirty="0" smtClean="0">
                <a:solidFill>
                  <a:srgbClr val="000000"/>
                </a:solidFill>
                <a:latin typeface="Times New Roman"/>
                <a:ea typeface="Calibri"/>
                <a:cs typeface="Times New Roman"/>
              </a:rPr>
              <a:t>tercih edilmelidir. Ayrıca, </a:t>
            </a:r>
            <a:r>
              <a:rPr lang="tr-TR" sz="3800" dirty="0">
                <a:solidFill>
                  <a:srgbClr val="000000"/>
                </a:solidFill>
                <a:latin typeface="Times New Roman"/>
                <a:ea typeface="Calibri"/>
                <a:cs typeface="Times New Roman"/>
              </a:rPr>
              <a:t>toz bulutu ortamdaki yanıcı tozları da </a:t>
            </a:r>
            <a:r>
              <a:rPr lang="tr-TR" sz="3800" dirty="0" smtClean="0">
                <a:solidFill>
                  <a:srgbClr val="000000"/>
                </a:solidFill>
                <a:latin typeface="Times New Roman"/>
                <a:ea typeface="Calibri"/>
                <a:cs typeface="Times New Roman"/>
              </a:rPr>
              <a:t>havalandırabilir.</a:t>
            </a:r>
          </a:p>
          <a:p>
            <a:pPr lvl="0" algn="just">
              <a:lnSpc>
                <a:spcPct val="150000"/>
              </a:lnSpc>
              <a:buClr>
                <a:srgbClr val="000000"/>
              </a:buClr>
              <a:buFont typeface="Wingdings" panose="05000000000000000000" pitchFamily="2" charset="2"/>
              <a:buChar char="Ø"/>
            </a:pPr>
            <a:r>
              <a:rPr lang="tr-TR" sz="3800" dirty="0" smtClean="0">
                <a:solidFill>
                  <a:srgbClr val="000000"/>
                </a:solidFill>
                <a:latin typeface="Times New Roman"/>
                <a:ea typeface="Calibri"/>
                <a:cs typeface="Times New Roman"/>
              </a:rPr>
              <a:t>Zehirleme </a:t>
            </a:r>
            <a:r>
              <a:rPr lang="tr-TR" sz="3800" dirty="0">
                <a:solidFill>
                  <a:srgbClr val="000000"/>
                </a:solidFill>
                <a:latin typeface="Times New Roman"/>
                <a:ea typeface="Calibri"/>
                <a:cs typeface="Times New Roman"/>
              </a:rPr>
              <a:t>etkisi </a:t>
            </a:r>
            <a:r>
              <a:rPr lang="tr-TR" sz="3800" dirty="0" smtClean="0">
                <a:solidFill>
                  <a:srgbClr val="000000"/>
                </a:solidFill>
                <a:latin typeface="Times New Roman"/>
                <a:ea typeface="Calibri"/>
                <a:cs typeface="Times New Roman"/>
              </a:rPr>
              <a:t>yoktur.</a:t>
            </a:r>
          </a:p>
          <a:p>
            <a:pPr lvl="0" algn="just">
              <a:lnSpc>
                <a:spcPct val="150000"/>
              </a:lnSpc>
              <a:buClr>
                <a:srgbClr val="000000"/>
              </a:buClr>
              <a:buFont typeface="Wingdings" panose="05000000000000000000" pitchFamily="2" charset="2"/>
              <a:buChar char="Ø"/>
            </a:pPr>
            <a:r>
              <a:rPr lang="tr-TR" sz="3800" dirty="0" smtClean="0">
                <a:solidFill>
                  <a:srgbClr val="000000"/>
                </a:solidFill>
                <a:latin typeface="Times New Roman"/>
                <a:ea typeface="Calibri"/>
                <a:cs typeface="Times New Roman"/>
              </a:rPr>
              <a:t>Bikarbonat </a:t>
            </a:r>
            <a:r>
              <a:rPr lang="tr-TR" sz="3800" dirty="0">
                <a:solidFill>
                  <a:srgbClr val="000000"/>
                </a:solidFill>
                <a:latin typeface="Times New Roman"/>
                <a:ea typeface="Calibri"/>
                <a:cs typeface="Times New Roman"/>
              </a:rPr>
              <a:t>esaslı tozlar asitleri nötr haline </a:t>
            </a:r>
            <a:r>
              <a:rPr lang="tr-TR" sz="3800" dirty="0" smtClean="0">
                <a:solidFill>
                  <a:srgbClr val="000000"/>
                </a:solidFill>
                <a:latin typeface="Times New Roman"/>
                <a:ea typeface="Calibri"/>
                <a:cs typeface="Times New Roman"/>
              </a:rPr>
              <a:t>getirir.</a:t>
            </a:r>
          </a:p>
          <a:p>
            <a:pPr lvl="0" algn="just">
              <a:lnSpc>
                <a:spcPct val="150000"/>
              </a:lnSpc>
              <a:buClr>
                <a:srgbClr val="000000"/>
              </a:buClr>
              <a:buFont typeface="Wingdings" panose="05000000000000000000" pitchFamily="2" charset="2"/>
              <a:buChar char="Ø"/>
            </a:pPr>
            <a:r>
              <a:rPr lang="tr-TR" sz="3800" dirty="0" smtClean="0">
                <a:solidFill>
                  <a:srgbClr val="000000"/>
                </a:solidFill>
                <a:latin typeface="Times New Roman"/>
                <a:ea typeface="Calibri"/>
                <a:cs typeface="Times New Roman"/>
              </a:rPr>
              <a:t>Elektrik </a:t>
            </a:r>
            <a:r>
              <a:rPr lang="tr-TR" sz="3800" dirty="0">
                <a:solidFill>
                  <a:srgbClr val="000000"/>
                </a:solidFill>
                <a:latin typeface="Times New Roman"/>
                <a:ea typeface="Calibri"/>
                <a:cs typeface="Times New Roman"/>
              </a:rPr>
              <a:t>panoları, bilgisayarlı sistemler </a:t>
            </a:r>
            <a:r>
              <a:rPr lang="tr-TR" sz="3800" dirty="0" smtClean="0">
                <a:solidFill>
                  <a:srgbClr val="000000"/>
                </a:solidFill>
                <a:latin typeface="Times New Roman"/>
                <a:ea typeface="Calibri"/>
                <a:cs typeface="Times New Roman"/>
              </a:rPr>
              <a:t>vb</a:t>
            </a:r>
            <a:r>
              <a:rPr lang="tr-TR" sz="3800" dirty="0">
                <a:solidFill>
                  <a:srgbClr val="000000"/>
                </a:solidFill>
                <a:latin typeface="Times New Roman"/>
                <a:ea typeface="Calibri"/>
                <a:cs typeface="Times New Roman"/>
              </a:rPr>
              <a:t>. </a:t>
            </a:r>
            <a:r>
              <a:rPr lang="tr-TR" sz="3800" dirty="0" smtClean="0">
                <a:solidFill>
                  <a:srgbClr val="000000"/>
                </a:solidFill>
                <a:latin typeface="Times New Roman"/>
                <a:ea typeface="Calibri"/>
                <a:cs typeface="Times New Roman"/>
              </a:rPr>
              <a:t>aşırı </a:t>
            </a:r>
            <a:r>
              <a:rPr lang="tr-TR" sz="3800" dirty="0">
                <a:solidFill>
                  <a:srgbClr val="000000"/>
                </a:solidFill>
                <a:latin typeface="Times New Roman"/>
                <a:ea typeface="Calibri"/>
                <a:cs typeface="Times New Roman"/>
              </a:rPr>
              <a:t>hassas </a:t>
            </a:r>
            <a:r>
              <a:rPr lang="tr-TR" sz="3800" dirty="0" smtClean="0">
                <a:solidFill>
                  <a:srgbClr val="000000"/>
                </a:solidFill>
                <a:latin typeface="Times New Roman"/>
                <a:ea typeface="Calibri"/>
                <a:cs typeface="Times New Roman"/>
              </a:rPr>
              <a:t>cihazların </a:t>
            </a:r>
            <a:r>
              <a:rPr lang="tr-TR" sz="3800" dirty="0">
                <a:solidFill>
                  <a:srgbClr val="000000"/>
                </a:solidFill>
                <a:latin typeface="Times New Roman"/>
                <a:ea typeface="Calibri"/>
                <a:cs typeface="Times New Roman"/>
              </a:rPr>
              <a:t>yakınlarında  KKT  türü cihazlar </a:t>
            </a:r>
            <a:r>
              <a:rPr lang="tr-TR" sz="3800" dirty="0" smtClean="0">
                <a:solidFill>
                  <a:srgbClr val="000000"/>
                </a:solidFill>
                <a:latin typeface="Times New Roman"/>
                <a:ea typeface="Calibri"/>
                <a:cs typeface="Times New Roman"/>
              </a:rPr>
              <a:t>bulundurulmamalıdır. </a:t>
            </a:r>
          </a:p>
          <a:p>
            <a:pPr lvl="0" algn="just">
              <a:lnSpc>
                <a:spcPct val="150000"/>
              </a:lnSpc>
              <a:buClr>
                <a:srgbClr val="000000"/>
              </a:buClr>
              <a:buFont typeface="Wingdings" panose="05000000000000000000" pitchFamily="2" charset="2"/>
              <a:buChar char="Ø"/>
            </a:pPr>
            <a:r>
              <a:rPr lang="tr-TR" sz="3800" dirty="0" smtClean="0">
                <a:solidFill>
                  <a:srgbClr val="000000"/>
                </a:solidFill>
                <a:latin typeface="Times New Roman"/>
                <a:ea typeface="Times New Roman"/>
              </a:rPr>
              <a:t>Sıvı </a:t>
            </a:r>
            <a:r>
              <a:rPr lang="tr-TR" sz="3800" dirty="0">
                <a:solidFill>
                  <a:srgbClr val="000000"/>
                </a:solidFill>
                <a:latin typeface="Times New Roman"/>
                <a:ea typeface="Times New Roman"/>
              </a:rPr>
              <a:t>yangınlarında yangın sönene kadar toz bulutu </a:t>
            </a:r>
            <a:r>
              <a:rPr lang="tr-TR" sz="3800" dirty="0" smtClean="0">
                <a:solidFill>
                  <a:srgbClr val="000000"/>
                </a:solidFill>
                <a:latin typeface="Times New Roman"/>
                <a:ea typeface="Calibri"/>
                <a:cs typeface="Times New Roman"/>
              </a:rPr>
              <a:t>devam </a:t>
            </a:r>
            <a:r>
              <a:rPr lang="tr-TR" sz="3800" dirty="0">
                <a:solidFill>
                  <a:srgbClr val="000000"/>
                </a:solidFill>
                <a:latin typeface="Times New Roman"/>
                <a:ea typeface="Calibri"/>
                <a:cs typeface="Times New Roman"/>
              </a:rPr>
              <a:t>etmeli, </a:t>
            </a:r>
            <a:r>
              <a:rPr lang="tr-TR" sz="3800" dirty="0" smtClean="0">
                <a:solidFill>
                  <a:srgbClr val="000000"/>
                </a:solidFill>
                <a:latin typeface="Times New Roman"/>
                <a:ea typeface="Calibri"/>
                <a:cs typeface="Times New Roman"/>
              </a:rPr>
              <a:t>katı yangınlarında </a:t>
            </a:r>
            <a:r>
              <a:rPr lang="tr-TR" sz="3800" dirty="0">
                <a:solidFill>
                  <a:srgbClr val="000000"/>
                </a:solidFill>
                <a:latin typeface="Times New Roman"/>
                <a:ea typeface="Calibri"/>
                <a:cs typeface="Times New Roman"/>
              </a:rPr>
              <a:t>kontrollü olarak kesikli şekilde kullanmaya dikkat </a:t>
            </a:r>
            <a:r>
              <a:rPr lang="tr-TR" sz="3800" dirty="0" smtClean="0">
                <a:solidFill>
                  <a:srgbClr val="000000"/>
                </a:solidFill>
                <a:latin typeface="Times New Roman"/>
                <a:ea typeface="Calibri"/>
                <a:cs typeface="Times New Roman"/>
              </a:rPr>
              <a:t>edilmelidir.</a:t>
            </a:r>
            <a:endParaRPr lang="tr-TR" sz="3800" dirty="0">
              <a:ea typeface="Calibri"/>
              <a:cs typeface="Times New Roman"/>
            </a:endParaRPr>
          </a:p>
          <a:p>
            <a:pPr lvl="0" algn="just">
              <a:lnSpc>
                <a:spcPct val="150000"/>
              </a:lnSpc>
              <a:buClr>
                <a:srgbClr val="000000"/>
              </a:buClr>
              <a:buFont typeface="Wingdings" panose="05000000000000000000" pitchFamily="2" charset="2"/>
              <a:buChar char="Ø"/>
            </a:pPr>
            <a:r>
              <a:rPr lang="tr-TR" sz="3800" dirty="0" smtClean="0">
                <a:solidFill>
                  <a:srgbClr val="000000"/>
                </a:solidFill>
                <a:latin typeface="Times New Roman"/>
                <a:ea typeface="Times New Roman"/>
              </a:rPr>
              <a:t>Etkili </a:t>
            </a:r>
            <a:r>
              <a:rPr lang="tr-TR" sz="3800" dirty="0">
                <a:solidFill>
                  <a:srgbClr val="000000"/>
                </a:solidFill>
                <a:latin typeface="Times New Roman"/>
                <a:ea typeface="Times New Roman"/>
              </a:rPr>
              <a:t>kullanım </a:t>
            </a:r>
            <a:r>
              <a:rPr lang="tr-TR" sz="3800" dirty="0" smtClean="0">
                <a:solidFill>
                  <a:srgbClr val="000000"/>
                </a:solidFill>
                <a:latin typeface="Times New Roman"/>
                <a:ea typeface="Times New Roman"/>
              </a:rPr>
              <a:t>mesafesi </a:t>
            </a:r>
            <a:r>
              <a:rPr lang="tr-TR" sz="3800" dirty="0">
                <a:solidFill>
                  <a:srgbClr val="000000"/>
                </a:solidFill>
                <a:latin typeface="Times New Roman"/>
                <a:ea typeface="Times New Roman"/>
              </a:rPr>
              <a:t>3-4 metredir.</a:t>
            </a:r>
            <a:endParaRPr lang="tr-TR" sz="3800" dirty="0">
              <a:latin typeface="Times New Roman"/>
              <a:ea typeface="Times New Roman"/>
            </a:endParaRPr>
          </a:p>
          <a:p>
            <a:pPr marL="0" indent="0">
              <a:buNone/>
            </a:pPr>
            <a:endParaRPr lang="tr-TR" dirty="0"/>
          </a:p>
        </p:txBody>
      </p:sp>
      <p:sp>
        <p:nvSpPr>
          <p:cNvPr id="4" name="Başlık 1"/>
          <p:cNvSpPr>
            <a:spLocks noGrp="1"/>
          </p:cNvSpPr>
          <p:nvPr>
            <p:ph type="title"/>
          </p:nvPr>
        </p:nvSpPr>
        <p:spPr>
          <a:xfrm>
            <a:off x="472273" y="394756"/>
            <a:ext cx="8229600" cy="1143000"/>
          </a:xfrm>
        </p:spPr>
        <p:txBody>
          <a:bodyPr>
            <a:normAutofit/>
          </a:bodyPr>
          <a:lstStyle/>
          <a:p>
            <a:pPr>
              <a:spcAft>
                <a:spcPts val="1000"/>
              </a:spcAft>
            </a:pPr>
            <a:r>
              <a:rPr lang="tr-TR" sz="2400" b="1" dirty="0">
                <a:solidFill>
                  <a:srgbClr val="00B0F0"/>
                </a:solidFill>
                <a:latin typeface="Times New Roman" panose="02020603050405020304" pitchFamily="18" charset="0"/>
                <a:ea typeface="Times New Roman"/>
                <a:cs typeface="Times New Roman" panose="02020603050405020304" pitchFamily="18" charset="0"/>
              </a:rPr>
              <a:t>KKT (Kuru Kimyevi Toz) </a:t>
            </a:r>
            <a:r>
              <a:rPr lang="tr-TR" sz="2400" b="1" dirty="0" smtClean="0">
                <a:solidFill>
                  <a:srgbClr val="00B0F0"/>
                </a:solidFill>
                <a:latin typeface="Times New Roman" panose="02020603050405020304" pitchFamily="18" charset="0"/>
                <a:ea typeface="Times New Roman"/>
                <a:cs typeface="Times New Roman" panose="02020603050405020304" pitchFamily="18" charset="0"/>
              </a:rPr>
              <a:t>SÖNDÜRÜCÜLER</a:t>
            </a:r>
            <a:endParaRPr lang="tr-TR" sz="2400" dirty="0">
              <a:solidFill>
                <a:srgbClr val="00B0F0"/>
              </a:solidFill>
              <a:latin typeface="Times New Roman" panose="02020603050405020304" pitchFamily="18" charset="0"/>
              <a:ea typeface="Calibri"/>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25868143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772816"/>
            <a:ext cx="8073586" cy="4752528"/>
          </a:xfrm>
        </p:spPr>
        <p:txBody>
          <a:bodyPr>
            <a:normAutofit fontScale="40000" lnSpcReduction="20000"/>
          </a:bodyPr>
          <a:lstStyle/>
          <a:p>
            <a:pPr lvl="0" algn="just">
              <a:lnSpc>
                <a:spcPct val="150000"/>
              </a:lnSpc>
              <a:buFont typeface="Wingdings" panose="05000000000000000000" pitchFamily="2" charset="2"/>
              <a:buChar char="Ø"/>
              <a:tabLst>
                <a:tab pos="408940" algn="l"/>
              </a:tabLst>
            </a:pPr>
            <a:r>
              <a:rPr lang="tr-TR" sz="4500" dirty="0" smtClean="0">
                <a:solidFill>
                  <a:srgbClr val="000000"/>
                </a:solidFill>
                <a:latin typeface="Times New Roman"/>
                <a:ea typeface="Calibri"/>
              </a:rPr>
              <a:t>B </a:t>
            </a:r>
            <a:r>
              <a:rPr lang="tr-TR" sz="4500" dirty="0">
                <a:solidFill>
                  <a:srgbClr val="000000"/>
                </a:solidFill>
                <a:latin typeface="Times New Roman"/>
                <a:ea typeface="Calibri"/>
              </a:rPr>
              <a:t>ve C sınıfı yangınlara karşı </a:t>
            </a:r>
            <a:r>
              <a:rPr lang="tr-TR" sz="4500" dirty="0" smtClean="0">
                <a:solidFill>
                  <a:srgbClr val="000000"/>
                </a:solidFill>
                <a:latin typeface="Times New Roman"/>
                <a:ea typeface="Calibri"/>
              </a:rPr>
              <a:t>kullanılırlar.</a:t>
            </a:r>
          </a:p>
          <a:p>
            <a:pPr lvl="0" algn="just">
              <a:lnSpc>
                <a:spcPct val="150000"/>
              </a:lnSpc>
              <a:buFont typeface="Wingdings" panose="05000000000000000000" pitchFamily="2" charset="2"/>
              <a:buChar char="Ø"/>
              <a:tabLst>
                <a:tab pos="408940" algn="l"/>
              </a:tabLst>
            </a:pPr>
            <a:r>
              <a:rPr lang="tr-TR" sz="4500" dirty="0" smtClean="0">
                <a:solidFill>
                  <a:srgbClr val="000000"/>
                </a:solidFill>
                <a:latin typeface="Times New Roman"/>
                <a:ea typeface="Calibri"/>
              </a:rPr>
              <a:t>Özellikle </a:t>
            </a:r>
            <a:r>
              <a:rPr lang="tr-TR" sz="4500" dirty="0">
                <a:solidFill>
                  <a:srgbClr val="000000"/>
                </a:solidFill>
                <a:latin typeface="Times New Roman"/>
                <a:ea typeface="Calibri"/>
              </a:rPr>
              <a:t>elektrik ve </a:t>
            </a:r>
            <a:r>
              <a:rPr lang="tr-TR" sz="4500" dirty="0" smtClean="0">
                <a:solidFill>
                  <a:srgbClr val="000000"/>
                </a:solidFill>
                <a:latin typeface="Times New Roman"/>
                <a:ea typeface="Calibri"/>
                <a:cs typeface="Times New Roman"/>
              </a:rPr>
              <a:t>elektronik </a:t>
            </a:r>
            <a:r>
              <a:rPr lang="tr-TR" sz="4500" dirty="0">
                <a:solidFill>
                  <a:srgbClr val="000000"/>
                </a:solidFill>
                <a:latin typeface="Times New Roman"/>
                <a:ea typeface="Calibri"/>
                <a:cs typeface="Times New Roman"/>
              </a:rPr>
              <a:t>ekipman yangınlarında artık bırakmadan ve zarar vermeden </a:t>
            </a:r>
            <a:r>
              <a:rPr lang="tr-TR" sz="4500" dirty="0" smtClean="0">
                <a:solidFill>
                  <a:srgbClr val="000000"/>
                </a:solidFill>
                <a:latin typeface="Times New Roman"/>
                <a:ea typeface="Calibri"/>
                <a:cs typeface="Times New Roman"/>
              </a:rPr>
              <a:t>söndürürler</a:t>
            </a:r>
            <a:r>
              <a:rPr lang="tr-TR" sz="4500" dirty="0">
                <a:solidFill>
                  <a:srgbClr val="000000"/>
                </a:solidFill>
                <a:latin typeface="Times New Roman"/>
                <a:ea typeface="Calibri"/>
                <a:cs typeface="Times New Roman"/>
              </a:rPr>
              <a:t>. </a:t>
            </a:r>
            <a:endParaRPr lang="tr-TR" sz="4500" dirty="0" smtClean="0">
              <a:solidFill>
                <a:srgbClr val="000000"/>
              </a:solidFill>
              <a:latin typeface="Times New Roman"/>
              <a:ea typeface="Calibri"/>
              <a:cs typeface="Times New Roman"/>
            </a:endParaRPr>
          </a:p>
          <a:p>
            <a:pPr lvl="0" algn="just">
              <a:lnSpc>
                <a:spcPct val="150000"/>
              </a:lnSpc>
              <a:buFont typeface="Wingdings" panose="05000000000000000000" pitchFamily="2" charset="2"/>
              <a:buChar char="Ø"/>
              <a:tabLst>
                <a:tab pos="408940" algn="l"/>
              </a:tabLst>
            </a:pPr>
            <a:r>
              <a:rPr lang="tr-TR" sz="4500" dirty="0" smtClean="0">
                <a:solidFill>
                  <a:srgbClr val="000000"/>
                </a:solidFill>
                <a:latin typeface="Times New Roman"/>
                <a:ea typeface="Calibri"/>
                <a:cs typeface="Times New Roman"/>
              </a:rPr>
              <a:t>Bu </a:t>
            </a:r>
            <a:r>
              <a:rPr lang="tr-TR" sz="4500" dirty="0">
                <a:solidFill>
                  <a:srgbClr val="000000"/>
                </a:solidFill>
                <a:latin typeface="Times New Roman"/>
                <a:ea typeface="Calibri"/>
                <a:cs typeface="Times New Roman"/>
              </a:rPr>
              <a:t>tür yangın söndürücüler uygun sıcaklıkta </a:t>
            </a:r>
            <a:r>
              <a:rPr lang="tr-TR" sz="4500" dirty="0" smtClean="0">
                <a:solidFill>
                  <a:srgbClr val="000000"/>
                </a:solidFill>
                <a:latin typeface="Times New Roman"/>
                <a:ea typeface="Calibri"/>
                <a:cs typeface="Times New Roman"/>
              </a:rPr>
              <a:t>bulundurulmalıdır</a:t>
            </a:r>
            <a:r>
              <a:rPr lang="tr-TR" sz="4500" dirty="0">
                <a:solidFill>
                  <a:srgbClr val="000000"/>
                </a:solidFill>
                <a:latin typeface="Times New Roman"/>
                <a:ea typeface="Calibri"/>
                <a:cs typeface="Times New Roman"/>
              </a:rPr>
              <a:t>.  Normal işletme şartları altında kullanıldığı zaman gaz özel bir zehirlilik göstermez. Ancak  uzun süre ısıya maruz kalırsa </a:t>
            </a:r>
            <a:r>
              <a:rPr lang="tr-TR" sz="4500" dirty="0" err="1" smtClean="0">
                <a:solidFill>
                  <a:srgbClr val="000000"/>
                </a:solidFill>
                <a:latin typeface="Times New Roman"/>
                <a:ea typeface="Calibri"/>
                <a:cs typeface="Times New Roman"/>
              </a:rPr>
              <a:t>halojenli</a:t>
            </a:r>
            <a:r>
              <a:rPr lang="tr-TR" sz="4500" dirty="0" smtClean="0">
                <a:solidFill>
                  <a:srgbClr val="000000"/>
                </a:solidFill>
                <a:latin typeface="Times New Roman"/>
                <a:ea typeface="Calibri"/>
                <a:cs typeface="Times New Roman"/>
              </a:rPr>
              <a:t> </a:t>
            </a:r>
            <a:r>
              <a:rPr lang="tr-TR" sz="4500" dirty="0">
                <a:solidFill>
                  <a:srgbClr val="000000"/>
                </a:solidFill>
                <a:latin typeface="Times New Roman"/>
                <a:ea typeface="Calibri"/>
                <a:cs typeface="Times New Roman"/>
              </a:rPr>
              <a:t>hidrokarbonların zehirli ayrışma ürünleri </a:t>
            </a:r>
            <a:r>
              <a:rPr lang="tr-TR" sz="4500" dirty="0" smtClean="0">
                <a:solidFill>
                  <a:srgbClr val="000000"/>
                </a:solidFill>
                <a:latin typeface="Times New Roman"/>
                <a:ea typeface="Calibri"/>
                <a:cs typeface="Times New Roman"/>
              </a:rPr>
              <a:t>oluşabilir.</a:t>
            </a:r>
          </a:p>
          <a:p>
            <a:pPr lvl="0" algn="just">
              <a:lnSpc>
                <a:spcPct val="150000"/>
              </a:lnSpc>
              <a:buFont typeface="Wingdings" panose="05000000000000000000" pitchFamily="2" charset="2"/>
              <a:buChar char="Ø"/>
              <a:tabLst>
                <a:tab pos="408940" algn="l"/>
              </a:tabLst>
            </a:pPr>
            <a:r>
              <a:rPr lang="tr-TR" sz="4500" dirty="0">
                <a:solidFill>
                  <a:srgbClr val="000000"/>
                </a:solidFill>
                <a:latin typeface="Times New Roman"/>
                <a:ea typeface="Calibri"/>
                <a:cs typeface="Times New Roman"/>
              </a:rPr>
              <a:t>E</a:t>
            </a:r>
            <a:r>
              <a:rPr lang="tr-TR" sz="4500" dirty="0" smtClean="0">
                <a:solidFill>
                  <a:srgbClr val="000000"/>
                </a:solidFill>
                <a:latin typeface="Times New Roman"/>
                <a:ea typeface="Calibri"/>
              </a:rPr>
              <a:t>tkili </a:t>
            </a:r>
            <a:r>
              <a:rPr lang="tr-TR" sz="4500" dirty="0">
                <a:solidFill>
                  <a:srgbClr val="000000"/>
                </a:solidFill>
                <a:latin typeface="Times New Roman"/>
                <a:ea typeface="Calibri"/>
              </a:rPr>
              <a:t>kullanım </a:t>
            </a:r>
            <a:r>
              <a:rPr lang="tr-TR" sz="4500" dirty="0" smtClean="0">
                <a:solidFill>
                  <a:srgbClr val="000000"/>
                </a:solidFill>
                <a:latin typeface="Times New Roman"/>
                <a:ea typeface="Calibri"/>
              </a:rPr>
              <a:t>mesafesi </a:t>
            </a:r>
            <a:r>
              <a:rPr lang="tr-TR" sz="4500" dirty="0">
                <a:solidFill>
                  <a:srgbClr val="000000"/>
                </a:solidFill>
                <a:latin typeface="Times New Roman"/>
                <a:ea typeface="Calibri"/>
              </a:rPr>
              <a:t>1-2 </a:t>
            </a:r>
            <a:r>
              <a:rPr lang="tr-TR" sz="4500" dirty="0" smtClean="0">
                <a:solidFill>
                  <a:srgbClr val="000000"/>
                </a:solidFill>
                <a:latin typeface="Times New Roman"/>
                <a:ea typeface="Calibri"/>
              </a:rPr>
              <a:t>metredir.</a:t>
            </a:r>
          </a:p>
          <a:p>
            <a:pPr lvl="0" algn="just">
              <a:lnSpc>
                <a:spcPct val="150000"/>
              </a:lnSpc>
              <a:buFont typeface="Wingdings" panose="05000000000000000000" pitchFamily="2" charset="2"/>
              <a:buChar char="Ø"/>
              <a:tabLst>
                <a:tab pos="408940" algn="l"/>
              </a:tabLst>
            </a:pPr>
            <a:r>
              <a:rPr lang="tr-TR" sz="4500" dirty="0" smtClean="0">
                <a:solidFill>
                  <a:srgbClr val="000000"/>
                </a:solidFill>
                <a:latin typeface="Times New Roman"/>
                <a:ea typeface="Calibri"/>
                <a:cs typeface="Times New Roman"/>
              </a:rPr>
              <a:t>HFC-227 kullanılmaktadır. Yangında </a:t>
            </a:r>
            <a:r>
              <a:rPr lang="tr-TR" sz="4500" dirty="0">
                <a:solidFill>
                  <a:srgbClr val="000000"/>
                </a:solidFill>
                <a:latin typeface="Times New Roman"/>
                <a:ea typeface="Calibri"/>
                <a:cs typeface="Times New Roman"/>
              </a:rPr>
              <a:t>önemli rol üstlenen kimyasal reaksiyonları kırma ve ısı enerjisini </a:t>
            </a:r>
            <a:r>
              <a:rPr lang="tr-TR" sz="4500" dirty="0" err="1">
                <a:solidFill>
                  <a:srgbClr val="000000"/>
                </a:solidFill>
                <a:latin typeface="Times New Roman"/>
                <a:ea typeface="Calibri"/>
                <a:cs typeface="Times New Roman"/>
              </a:rPr>
              <a:t>absorbe</a:t>
            </a:r>
            <a:r>
              <a:rPr lang="tr-TR" sz="4500" dirty="0">
                <a:solidFill>
                  <a:srgbClr val="000000"/>
                </a:solidFill>
                <a:latin typeface="Times New Roman"/>
                <a:ea typeface="Calibri"/>
                <a:cs typeface="Times New Roman"/>
              </a:rPr>
              <a:t> etme özelliği ile yangınları söndürmektedir. </a:t>
            </a:r>
            <a:r>
              <a:rPr lang="tr-TR" sz="4500" dirty="0" smtClean="0">
                <a:solidFill>
                  <a:srgbClr val="000000"/>
                </a:solidFill>
                <a:latin typeface="Times New Roman"/>
                <a:ea typeface="Calibri"/>
                <a:cs typeface="Times New Roman"/>
              </a:rPr>
              <a:t>Özellikle </a:t>
            </a:r>
            <a:r>
              <a:rPr lang="tr-TR" sz="4500" dirty="0">
                <a:solidFill>
                  <a:srgbClr val="000000"/>
                </a:solidFill>
                <a:latin typeface="Times New Roman"/>
                <a:ea typeface="Calibri"/>
                <a:cs typeface="Times New Roman"/>
              </a:rPr>
              <a:t>A (katı) ve B (parlayabilen sıvılar) </a:t>
            </a:r>
            <a:r>
              <a:rPr lang="tr-TR" sz="4500" dirty="0" smtClean="0">
                <a:solidFill>
                  <a:srgbClr val="000000"/>
                </a:solidFill>
                <a:latin typeface="Times New Roman"/>
                <a:ea typeface="Calibri"/>
                <a:cs typeface="Times New Roman"/>
              </a:rPr>
              <a:t>için </a:t>
            </a:r>
            <a:r>
              <a:rPr lang="tr-TR" sz="4500" dirty="0">
                <a:solidFill>
                  <a:srgbClr val="000000"/>
                </a:solidFill>
                <a:latin typeface="Times New Roman"/>
                <a:ea typeface="Calibri"/>
                <a:cs typeface="Times New Roman"/>
              </a:rPr>
              <a:t>idealdir. Kimyasal adı </a:t>
            </a:r>
            <a:r>
              <a:rPr lang="tr-TR" sz="4500" i="1" dirty="0" err="1">
                <a:solidFill>
                  <a:srgbClr val="000000"/>
                </a:solidFill>
                <a:latin typeface="Times New Roman"/>
                <a:ea typeface="Calibri"/>
                <a:cs typeface="Times New Roman"/>
              </a:rPr>
              <a:t>heptafluropropan</a:t>
            </a:r>
            <a:r>
              <a:rPr lang="tr-TR" sz="4500" dirty="0">
                <a:solidFill>
                  <a:srgbClr val="000000"/>
                </a:solidFill>
                <a:latin typeface="Times New Roman"/>
                <a:ea typeface="Calibri"/>
                <a:cs typeface="Times New Roman"/>
              </a:rPr>
              <a:t> olup, FE227 olarak da anılır.</a:t>
            </a:r>
            <a:endParaRPr lang="tr-TR" sz="4500" dirty="0">
              <a:ea typeface="Calibri"/>
              <a:cs typeface="Times New Roman"/>
            </a:endParaRPr>
          </a:p>
          <a:p>
            <a:endParaRPr lang="tr-TR" dirty="0"/>
          </a:p>
        </p:txBody>
      </p:sp>
      <p:sp>
        <p:nvSpPr>
          <p:cNvPr id="4" name="Başlık 1"/>
          <p:cNvSpPr>
            <a:spLocks noGrp="1"/>
          </p:cNvSpPr>
          <p:nvPr>
            <p:ph type="title"/>
          </p:nvPr>
        </p:nvSpPr>
        <p:spPr>
          <a:xfrm>
            <a:off x="472273" y="394756"/>
            <a:ext cx="8229600" cy="1143000"/>
          </a:xfrm>
        </p:spPr>
        <p:txBody>
          <a:bodyPr>
            <a:normAutofit/>
          </a:bodyPr>
          <a:lstStyle/>
          <a:p>
            <a:pPr>
              <a:lnSpc>
                <a:spcPct val="150000"/>
              </a:lnSpc>
              <a:spcAft>
                <a:spcPts val="1000"/>
              </a:spcAft>
            </a:pPr>
            <a:r>
              <a:rPr lang="tr-TR" sz="2400" b="1" dirty="0">
                <a:solidFill>
                  <a:srgbClr val="00B0F0"/>
                </a:solidFill>
                <a:latin typeface="Times New Roman"/>
                <a:ea typeface="Times New Roman"/>
                <a:cs typeface="Times New Roman"/>
              </a:rPr>
              <a:t>HALON GAZI SÖNDÜRÜCÜLER</a:t>
            </a:r>
            <a:endParaRPr lang="tr-TR" sz="2400" dirty="0">
              <a:solidFill>
                <a:srgbClr val="00B0F0"/>
              </a:solidFill>
              <a:ea typeface="Calibri"/>
              <a:cs typeface="Times New Roman"/>
            </a:endParaRPr>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22884473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2272" y="1484784"/>
            <a:ext cx="8132175" cy="5472608"/>
          </a:xfrm>
        </p:spPr>
        <p:txBody>
          <a:bodyPr>
            <a:normAutofit fontScale="47500" lnSpcReduction="20000"/>
          </a:bodyPr>
          <a:lstStyle/>
          <a:p>
            <a:pPr>
              <a:lnSpc>
                <a:spcPct val="150000"/>
              </a:lnSpc>
              <a:spcAft>
                <a:spcPts val="0"/>
              </a:spcAft>
              <a:buFont typeface="Wingdings" panose="05000000000000000000" pitchFamily="2" charset="2"/>
              <a:buChar char="Ø"/>
            </a:pPr>
            <a:r>
              <a:rPr lang="tr-TR" sz="3800" dirty="0" smtClean="0">
                <a:latin typeface="Times New Roman"/>
                <a:ea typeface="Calibri"/>
                <a:cs typeface="Times New Roman"/>
              </a:rPr>
              <a:t>Köpük </a:t>
            </a:r>
            <a:r>
              <a:rPr lang="tr-TR" sz="3800" dirty="0">
                <a:latin typeface="Times New Roman"/>
                <a:ea typeface="Calibri"/>
                <a:cs typeface="Times New Roman"/>
              </a:rPr>
              <a:t>(</a:t>
            </a:r>
            <a:r>
              <a:rPr lang="tr-TR" sz="3800" dirty="0" err="1">
                <a:latin typeface="Times New Roman"/>
                <a:ea typeface="Calibri"/>
                <a:cs typeface="Times New Roman"/>
              </a:rPr>
              <a:t>Foam</a:t>
            </a:r>
            <a:r>
              <a:rPr lang="tr-TR" sz="3800" dirty="0">
                <a:latin typeface="Times New Roman"/>
                <a:ea typeface="Calibri"/>
                <a:cs typeface="Times New Roman"/>
              </a:rPr>
              <a:t>) kimyasal bileşiktir. Basınçlı su ile karıştığında, bu bileşik köpük yapıcıdan tazyikle geçerken hava ile karışır ve köpüğü meydana getirir. </a:t>
            </a:r>
            <a:endParaRPr lang="tr-TR" sz="3800" dirty="0" smtClean="0">
              <a:latin typeface="Times New Roman"/>
              <a:ea typeface="Calibri"/>
              <a:cs typeface="Times New Roman"/>
            </a:endParaRPr>
          </a:p>
          <a:p>
            <a:pPr>
              <a:lnSpc>
                <a:spcPct val="150000"/>
              </a:lnSpc>
              <a:spcAft>
                <a:spcPts val="0"/>
              </a:spcAft>
              <a:buFont typeface="Wingdings" panose="05000000000000000000" pitchFamily="2" charset="2"/>
              <a:buChar char="Ø"/>
            </a:pPr>
            <a:r>
              <a:rPr lang="tr-TR" sz="3800" dirty="0" smtClean="0">
                <a:latin typeface="Times New Roman"/>
                <a:ea typeface="Calibri"/>
                <a:cs typeface="Times New Roman"/>
              </a:rPr>
              <a:t>Köpük, </a:t>
            </a:r>
            <a:r>
              <a:rPr lang="tr-TR" sz="3800" dirty="0">
                <a:latin typeface="Times New Roman"/>
                <a:ea typeface="Calibri"/>
                <a:cs typeface="Times New Roman"/>
              </a:rPr>
              <a:t>yangın yüzeyini battaniye gibi tamamen kaplar, hava ile teması keser. </a:t>
            </a:r>
            <a:endParaRPr lang="tr-TR" sz="3800" dirty="0" smtClean="0">
              <a:latin typeface="Times New Roman"/>
              <a:ea typeface="Calibri"/>
              <a:cs typeface="Times New Roman"/>
            </a:endParaRPr>
          </a:p>
          <a:p>
            <a:pPr>
              <a:lnSpc>
                <a:spcPct val="150000"/>
              </a:lnSpc>
              <a:spcAft>
                <a:spcPts val="0"/>
              </a:spcAft>
              <a:buFont typeface="Wingdings" panose="05000000000000000000" pitchFamily="2" charset="2"/>
              <a:buChar char="Ø"/>
            </a:pPr>
            <a:r>
              <a:rPr lang="tr-TR" sz="3800" dirty="0" smtClean="0">
                <a:solidFill>
                  <a:srgbClr val="000000"/>
                </a:solidFill>
                <a:latin typeface="Times New Roman"/>
                <a:ea typeface="Calibri"/>
                <a:cs typeface="Times New Roman"/>
              </a:rPr>
              <a:t>A </a:t>
            </a:r>
            <a:r>
              <a:rPr lang="tr-TR" sz="3800" dirty="0">
                <a:solidFill>
                  <a:srgbClr val="000000"/>
                </a:solidFill>
                <a:latin typeface="Times New Roman"/>
                <a:ea typeface="Calibri"/>
                <a:cs typeface="Times New Roman"/>
              </a:rPr>
              <a:t>ve B sınıfı yangınlara karşı kullanılan </a:t>
            </a:r>
            <a:r>
              <a:rPr lang="tr-TR" sz="3800" dirty="0" smtClean="0">
                <a:solidFill>
                  <a:srgbClr val="000000"/>
                </a:solidFill>
                <a:latin typeface="Times New Roman"/>
                <a:ea typeface="Calibri"/>
                <a:cs typeface="Times New Roman"/>
              </a:rPr>
              <a:t>söndürücülerdir.</a:t>
            </a:r>
          </a:p>
          <a:p>
            <a:pPr>
              <a:lnSpc>
                <a:spcPct val="150000"/>
              </a:lnSpc>
              <a:spcAft>
                <a:spcPts val="0"/>
              </a:spcAft>
              <a:buFont typeface="Wingdings" panose="05000000000000000000" pitchFamily="2" charset="2"/>
              <a:buChar char="Ø"/>
            </a:pPr>
            <a:r>
              <a:rPr lang="tr-TR" sz="3800" dirty="0" smtClean="0">
                <a:latin typeface="Times New Roman"/>
                <a:ea typeface="Calibri"/>
                <a:cs typeface="Times New Roman"/>
              </a:rPr>
              <a:t>Köpükte </a:t>
            </a:r>
            <a:r>
              <a:rPr lang="tr-TR" sz="3800" dirty="0">
                <a:latin typeface="Times New Roman"/>
                <a:ea typeface="Calibri"/>
                <a:cs typeface="Times New Roman"/>
              </a:rPr>
              <a:t>genel olarak aranacak özellikler: </a:t>
            </a:r>
            <a:r>
              <a:rPr lang="tr-TR" sz="3800" dirty="0" smtClean="0">
                <a:latin typeface="Times New Roman"/>
                <a:ea typeface="Calibri"/>
                <a:cs typeface="Times New Roman"/>
              </a:rPr>
              <a:t>hidrolize </a:t>
            </a:r>
            <a:r>
              <a:rPr lang="tr-TR" sz="3800" dirty="0">
                <a:latin typeface="Times New Roman"/>
                <a:ea typeface="Calibri"/>
                <a:cs typeface="Times New Roman"/>
              </a:rPr>
              <a:t>edilmiş sıvı durumda </a:t>
            </a:r>
            <a:r>
              <a:rPr lang="tr-TR" sz="3800" dirty="0" smtClean="0">
                <a:latin typeface="Times New Roman"/>
                <a:ea typeface="Calibri"/>
                <a:cs typeface="Times New Roman"/>
              </a:rPr>
              <a:t>olmalıdır, su </a:t>
            </a:r>
            <a:r>
              <a:rPr lang="tr-TR" sz="3800" dirty="0">
                <a:latin typeface="Times New Roman"/>
                <a:ea typeface="Calibri"/>
                <a:cs typeface="Times New Roman"/>
              </a:rPr>
              <a:t>ile karışımı % 2 </a:t>
            </a:r>
            <a:r>
              <a:rPr lang="tr-TR" sz="3800" dirty="0" smtClean="0">
                <a:latin typeface="Times New Roman"/>
                <a:ea typeface="Calibri"/>
                <a:cs typeface="Times New Roman"/>
              </a:rPr>
              <a:t>- </a:t>
            </a:r>
            <a:r>
              <a:rPr lang="tr-TR" sz="3800" dirty="0">
                <a:latin typeface="Times New Roman"/>
                <a:ea typeface="Calibri"/>
                <a:cs typeface="Times New Roman"/>
              </a:rPr>
              <a:t>% 10 </a:t>
            </a:r>
            <a:r>
              <a:rPr lang="tr-TR" sz="3800" dirty="0" smtClean="0">
                <a:latin typeface="Times New Roman"/>
                <a:ea typeface="Calibri"/>
                <a:cs typeface="Times New Roman"/>
              </a:rPr>
              <a:t>olmalıdır, </a:t>
            </a:r>
            <a:r>
              <a:rPr lang="tr-TR" sz="3800" dirty="0">
                <a:latin typeface="Times New Roman"/>
                <a:ea typeface="Calibri"/>
                <a:cs typeface="Times New Roman"/>
              </a:rPr>
              <a:t>yüksek ısıda </a:t>
            </a:r>
            <a:r>
              <a:rPr lang="tr-TR" sz="3800" dirty="0" smtClean="0">
                <a:latin typeface="Times New Roman"/>
                <a:ea typeface="Calibri"/>
                <a:cs typeface="Times New Roman"/>
              </a:rPr>
              <a:t>bozulmamalıdır, </a:t>
            </a:r>
            <a:r>
              <a:rPr lang="tr-TR" sz="3800" dirty="0">
                <a:latin typeface="Times New Roman"/>
                <a:ea typeface="Calibri"/>
                <a:cs typeface="Times New Roman"/>
              </a:rPr>
              <a:t>rüzgarda </a:t>
            </a:r>
            <a:r>
              <a:rPr lang="tr-TR" sz="3800" dirty="0" smtClean="0">
                <a:latin typeface="Times New Roman"/>
                <a:ea typeface="Calibri"/>
                <a:cs typeface="Times New Roman"/>
              </a:rPr>
              <a:t>dağılmamalıdır, </a:t>
            </a:r>
            <a:r>
              <a:rPr lang="tr-TR" sz="3800" dirty="0" err="1" smtClean="0">
                <a:latin typeface="Times New Roman"/>
                <a:ea typeface="Calibri"/>
                <a:cs typeface="Times New Roman"/>
              </a:rPr>
              <a:t>KKT’den</a:t>
            </a:r>
            <a:r>
              <a:rPr lang="tr-TR" sz="3800" dirty="0" smtClean="0">
                <a:latin typeface="Times New Roman"/>
                <a:ea typeface="Calibri"/>
                <a:cs typeface="Times New Roman"/>
              </a:rPr>
              <a:t> etkilenmemelidir, </a:t>
            </a:r>
            <a:r>
              <a:rPr lang="tr-TR" sz="3800" dirty="0" err="1" smtClean="0">
                <a:latin typeface="Times New Roman"/>
                <a:ea typeface="Calibri"/>
                <a:cs typeface="Times New Roman"/>
              </a:rPr>
              <a:t>pH</a:t>
            </a:r>
            <a:r>
              <a:rPr lang="tr-TR" sz="3800" dirty="0" smtClean="0">
                <a:latin typeface="Times New Roman"/>
                <a:ea typeface="Calibri"/>
                <a:cs typeface="Times New Roman"/>
              </a:rPr>
              <a:t> </a:t>
            </a:r>
            <a:r>
              <a:rPr lang="tr-TR" sz="3800" dirty="0">
                <a:latin typeface="Times New Roman"/>
                <a:ea typeface="Calibri"/>
                <a:cs typeface="Times New Roman"/>
              </a:rPr>
              <a:t>değeri </a:t>
            </a:r>
            <a:r>
              <a:rPr lang="tr-TR" sz="3800" dirty="0" smtClean="0">
                <a:latin typeface="Times New Roman"/>
                <a:ea typeface="Calibri"/>
                <a:cs typeface="Times New Roman"/>
              </a:rPr>
              <a:t>7 - 8,8 olmalıdır, su </a:t>
            </a:r>
            <a:r>
              <a:rPr lang="tr-TR" sz="3800" dirty="0">
                <a:latin typeface="Times New Roman"/>
                <a:ea typeface="Calibri"/>
                <a:cs typeface="Times New Roman"/>
              </a:rPr>
              <a:t>ile karıştığında karışımın en az 15 katı köpük </a:t>
            </a:r>
            <a:r>
              <a:rPr lang="tr-TR" sz="3800" dirty="0" smtClean="0">
                <a:latin typeface="Times New Roman"/>
                <a:ea typeface="Calibri"/>
                <a:cs typeface="Times New Roman"/>
              </a:rPr>
              <a:t>oluşmalıdır, en </a:t>
            </a:r>
            <a:r>
              <a:rPr lang="tr-TR" sz="3800" dirty="0">
                <a:latin typeface="Times New Roman"/>
                <a:ea typeface="Calibri"/>
                <a:cs typeface="Times New Roman"/>
              </a:rPr>
              <a:t>az 10 yıl özelliğini </a:t>
            </a:r>
            <a:r>
              <a:rPr lang="tr-TR" sz="3800" dirty="0" smtClean="0">
                <a:latin typeface="Times New Roman"/>
                <a:ea typeface="Calibri"/>
                <a:cs typeface="Times New Roman"/>
              </a:rPr>
              <a:t>kaybetmemelidir, -10</a:t>
            </a:r>
            <a:r>
              <a:rPr lang="tr-TR" sz="3800" baseline="30000" dirty="0" smtClean="0">
                <a:latin typeface="Times New Roman"/>
                <a:ea typeface="Calibri"/>
                <a:cs typeface="Times New Roman"/>
              </a:rPr>
              <a:t> </a:t>
            </a:r>
            <a:r>
              <a:rPr lang="tr-TR" sz="3800" baseline="30000" dirty="0" err="1">
                <a:latin typeface="Times New Roman"/>
                <a:ea typeface="Calibri"/>
                <a:cs typeface="Times New Roman"/>
              </a:rPr>
              <a:t>o</a:t>
            </a:r>
            <a:r>
              <a:rPr lang="tr-TR" sz="3800" dirty="0" err="1">
                <a:latin typeface="Times New Roman"/>
                <a:ea typeface="Calibri"/>
                <a:cs typeface="Times New Roman"/>
              </a:rPr>
              <a:t>C</a:t>
            </a:r>
            <a:r>
              <a:rPr lang="tr-TR" sz="3800" dirty="0">
                <a:latin typeface="Times New Roman"/>
                <a:ea typeface="Calibri"/>
                <a:cs typeface="Times New Roman"/>
              </a:rPr>
              <a:t> </a:t>
            </a:r>
            <a:r>
              <a:rPr lang="tr-TR" sz="3800" dirty="0" smtClean="0">
                <a:latin typeface="Times New Roman"/>
                <a:ea typeface="Calibri"/>
                <a:cs typeface="Times New Roman"/>
              </a:rPr>
              <a:t>ile +50 </a:t>
            </a:r>
            <a:r>
              <a:rPr lang="tr-TR" sz="3800" baseline="30000" dirty="0" err="1">
                <a:latin typeface="Times New Roman"/>
                <a:ea typeface="Calibri"/>
                <a:cs typeface="Times New Roman"/>
              </a:rPr>
              <a:t>o</a:t>
            </a:r>
            <a:r>
              <a:rPr lang="tr-TR" sz="3800" dirty="0" err="1">
                <a:latin typeface="Times New Roman"/>
                <a:ea typeface="Calibri"/>
                <a:cs typeface="Times New Roman"/>
              </a:rPr>
              <a:t>C</a:t>
            </a:r>
            <a:r>
              <a:rPr lang="tr-TR" sz="3800" dirty="0">
                <a:latin typeface="Times New Roman"/>
                <a:ea typeface="Calibri"/>
                <a:cs typeface="Times New Roman"/>
              </a:rPr>
              <a:t> arasında </a:t>
            </a:r>
            <a:r>
              <a:rPr lang="tr-TR" sz="3800" dirty="0" smtClean="0">
                <a:latin typeface="Times New Roman"/>
                <a:ea typeface="Calibri"/>
                <a:cs typeface="Times New Roman"/>
              </a:rPr>
              <a:t>çökelti </a:t>
            </a:r>
            <a:r>
              <a:rPr lang="tr-TR" sz="3800" dirty="0">
                <a:latin typeface="Times New Roman"/>
                <a:ea typeface="Calibri"/>
                <a:cs typeface="Times New Roman"/>
              </a:rPr>
              <a:t>yapmamalıdır.</a:t>
            </a:r>
            <a:r>
              <a:rPr lang="tr-TR" sz="3800" dirty="0">
                <a:solidFill>
                  <a:srgbClr val="000000"/>
                </a:solidFill>
                <a:latin typeface="Times New Roman"/>
                <a:ea typeface="Calibri"/>
                <a:cs typeface="Times New Roman"/>
              </a:rPr>
              <a:t> </a:t>
            </a:r>
            <a:endParaRPr lang="tr-TR" sz="3800" dirty="0" smtClean="0">
              <a:solidFill>
                <a:srgbClr val="000000"/>
              </a:solidFill>
              <a:latin typeface="Times New Roman"/>
              <a:ea typeface="Calibri"/>
              <a:cs typeface="Times New Roman"/>
            </a:endParaRPr>
          </a:p>
          <a:p>
            <a:pPr>
              <a:lnSpc>
                <a:spcPct val="150000"/>
              </a:lnSpc>
              <a:spcAft>
                <a:spcPts val="0"/>
              </a:spcAft>
              <a:buFont typeface="Wingdings" panose="05000000000000000000" pitchFamily="2" charset="2"/>
              <a:buChar char="Ø"/>
            </a:pPr>
            <a:r>
              <a:rPr lang="tr-TR" sz="3800" dirty="0" smtClean="0">
                <a:solidFill>
                  <a:srgbClr val="000000"/>
                </a:solidFill>
                <a:latin typeface="Times New Roman"/>
                <a:ea typeface="Calibri"/>
                <a:cs typeface="Times New Roman"/>
              </a:rPr>
              <a:t>Köpüğün </a:t>
            </a:r>
            <a:r>
              <a:rPr lang="tr-TR" sz="3800" dirty="0">
                <a:solidFill>
                  <a:srgbClr val="000000"/>
                </a:solidFill>
                <a:latin typeface="Times New Roman"/>
                <a:ea typeface="Calibri"/>
                <a:cs typeface="Times New Roman"/>
              </a:rPr>
              <a:t>özelliğine göre çeşitleri vardır: Proteinli köpükler akaryakıt yangınlarında kullanılır. Raf ömürleri 5 yıldır.</a:t>
            </a:r>
            <a:r>
              <a:rPr lang="tr-TR" sz="3800" dirty="0">
                <a:latin typeface="Times New Roman"/>
                <a:ea typeface="Calibri"/>
                <a:cs typeface="Times New Roman"/>
              </a:rPr>
              <a:t> </a:t>
            </a:r>
            <a:r>
              <a:rPr lang="tr-TR" sz="3800" dirty="0">
                <a:solidFill>
                  <a:srgbClr val="000000"/>
                </a:solidFill>
                <a:latin typeface="Times New Roman"/>
                <a:ea typeface="Calibri"/>
                <a:cs typeface="Times New Roman"/>
              </a:rPr>
              <a:t>Sentetik esaslı köpükler tekstil, ağaç vb. tür yangınlarda kullanılır. Raf ömürleri 8 yıldır</a:t>
            </a:r>
            <a:r>
              <a:rPr lang="tr-TR" sz="3800" dirty="0" smtClean="0">
                <a:solidFill>
                  <a:srgbClr val="000000"/>
                </a:solidFill>
                <a:latin typeface="Times New Roman"/>
                <a:ea typeface="Calibri"/>
                <a:cs typeface="Times New Roman"/>
              </a:rPr>
              <a:t>.</a:t>
            </a:r>
          </a:p>
          <a:p>
            <a:pPr>
              <a:lnSpc>
                <a:spcPct val="150000"/>
              </a:lnSpc>
              <a:buFont typeface="Wingdings" panose="05000000000000000000" pitchFamily="2" charset="2"/>
              <a:buChar char="Ø"/>
            </a:pPr>
            <a:r>
              <a:rPr lang="tr-TR" sz="3800" dirty="0">
                <a:solidFill>
                  <a:srgbClr val="000000"/>
                </a:solidFill>
                <a:latin typeface="Times New Roman"/>
                <a:ea typeface="Calibri"/>
                <a:cs typeface="Times New Roman"/>
              </a:rPr>
              <a:t>Etkili kullanım </a:t>
            </a:r>
            <a:r>
              <a:rPr lang="tr-TR" sz="3800" dirty="0" smtClean="0">
                <a:solidFill>
                  <a:srgbClr val="000000"/>
                </a:solidFill>
                <a:latin typeface="Times New Roman"/>
                <a:ea typeface="Calibri"/>
                <a:cs typeface="Times New Roman"/>
              </a:rPr>
              <a:t>mesafesi </a:t>
            </a:r>
            <a:r>
              <a:rPr lang="tr-TR" sz="3800" dirty="0">
                <a:solidFill>
                  <a:srgbClr val="000000"/>
                </a:solidFill>
                <a:latin typeface="Times New Roman"/>
                <a:ea typeface="Calibri"/>
                <a:cs typeface="Times New Roman"/>
              </a:rPr>
              <a:t>2-3 metredir.</a:t>
            </a:r>
            <a:endParaRPr lang="tr-TR" sz="3800" dirty="0">
              <a:ea typeface="Calibri"/>
              <a:cs typeface="Times New Roman"/>
            </a:endParaRPr>
          </a:p>
          <a:p>
            <a:pPr>
              <a:lnSpc>
                <a:spcPct val="150000"/>
              </a:lnSpc>
              <a:spcAft>
                <a:spcPts val="0"/>
              </a:spcAft>
              <a:buFont typeface="Wingdings" panose="05000000000000000000" pitchFamily="2" charset="2"/>
              <a:buChar char="Ø"/>
            </a:pPr>
            <a:endParaRPr lang="tr-TR" sz="3400" dirty="0"/>
          </a:p>
        </p:txBody>
      </p:sp>
      <p:sp>
        <p:nvSpPr>
          <p:cNvPr id="4" name="Başlık 1"/>
          <p:cNvSpPr>
            <a:spLocks noGrp="1"/>
          </p:cNvSpPr>
          <p:nvPr>
            <p:ph type="title"/>
          </p:nvPr>
        </p:nvSpPr>
        <p:spPr>
          <a:xfrm>
            <a:off x="472273" y="394756"/>
            <a:ext cx="8229600" cy="1143000"/>
          </a:xfrm>
        </p:spPr>
        <p:txBody>
          <a:bodyPr>
            <a:normAutofit/>
          </a:bodyPr>
          <a:lstStyle/>
          <a:p>
            <a:pPr>
              <a:lnSpc>
                <a:spcPct val="150000"/>
              </a:lnSpc>
            </a:pPr>
            <a:r>
              <a:rPr lang="tr-TR" sz="2400" b="1" dirty="0">
                <a:solidFill>
                  <a:srgbClr val="00B0F0"/>
                </a:solidFill>
                <a:latin typeface="Times New Roman"/>
                <a:ea typeface="Times New Roman"/>
                <a:cs typeface="Times New Roman"/>
              </a:rPr>
              <a:t>KÖPÜKLÜ SÖNDÜRÜCÜLER</a:t>
            </a:r>
            <a:endParaRPr lang="tr-TR" sz="2400" dirty="0">
              <a:solidFill>
                <a:srgbClr val="00B0F0"/>
              </a:solidFill>
              <a:ea typeface="Calibri"/>
              <a:cs typeface="Times New Roman"/>
            </a:endParaRPr>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23643097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p:cNvSpPr>
            <a:spLocks noGrp="1"/>
          </p:cNvSpPr>
          <p:nvPr>
            <p:ph type="title"/>
          </p:nvPr>
        </p:nvSpPr>
        <p:spPr>
          <a:xfrm>
            <a:off x="349188" y="188640"/>
            <a:ext cx="8229600" cy="1143000"/>
          </a:xfrm>
        </p:spPr>
        <p:txBody>
          <a:bodyPr>
            <a:normAutofit/>
          </a:bodyPr>
          <a:lstStyle/>
          <a:p>
            <a:r>
              <a:rPr lang="tr-TR" sz="2800" b="1" dirty="0">
                <a:solidFill>
                  <a:srgbClr val="00B0F0"/>
                </a:solidFill>
                <a:latin typeface="Times New Roman"/>
                <a:ea typeface="Calibri"/>
                <a:cs typeface="Times New Roman"/>
              </a:rPr>
              <a:t>YANGIN </a:t>
            </a:r>
            <a:r>
              <a:rPr lang="tr-TR" sz="2800" b="1" dirty="0" smtClean="0">
                <a:solidFill>
                  <a:srgbClr val="00B0F0"/>
                </a:solidFill>
                <a:latin typeface="Times New Roman"/>
                <a:ea typeface="Calibri"/>
                <a:cs typeface="Times New Roman"/>
              </a:rPr>
              <a:t>ve YANGIN SÖNDÜRÜCÜ TİPLERİ</a:t>
            </a:r>
            <a:endParaRPr lang="tr-TR" sz="2800"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pic>
        <p:nvPicPr>
          <p:cNvPr id="8" name="Resim 7"/>
          <p:cNvPicPr>
            <a:picLocks noChangeAspect="1"/>
          </p:cNvPicPr>
          <p:nvPr/>
        </p:nvPicPr>
        <p:blipFill>
          <a:blip r:embed="rId2"/>
          <a:stretch>
            <a:fillRect/>
          </a:stretch>
        </p:blipFill>
        <p:spPr>
          <a:xfrm>
            <a:off x="1533525" y="1271587"/>
            <a:ext cx="6076950" cy="4314825"/>
          </a:xfrm>
          <a:prstGeom prst="rect">
            <a:avLst/>
          </a:prstGeom>
        </p:spPr>
      </p:pic>
    </p:spTree>
    <p:extLst>
      <p:ext uri="{BB962C8B-B14F-4D97-AF65-F5344CB8AC3E}">
        <p14:creationId xmlns:p14="http://schemas.microsoft.com/office/powerpoint/2010/main" val="41830617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u="sng" dirty="0" smtClean="0">
                <a:solidFill>
                  <a:srgbClr val="00B0F0"/>
                </a:solidFill>
                <a:latin typeface="Times New Roman" panose="02020603050405020304" pitchFamily="18" charset="0"/>
                <a:cs typeface="Times New Roman" panose="02020603050405020304" pitchFamily="18" charset="0"/>
              </a:rPr>
              <a:t>BİR YANGIN SÖNDÜRME TÜPÜNÜN KULLANILIŞI</a:t>
            </a:r>
            <a:endParaRPr lang="tr-TR" sz="3200" b="1" u="sng" dirty="0">
              <a:solidFill>
                <a:srgbClr val="00B0F0"/>
              </a:solidFill>
              <a:latin typeface="Times New Roman" panose="02020603050405020304" pitchFamily="18" charset="0"/>
              <a:cs typeface="Times New Roman" panose="02020603050405020304" pitchFamily="18" charset="0"/>
            </a:endParaRP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838672" y="1624012"/>
            <a:ext cx="5466653"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Altbilgi Yer Tutucusu 2"/>
          <p:cNvSpPr>
            <a:spLocks noGrp="1"/>
          </p:cNvSpPr>
          <p:nvPr>
            <p:ph type="ftr" sz="quarter" idx="11"/>
          </p:nvPr>
        </p:nvSpPr>
        <p:spPr/>
        <p:txBody>
          <a:bodyPr/>
          <a:lstStyle/>
          <a:p>
            <a:r>
              <a:rPr lang="tr-TR" smtClean="0"/>
              <a:t>ECZ297-Laboratuvar Güvenliği-4. Hafta</a:t>
            </a:r>
            <a:endParaRPr lang="tr-TR"/>
          </a:p>
        </p:txBody>
      </p:sp>
      <p:sp>
        <p:nvSpPr>
          <p:cNvPr id="5" name="Metin kutusu 4"/>
          <p:cNvSpPr txBox="1"/>
          <p:nvPr/>
        </p:nvSpPr>
        <p:spPr>
          <a:xfrm>
            <a:off x="1744142" y="6611779"/>
            <a:ext cx="5655715" cy="246221"/>
          </a:xfrm>
          <a:prstGeom prst="rect">
            <a:avLst/>
          </a:prstGeom>
          <a:noFill/>
        </p:spPr>
        <p:txBody>
          <a:bodyPr wrap="none" rtlCol="0">
            <a:spAutoFit/>
          </a:bodyPr>
          <a:lstStyle/>
          <a:p>
            <a:r>
              <a:rPr lang="tr-TR" sz="1000" dirty="0" smtClean="0">
                <a:latin typeface="Times New Roman" panose="02020603050405020304" pitchFamily="18" charset="0"/>
                <a:cs typeface="Times New Roman" panose="02020603050405020304" pitchFamily="18" charset="0"/>
              </a:rPr>
              <a:t>Kaynak: Laboratuvar Güvenliği, Prof. Dr. Feyyaz Onur, 2016, Yayın No: 114, ISBN: 978-605-136-243-4.</a:t>
            </a:r>
            <a:endParaRPr lang="tr-TR"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86104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3" name="İçerik Yer Tutucusu 2"/>
          <p:cNvSpPr>
            <a:spLocks noGrp="1"/>
          </p:cNvSpPr>
          <p:nvPr>
            <p:ph idx="1"/>
          </p:nvPr>
        </p:nvSpPr>
        <p:spPr>
          <a:xfrm>
            <a:off x="539552" y="1700808"/>
            <a:ext cx="8147248" cy="4425355"/>
          </a:xfrm>
        </p:spPr>
        <p:txBody>
          <a:bodyPr>
            <a:noAutofit/>
          </a:bodyPr>
          <a:lstStyle/>
          <a:p>
            <a:pPr algn="just">
              <a:lnSpc>
                <a:spcPct val="170000"/>
              </a:lnSpc>
              <a:spcAft>
                <a:spcPts val="0"/>
              </a:spcAft>
              <a:buFont typeface="Wingdings" panose="05000000000000000000" pitchFamily="2" charset="2"/>
              <a:buChar char="Ø"/>
            </a:pPr>
            <a:r>
              <a:rPr lang="tr-TR" sz="1800" dirty="0" smtClean="0">
                <a:latin typeface="Times New Roman"/>
                <a:ea typeface="Times New Roman"/>
                <a:cs typeface="Times New Roman"/>
              </a:rPr>
              <a:t>Laboratuvarda giysilerin, ten </a:t>
            </a:r>
            <a:r>
              <a:rPr lang="tr-TR" sz="1800" dirty="0">
                <a:latin typeface="Times New Roman"/>
                <a:ea typeface="Times New Roman"/>
                <a:cs typeface="Times New Roman"/>
              </a:rPr>
              <a:t>ve dış </a:t>
            </a:r>
            <a:r>
              <a:rPr lang="tr-TR" sz="1800" dirty="0" smtClean="0">
                <a:latin typeface="Times New Roman"/>
                <a:ea typeface="Times New Roman"/>
                <a:cs typeface="Times New Roman"/>
              </a:rPr>
              <a:t>organların korunması için mutlaka </a:t>
            </a:r>
            <a:r>
              <a:rPr lang="tr-TR" sz="1800" dirty="0">
                <a:latin typeface="Times New Roman"/>
                <a:ea typeface="Times New Roman"/>
                <a:cs typeface="Times New Roman"/>
              </a:rPr>
              <a:t>bir laboratuvar önlüğü </a:t>
            </a:r>
            <a:r>
              <a:rPr lang="tr-TR" sz="1800" dirty="0" smtClean="0">
                <a:latin typeface="Times New Roman"/>
                <a:ea typeface="Times New Roman"/>
                <a:cs typeface="Times New Roman"/>
              </a:rPr>
              <a:t>giyilmelidir.</a:t>
            </a:r>
          </a:p>
          <a:p>
            <a:pPr algn="just">
              <a:lnSpc>
                <a:spcPct val="170000"/>
              </a:lnSpc>
              <a:spcAft>
                <a:spcPts val="0"/>
              </a:spcAft>
              <a:buFont typeface="Wingdings" panose="05000000000000000000" pitchFamily="2" charset="2"/>
              <a:buChar char="Ø"/>
            </a:pPr>
            <a:r>
              <a:rPr lang="tr-TR" sz="1800" dirty="0" err="1" smtClean="0">
                <a:latin typeface="Times New Roman"/>
                <a:ea typeface="Times New Roman"/>
                <a:cs typeface="Times New Roman"/>
              </a:rPr>
              <a:t>Bunzen</a:t>
            </a:r>
            <a:r>
              <a:rPr lang="tr-TR" sz="1800" dirty="0" smtClean="0">
                <a:latin typeface="Times New Roman"/>
                <a:ea typeface="Times New Roman"/>
                <a:cs typeface="Times New Roman"/>
              </a:rPr>
              <a:t> </a:t>
            </a:r>
            <a:r>
              <a:rPr lang="tr-TR" sz="1800" dirty="0">
                <a:latin typeface="Times New Roman"/>
                <a:ea typeface="Times New Roman"/>
                <a:cs typeface="Times New Roman"/>
              </a:rPr>
              <a:t>bekleri ancak kullanılacağı zaman açılmalı, diğer zamanlarda ya söndürülmeli veya kısılarak pilot alev konumunda </a:t>
            </a:r>
            <a:r>
              <a:rPr lang="tr-TR" sz="1800" dirty="0" smtClean="0">
                <a:latin typeface="Times New Roman"/>
                <a:ea typeface="Times New Roman"/>
                <a:cs typeface="Times New Roman"/>
              </a:rPr>
              <a:t>bırakılmalıdır.</a:t>
            </a:r>
          </a:p>
          <a:p>
            <a:pPr algn="just">
              <a:lnSpc>
                <a:spcPct val="170000"/>
              </a:lnSpc>
              <a:spcAft>
                <a:spcPts val="0"/>
              </a:spcAft>
              <a:buFont typeface="Wingdings" panose="05000000000000000000" pitchFamily="2" charset="2"/>
              <a:buChar char="Ø"/>
            </a:pPr>
            <a:r>
              <a:rPr lang="tr-TR" sz="1800" dirty="0" smtClean="0">
                <a:latin typeface="Times New Roman"/>
                <a:ea typeface="Times New Roman"/>
                <a:cs typeface="Times New Roman"/>
              </a:rPr>
              <a:t>Her </a:t>
            </a:r>
            <a:r>
              <a:rPr lang="tr-TR" sz="1800" dirty="0">
                <a:latin typeface="Times New Roman"/>
                <a:ea typeface="Times New Roman"/>
                <a:cs typeface="Times New Roman"/>
              </a:rPr>
              <a:t>öğrencinin bir koruma gözlüğü </a:t>
            </a:r>
            <a:r>
              <a:rPr lang="tr-TR" sz="1800" dirty="0" smtClean="0">
                <a:latin typeface="Times New Roman"/>
                <a:ea typeface="Times New Roman"/>
                <a:cs typeface="Times New Roman"/>
              </a:rPr>
              <a:t>bulunmalıdır.</a:t>
            </a:r>
          </a:p>
          <a:p>
            <a:pPr algn="just">
              <a:lnSpc>
                <a:spcPct val="170000"/>
              </a:lnSpc>
              <a:spcAft>
                <a:spcPts val="0"/>
              </a:spcAft>
              <a:buFont typeface="Wingdings" panose="05000000000000000000" pitchFamily="2" charset="2"/>
              <a:buChar char="Ø"/>
            </a:pPr>
            <a:r>
              <a:rPr lang="tr-TR" sz="1800" dirty="0" smtClean="0">
                <a:solidFill>
                  <a:prstClr val="black"/>
                </a:solidFill>
                <a:latin typeface="Times New Roman"/>
                <a:ea typeface="Times New Roman"/>
                <a:cs typeface="Times New Roman"/>
              </a:rPr>
              <a:t>Alev </a:t>
            </a:r>
            <a:r>
              <a:rPr lang="tr-TR" sz="1800" dirty="0">
                <a:solidFill>
                  <a:prstClr val="black"/>
                </a:solidFill>
                <a:latin typeface="Times New Roman"/>
                <a:ea typeface="Times New Roman"/>
                <a:cs typeface="Times New Roman"/>
              </a:rPr>
              <a:t>alıcı, yanıcı ve tutuşucu çözücü (alkol, eter gibi)  içeren çözeltiler hiçbir zaman açık alevde (</a:t>
            </a:r>
            <a:r>
              <a:rPr lang="tr-TR" sz="1800" dirty="0" err="1">
                <a:solidFill>
                  <a:prstClr val="black"/>
                </a:solidFill>
                <a:latin typeface="Times New Roman"/>
                <a:ea typeface="Times New Roman"/>
                <a:cs typeface="Times New Roman"/>
              </a:rPr>
              <a:t>Bunzen</a:t>
            </a:r>
            <a:r>
              <a:rPr lang="tr-TR" sz="1800" dirty="0">
                <a:solidFill>
                  <a:prstClr val="black"/>
                </a:solidFill>
                <a:latin typeface="Times New Roman"/>
                <a:ea typeface="Times New Roman"/>
                <a:cs typeface="Times New Roman"/>
              </a:rPr>
              <a:t> beki alevi gibi) ısıtılmamalıdır. Zorunlu hallerde ısıtma için su banyosu kullanılmalıdır.</a:t>
            </a:r>
            <a:r>
              <a:rPr lang="tr-TR" sz="1800" b="1" dirty="0">
                <a:solidFill>
                  <a:prstClr val="black"/>
                </a:solidFill>
                <a:latin typeface="Times New Roman"/>
                <a:ea typeface="Times New Roman"/>
                <a:cs typeface="Times New Roman"/>
              </a:rPr>
              <a:t> </a:t>
            </a:r>
            <a:r>
              <a:rPr lang="tr-TR" sz="1800" dirty="0" smtClean="0">
                <a:solidFill>
                  <a:prstClr val="black"/>
                </a:solidFill>
                <a:latin typeface="Times New Roman"/>
                <a:ea typeface="Times New Roman"/>
                <a:cs typeface="Times New Roman"/>
              </a:rPr>
              <a:t>Bu </a:t>
            </a:r>
            <a:r>
              <a:rPr lang="tr-TR" sz="1800" dirty="0">
                <a:solidFill>
                  <a:prstClr val="black"/>
                </a:solidFill>
                <a:latin typeface="Times New Roman"/>
                <a:ea typeface="Times New Roman"/>
                <a:cs typeface="Times New Roman"/>
              </a:rPr>
              <a:t>tip çözücüler</a:t>
            </a:r>
            <a:r>
              <a:rPr lang="tr-TR" sz="1800" b="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açık alev çevresinden de uzak tutulmalıdır.</a:t>
            </a:r>
            <a:endParaRPr lang="tr-TR" sz="1800" dirty="0">
              <a:ea typeface="Calibri"/>
              <a:cs typeface="Times New Roman"/>
            </a:endParaRPr>
          </a:p>
        </p:txBody>
      </p:sp>
      <p:sp>
        <p:nvSpPr>
          <p:cNvPr id="4" name="Altbilgi Yer Tutucusu 3"/>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2686426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772816"/>
            <a:ext cx="8003232" cy="4320480"/>
          </a:xfrm>
        </p:spPr>
        <p:txBody>
          <a:bodyPr>
            <a:normAutofit/>
          </a:bodyPr>
          <a:lstStyle/>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Çözelti </a:t>
            </a:r>
            <a:r>
              <a:rPr lang="tr-TR" sz="1800" dirty="0">
                <a:solidFill>
                  <a:prstClr val="black"/>
                </a:solidFill>
                <a:latin typeface="Times New Roman"/>
                <a:ea typeface="Times New Roman"/>
                <a:cs typeface="Times New Roman"/>
              </a:rPr>
              <a:t>konulan şişelerin etiketlenmesi gerek görünüş ve gerekse yanlışlıklara meydan </a:t>
            </a:r>
            <a:r>
              <a:rPr lang="tr-TR" sz="1800" dirty="0" smtClean="0">
                <a:solidFill>
                  <a:prstClr val="black"/>
                </a:solidFill>
                <a:latin typeface="Times New Roman"/>
                <a:ea typeface="Times New Roman"/>
                <a:cs typeface="Times New Roman"/>
              </a:rPr>
              <a:t>vermemesi </a:t>
            </a:r>
            <a:r>
              <a:rPr lang="tr-TR" sz="1800" dirty="0">
                <a:solidFill>
                  <a:prstClr val="black"/>
                </a:solidFill>
                <a:latin typeface="Times New Roman"/>
                <a:ea typeface="Times New Roman"/>
                <a:cs typeface="Times New Roman"/>
              </a:rPr>
              <a:t>için gereklidir. Kağıt etiket kullanılıyorsa yazıların ıslanınca akmaması için ya suya dayanıklı mürekkep kullanılmalı veya üstü yazılı kağıt etiket üzerine vazelin kaplanmalıdır. Eğer boş bir kaba kimyasal bir madde konulacak olursa hemen kabın üzerine etiketi yapıştırılmalıdır.  Bütün kaplar (şişe, kavanoz, </a:t>
            </a:r>
            <a:r>
              <a:rPr lang="tr-TR" sz="1800" dirty="0" err="1">
                <a:solidFill>
                  <a:prstClr val="black"/>
                </a:solidFill>
                <a:latin typeface="Times New Roman"/>
                <a:ea typeface="Times New Roman"/>
                <a:cs typeface="Times New Roman"/>
              </a:rPr>
              <a:t>kroze</a:t>
            </a:r>
            <a:r>
              <a:rPr lang="tr-TR" sz="1800" dirty="0">
                <a:solidFill>
                  <a:prstClr val="black"/>
                </a:solidFill>
                <a:latin typeface="Times New Roman"/>
                <a:ea typeface="Times New Roman"/>
                <a:cs typeface="Times New Roman"/>
              </a:rPr>
              <a:t>, kutu gibi)  etiketli olmalı, üzerinde etiketi olmayan kaplardaki kimyasal maddeler deneylerde kesinlikle kullanılmamalıdır. </a:t>
            </a:r>
            <a:endParaRPr lang="tr-TR" sz="1800" dirty="0">
              <a:solidFill>
                <a:prstClr val="black"/>
              </a:solidFill>
            </a:endParaRPr>
          </a:p>
          <a:p>
            <a:pPr marL="0" lvl="0" indent="0" algn="just">
              <a:lnSpc>
                <a:spcPct val="170000"/>
              </a:lnSpc>
              <a:buNone/>
            </a:pPr>
            <a:endParaRPr lang="tr-TR" sz="1400" dirty="0">
              <a:solidFill>
                <a:prstClr val="black"/>
              </a:solidFill>
              <a:ea typeface="Calibri"/>
              <a:cs typeface="Times New Roman"/>
            </a:endParaRPr>
          </a:p>
          <a:p>
            <a:pPr marL="0" indent="0">
              <a:buNone/>
            </a:pPr>
            <a:endParaRPr lang="tr-TR" dirty="0"/>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1081122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844824"/>
            <a:ext cx="8003232" cy="3528392"/>
          </a:xfrm>
        </p:spPr>
        <p:txBody>
          <a:bodyPr>
            <a:noAutofit/>
          </a:bodyPr>
          <a:lstStyle/>
          <a:p>
            <a:pPr lvl="0" algn="just">
              <a:lnSpc>
                <a:spcPct val="15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Reaktifler </a:t>
            </a:r>
            <a:r>
              <a:rPr lang="tr-TR" sz="1800" dirty="0">
                <a:solidFill>
                  <a:prstClr val="black"/>
                </a:solidFill>
                <a:latin typeface="Times New Roman"/>
                <a:ea typeface="Times New Roman"/>
                <a:cs typeface="Times New Roman"/>
              </a:rPr>
              <a:t>sıvı ise; ya kendi damlalığından akıtılarak veya reaktif kabı yan yatırılmak suretiyle akıtılarak alınmalı ama reaktif kabının numune ile teması kesinlikle olmamalıdır. Aksi takdirde bulaşma ile kirlenme meydana gelebilir. Sıvı reaktifler damlalıkla akıtılıyorsa damlalıkların reaksiyon kabına (çoğunlukla tüp) temas etmemesine ve işi bitince tekrar reaktif  kabına (genellikle şişe) yerleştirilmesine özellikle dikkat edilmelidir. Başka bir yere </a:t>
            </a:r>
            <a:r>
              <a:rPr lang="tr-TR" sz="1800" dirty="0" smtClean="0">
                <a:solidFill>
                  <a:prstClr val="black"/>
                </a:solidFill>
                <a:latin typeface="Times New Roman"/>
                <a:ea typeface="Times New Roman"/>
                <a:cs typeface="Times New Roman"/>
              </a:rPr>
              <a:t>konulup daha </a:t>
            </a:r>
            <a:r>
              <a:rPr lang="tr-TR" sz="1800" dirty="0">
                <a:solidFill>
                  <a:prstClr val="black"/>
                </a:solidFill>
                <a:latin typeface="Times New Roman"/>
                <a:ea typeface="Times New Roman"/>
                <a:cs typeface="Times New Roman"/>
              </a:rPr>
              <a:t>sonra reaktif kabına konulması sonucunda yabancı maddelerin bulaşması ile kirlilikler oluşabilir ve yapılan deneyde istenmeyen sonuçlar ortaya çıkabilir. </a:t>
            </a:r>
            <a:endParaRPr lang="tr-TR" sz="1800" dirty="0" smtClean="0">
              <a:solidFill>
                <a:prstClr val="black"/>
              </a:solidFill>
              <a:latin typeface="Times New Roman"/>
              <a:ea typeface="Times New Roman"/>
              <a:cs typeface="Times New Roman"/>
            </a:endParaRPr>
          </a:p>
          <a:p>
            <a:pPr marL="0" lvl="0" indent="0" algn="just">
              <a:lnSpc>
                <a:spcPct val="150000"/>
              </a:lnSpc>
              <a:buNone/>
            </a:pPr>
            <a:endParaRPr lang="tr-TR" sz="1600" dirty="0">
              <a:solidFill>
                <a:prstClr val="black"/>
              </a:solidFill>
              <a:ea typeface="Calibri"/>
              <a:cs typeface="Times New Roman"/>
            </a:endParaRPr>
          </a:p>
          <a:p>
            <a:pPr marL="0" lvl="0" indent="0" algn="just">
              <a:lnSpc>
                <a:spcPct val="150000"/>
              </a:lnSpc>
              <a:buNone/>
            </a:pPr>
            <a:r>
              <a:rPr lang="tr-TR" sz="1600" dirty="0">
                <a:solidFill>
                  <a:prstClr val="black"/>
                </a:solidFill>
                <a:latin typeface="Times New Roman"/>
                <a:ea typeface="Times New Roman"/>
                <a:cs typeface="Times New Roman"/>
              </a:rPr>
              <a:t>      </a:t>
            </a:r>
            <a:endParaRPr lang="tr-TR" sz="1400" dirty="0"/>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pic>
        <p:nvPicPr>
          <p:cNvPr id="16386" name="Picture 2" descr="Image result for laboratuvar gÃ¼venliÄi cam malzeme kazalarÄ±"/>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36295" y="5164239"/>
            <a:ext cx="2328193" cy="1649137"/>
          </a:xfrm>
          <a:prstGeom prst="rect">
            <a:avLst/>
          </a:prstGeom>
          <a:noFill/>
          <a:extLst>
            <a:ext uri="{909E8E84-426E-40DD-AFC4-6F175D3DCCD1}">
              <a14:hiddenFill xmlns:a14="http://schemas.microsoft.com/office/drawing/2010/main">
                <a:solidFill>
                  <a:srgbClr val="FFFFFF"/>
                </a:solidFill>
              </a14:hiddenFill>
            </a:ext>
          </a:extLst>
        </p:spPr>
      </p:pic>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32969422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844824"/>
            <a:ext cx="7920880" cy="3456384"/>
          </a:xfrm>
        </p:spPr>
        <p:txBody>
          <a:bodyPr>
            <a:noAutofit/>
          </a:bodyPr>
          <a:lstStyle/>
          <a:p>
            <a:pPr lvl="0" algn="just">
              <a:lnSpc>
                <a:spcPct val="15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Kalitatif </a:t>
            </a:r>
            <a:r>
              <a:rPr lang="tr-TR" sz="1800" dirty="0">
                <a:solidFill>
                  <a:prstClr val="black"/>
                </a:solidFill>
                <a:latin typeface="Times New Roman"/>
                <a:ea typeface="Times New Roman"/>
                <a:cs typeface="Times New Roman"/>
              </a:rPr>
              <a:t>analiz laboratuvarlarında çok kullanılan asitler genellikle cam kapaklı şişelerde saklanır ve asitler buradan akıtılarak deneylerde kullanılır. </a:t>
            </a:r>
            <a:r>
              <a:rPr lang="tr-TR" sz="1800" dirty="0" smtClean="0">
                <a:solidFill>
                  <a:prstClr val="black"/>
                </a:solidFill>
                <a:latin typeface="Times New Roman"/>
                <a:ea typeface="Times New Roman"/>
                <a:cs typeface="Times New Roman"/>
              </a:rPr>
              <a:t>Kapaklarının</a:t>
            </a:r>
            <a:r>
              <a:rPr lang="tr-TR" sz="1800" b="1" i="1" dirty="0">
                <a:solidFill>
                  <a:prstClr val="black"/>
                </a:solidFill>
                <a:latin typeface="Times New Roman"/>
                <a:ea typeface="Times New Roman"/>
                <a:cs typeface="Times New Roman"/>
              </a:rPr>
              <a:t> karışmaması</a:t>
            </a:r>
            <a:r>
              <a:rPr lang="tr-TR" sz="1800" b="1" dirty="0">
                <a:solidFill>
                  <a:prstClr val="black"/>
                </a:solidFill>
                <a:latin typeface="Times New Roman"/>
                <a:ea typeface="Times New Roman"/>
                <a:cs typeface="Times New Roman"/>
              </a:rPr>
              <a:t> ve </a:t>
            </a:r>
            <a:r>
              <a:rPr lang="tr-TR" sz="1800" b="1" i="1" dirty="0">
                <a:solidFill>
                  <a:prstClr val="black"/>
                </a:solidFill>
                <a:latin typeface="Times New Roman"/>
                <a:ea typeface="Times New Roman"/>
                <a:cs typeface="Times New Roman"/>
              </a:rPr>
              <a:t>kirlenmemesi</a:t>
            </a:r>
            <a:r>
              <a:rPr lang="tr-TR" sz="1800" b="1" dirty="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için kullanımdan sonra kapaklar </a:t>
            </a:r>
            <a:r>
              <a:rPr lang="tr-TR" sz="1800" dirty="0" smtClean="0">
                <a:solidFill>
                  <a:prstClr val="black"/>
                </a:solidFill>
                <a:latin typeface="Times New Roman"/>
                <a:ea typeface="Times New Roman"/>
                <a:cs typeface="Times New Roman"/>
              </a:rPr>
              <a:t>hemen </a:t>
            </a:r>
            <a:r>
              <a:rPr lang="tr-TR" sz="1800" dirty="0">
                <a:solidFill>
                  <a:prstClr val="black"/>
                </a:solidFill>
                <a:latin typeface="Times New Roman"/>
                <a:ea typeface="Times New Roman"/>
                <a:cs typeface="Times New Roman"/>
              </a:rPr>
              <a:t>kapatılmalıdır. Ayrıca, asit şişelerinin içerisine pipet de sokulmamalıdır. Çünkü eğer pipetler kirli ise bu kirliliklerin asitlere geçme riski vardır ve kirlenme </a:t>
            </a:r>
            <a:r>
              <a:rPr lang="tr-TR" sz="1800" dirty="0" smtClean="0">
                <a:solidFill>
                  <a:prstClr val="black"/>
                </a:solidFill>
                <a:latin typeface="Times New Roman"/>
                <a:ea typeface="Times New Roman"/>
                <a:cs typeface="Times New Roman"/>
              </a:rPr>
              <a:t>olunca </a:t>
            </a:r>
            <a:r>
              <a:rPr lang="tr-TR" sz="1800" dirty="0">
                <a:solidFill>
                  <a:prstClr val="black"/>
                </a:solidFill>
                <a:latin typeface="Times New Roman"/>
                <a:ea typeface="Times New Roman"/>
                <a:cs typeface="Times New Roman"/>
              </a:rPr>
              <a:t>dökülerek yok edilmelidirler. Aksi takdirde </a:t>
            </a:r>
            <a:r>
              <a:rPr lang="tr-TR" sz="1800" dirty="0" smtClean="0">
                <a:solidFill>
                  <a:prstClr val="black"/>
                </a:solidFill>
                <a:latin typeface="Times New Roman"/>
                <a:ea typeface="Times New Roman"/>
                <a:cs typeface="Times New Roman"/>
              </a:rPr>
              <a:t>başka çalışmalarda </a:t>
            </a:r>
            <a:r>
              <a:rPr lang="tr-TR" sz="1800" dirty="0">
                <a:solidFill>
                  <a:prstClr val="black"/>
                </a:solidFill>
                <a:latin typeface="Times New Roman"/>
                <a:ea typeface="Times New Roman"/>
                <a:cs typeface="Times New Roman"/>
              </a:rPr>
              <a:t>kullanımı </a:t>
            </a:r>
            <a:r>
              <a:rPr lang="tr-TR" sz="1800" dirty="0" smtClean="0">
                <a:solidFill>
                  <a:prstClr val="black"/>
                </a:solidFill>
                <a:latin typeface="Times New Roman"/>
                <a:ea typeface="Times New Roman"/>
                <a:cs typeface="Times New Roman"/>
              </a:rPr>
              <a:t>istenmeyen sonuçlara neden olur. </a:t>
            </a:r>
            <a:r>
              <a:rPr lang="tr-TR" sz="1800" dirty="0">
                <a:solidFill>
                  <a:prstClr val="black"/>
                </a:solidFill>
                <a:latin typeface="Times New Roman"/>
                <a:ea typeface="Times New Roman"/>
                <a:cs typeface="Times New Roman"/>
              </a:rPr>
              <a:t>Bu da hem ekonomik yönden zarar hem de zaman kaybı demektir.</a:t>
            </a:r>
          </a:p>
          <a:p>
            <a:pPr marL="0" lvl="0" indent="0" algn="just">
              <a:lnSpc>
                <a:spcPct val="150000"/>
              </a:lnSpc>
              <a:buNone/>
            </a:pPr>
            <a:endParaRPr lang="tr-TR" sz="1600" dirty="0">
              <a:solidFill>
                <a:prstClr val="black"/>
              </a:solidFill>
              <a:ea typeface="Calibri"/>
              <a:cs typeface="Times New Roman"/>
            </a:endParaRPr>
          </a:p>
          <a:p>
            <a:pPr marL="0" lvl="0" indent="0" algn="just">
              <a:lnSpc>
                <a:spcPct val="150000"/>
              </a:lnSpc>
              <a:buNone/>
            </a:pPr>
            <a:r>
              <a:rPr lang="tr-TR" sz="1600" dirty="0">
                <a:solidFill>
                  <a:prstClr val="black"/>
                </a:solidFill>
                <a:latin typeface="Times New Roman"/>
                <a:ea typeface="Times New Roman"/>
                <a:cs typeface="Times New Roman"/>
              </a:rPr>
              <a:t>      </a:t>
            </a:r>
            <a:endParaRPr lang="tr-TR" sz="1400" dirty="0"/>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2759847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1434" y="1916832"/>
            <a:ext cx="8208912" cy="3312368"/>
          </a:xfrm>
        </p:spPr>
        <p:txBody>
          <a:bodyPr>
            <a:normAutofit/>
          </a:bodyPr>
          <a:lstStyle/>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Reaktif </a:t>
            </a:r>
            <a:r>
              <a:rPr lang="tr-TR" sz="1800" dirty="0">
                <a:solidFill>
                  <a:prstClr val="black"/>
                </a:solidFill>
                <a:latin typeface="Times New Roman"/>
                <a:ea typeface="Times New Roman"/>
                <a:cs typeface="Times New Roman"/>
              </a:rPr>
              <a:t>kaplarının üzerinde mutlaka reaktifin adı veya formülü yazılı olmalıdır ve kullanılmadan önce reaktifin adı mutlaka okunmalıdır. Yanlış reaktif kullanımı bazen çok büyük hatalara ve kazalara neden </a:t>
            </a:r>
            <a:r>
              <a:rPr lang="tr-TR" sz="1800" dirty="0" smtClean="0">
                <a:solidFill>
                  <a:prstClr val="black"/>
                </a:solidFill>
                <a:latin typeface="Times New Roman"/>
                <a:ea typeface="Times New Roman"/>
                <a:cs typeface="Times New Roman"/>
              </a:rPr>
              <a:t>olabilir.</a:t>
            </a:r>
          </a:p>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Reaktifler </a:t>
            </a:r>
            <a:r>
              <a:rPr lang="tr-TR" sz="1800" dirty="0">
                <a:solidFill>
                  <a:prstClr val="black"/>
                </a:solidFill>
                <a:latin typeface="Times New Roman"/>
                <a:ea typeface="Times New Roman"/>
                <a:cs typeface="Times New Roman"/>
              </a:rPr>
              <a:t>kullanıldıktan sonra hemen kapağı kapatılmalıdır. Aksi takdirde kapakların diğer reaktif kapakları ile karışma riski vardır. Bu risk çözeltilerin veya reaktiflerin kirlenmelerine neden olur ve deneylerde hata oluşur.</a:t>
            </a:r>
          </a:p>
          <a:p>
            <a:pPr marL="0" lvl="0" indent="0" algn="just">
              <a:lnSpc>
                <a:spcPct val="150000"/>
              </a:lnSpc>
              <a:buNone/>
            </a:pPr>
            <a:endParaRPr lang="tr-TR" sz="1700" dirty="0">
              <a:solidFill>
                <a:prstClr val="black"/>
              </a:solidFill>
              <a:latin typeface="Times New Roman"/>
              <a:ea typeface="Times New Roman"/>
              <a:cs typeface="Times New Roman"/>
            </a:endParaRPr>
          </a:p>
          <a:p>
            <a:pPr marL="0" lvl="0" indent="0" algn="just">
              <a:lnSpc>
                <a:spcPct val="150000"/>
              </a:lnSpc>
              <a:buNone/>
            </a:pPr>
            <a:endParaRPr lang="tr-TR" sz="1600" dirty="0">
              <a:solidFill>
                <a:prstClr val="black"/>
              </a:solidFill>
            </a:endParaRPr>
          </a:p>
          <a:p>
            <a:pPr marL="0" indent="0">
              <a:buNone/>
            </a:pPr>
            <a:endParaRPr lang="tr-TR" dirty="0"/>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1266468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628800"/>
            <a:ext cx="8208912" cy="3600400"/>
          </a:xfrm>
        </p:spPr>
        <p:txBody>
          <a:bodyPr>
            <a:normAutofit/>
          </a:bodyPr>
          <a:lstStyle/>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Katı </a:t>
            </a:r>
            <a:r>
              <a:rPr lang="tr-TR" sz="1800" dirty="0">
                <a:solidFill>
                  <a:prstClr val="black"/>
                </a:solidFill>
                <a:latin typeface="Times New Roman"/>
                <a:ea typeface="Times New Roman"/>
                <a:cs typeface="Times New Roman"/>
              </a:rPr>
              <a:t>maddeleri içeren kaplardan maddeleri almak için </a:t>
            </a:r>
            <a:r>
              <a:rPr lang="tr-TR" sz="1800" dirty="0" err="1" smtClean="0">
                <a:solidFill>
                  <a:prstClr val="black"/>
                </a:solidFill>
                <a:latin typeface="Times New Roman"/>
                <a:ea typeface="Times New Roman"/>
                <a:cs typeface="Times New Roman"/>
              </a:rPr>
              <a:t>spatül</a:t>
            </a:r>
            <a:r>
              <a:rPr lang="tr-TR" sz="1800" dirty="0" smtClean="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kullanılmalı ama kullanılacak </a:t>
            </a:r>
            <a:r>
              <a:rPr lang="tr-TR" sz="1800" dirty="0" err="1">
                <a:solidFill>
                  <a:prstClr val="black"/>
                </a:solidFill>
                <a:latin typeface="Times New Roman"/>
                <a:ea typeface="Times New Roman"/>
                <a:cs typeface="Times New Roman"/>
              </a:rPr>
              <a:t>spatüllerin</a:t>
            </a:r>
            <a:r>
              <a:rPr lang="tr-TR" sz="1800" dirty="0">
                <a:solidFill>
                  <a:prstClr val="black"/>
                </a:solidFill>
                <a:latin typeface="Times New Roman"/>
                <a:ea typeface="Times New Roman"/>
                <a:cs typeface="Times New Roman"/>
              </a:rPr>
              <a:t> mutlaka daha önceden temizlenmiş ve kuru olması </a:t>
            </a:r>
            <a:r>
              <a:rPr lang="tr-TR" sz="1800" dirty="0" smtClean="0">
                <a:solidFill>
                  <a:prstClr val="black"/>
                </a:solidFill>
                <a:latin typeface="Times New Roman"/>
                <a:ea typeface="Times New Roman"/>
                <a:cs typeface="Times New Roman"/>
              </a:rPr>
              <a:t>gerekmektedir. </a:t>
            </a:r>
            <a:r>
              <a:rPr lang="tr-TR" sz="1800" dirty="0">
                <a:solidFill>
                  <a:prstClr val="black"/>
                </a:solidFill>
                <a:latin typeface="Times New Roman"/>
                <a:ea typeface="Times New Roman"/>
                <a:cs typeface="Times New Roman"/>
              </a:rPr>
              <a:t>Aksi takdirde madde kirlenebilir veya </a:t>
            </a:r>
            <a:r>
              <a:rPr lang="tr-TR" sz="1800" dirty="0" smtClean="0">
                <a:solidFill>
                  <a:prstClr val="black"/>
                </a:solidFill>
                <a:latin typeface="Times New Roman"/>
                <a:ea typeface="Times New Roman"/>
                <a:cs typeface="Times New Roman"/>
              </a:rPr>
              <a:t>nem çekerek </a:t>
            </a:r>
            <a:r>
              <a:rPr lang="tr-TR" sz="1800" dirty="0">
                <a:solidFill>
                  <a:prstClr val="black"/>
                </a:solidFill>
                <a:latin typeface="Times New Roman"/>
                <a:ea typeface="Times New Roman"/>
                <a:cs typeface="Times New Roman"/>
              </a:rPr>
              <a:t>bozulur veya taşlaşır ve daha sonra alması zorlaşır. Katı maddenin tamamının kirlenme riskini önlemek için en iyi yol; katı maddeden bir </a:t>
            </a:r>
            <a:r>
              <a:rPr lang="tr-TR" sz="1800" dirty="0" smtClean="0">
                <a:solidFill>
                  <a:prstClr val="black"/>
                </a:solidFill>
                <a:latin typeface="Times New Roman"/>
                <a:ea typeface="Times New Roman"/>
                <a:cs typeface="Times New Roman"/>
              </a:rPr>
              <a:t>kısım alınarak </a:t>
            </a:r>
            <a:r>
              <a:rPr lang="tr-TR" sz="1800" dirty="0">
                <a:solidFill>
                  <a:prstClr val="black"/>
                </a:solidFill>
                <a:latin typeface="Times New Roman"/>
                <a:ea typeface="Times New Roman"/>
                <a:cs typeface="Times New Roman"/>
              </a:rPr>
              <a:t>saat camı veya parlak yüzeyli bir kağıt üzerine koymak ve sonra oradan gerektiğince almaktır. Arta kalan maddeler hiçbir zaman ana kabın içerisine tekrar geri konulmamalıdır. </a:t>
            </a:r>
            <a:endParaRPr lang="tr-TR" sz="1800" dirty="0" smtClean="0">
              <a:solidFill>
                <a:prstClr val="black"/>
              </a:solidFill>
              <a:latin typeface="Times New Roman"/>
              <a:ea typeface="Times New Roman"/>
              <a:cs typeface="Times New Roman"/>
            </a:endParaRPr>
          </a:p>
          <a:p>
            <a:pPr marL="0" lvl="0" indent="0" algn="just">
              <a:lnSpc>
                <a:spcPct val="150000"/>
              </a:lnSpc>
              <a:buNone/>
            </a:pPr>
            <a:endParaRPr lang="tr-TR" sz="1700" dirty="0">
              <a:solidFill>
                <a:prstClr val="black"/>
              </a:solidFill>
              <a:latin typeface="Times New Roman"/>
              <a:ea typeface="Times New Roman"/>
              <a:cs typeface="Times New Roman"/>
            </a:endParaRPr>
          </a:p>
          <a:p>
            <a:pPr marL="0" lvl="0" indent="0" algn="just">
              <a:lnSpc>
                <a:spcPct val="150000"/>
              </a:lnSpc>
              <a:buNone/>
            </a:pPr>
            <a:endParaRPr lang="tr-TR" sz="1600" dirty="0">
              <a:solidFill>
                <a:prstClr val="black"/>
              </a:solidFill>
            </a:endParaRPr>
          </a:p>
          <a:p>
            <a:pPr marL="0" indent="0">
              <a:buNone/>
            </a:pPr>
            <a:endParaRPr lang="tr-TR" dirty="0"/>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3870984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667941"/>
            <a:ext cx="8280920" cy="4641379"/>
          </a:xfrm>
        </p:spPr>
        <p:txBody>
          <a:bodyPr>
            <a:normAutofit/>
          </a:bodyPr>
          <a:lstStyle/>
          <a:p>
            <a:pPr lvl="0" algn="just">
              <a:lnSpc>
                <a:spcPct val="150000"/>
              </a:lnSpc>
              <a:buFont typeface="Wingdings" panose="05000000000000000000" pitchFamily="2" charset="2"/>
              <a:buChar char="Ø"/>
            </a:pPr>
            <a:r>
              <a:rPr lang="tr-TR" sz="1700" dirty="0" smtClean="0">
                <a:solidFill>
                  <a:prstClr val="black"/>
                </a:solidFill>
                <a:latin typeface="Times New Roman"/>
                <a:ea typeface="Times New Roman"/>
                <a:cs typeface="Times New Roman"/>
              </a:rPr>
              <a:t>Kirli </a:t>
            </a:r>
            <a:r>
              <a:rPr lang="tr-TR" sz="1700" dirty="0">
                <a:solidFill>
                  <a:prstClr val="black"/>
                </a:solidFill>
                <a:latin typeface="Times New Roman"/>
                <a:ea typeface="Times New Roman"/>
                <a:cs typeface="Times New Roman"/>
              </a:rPr>
              <a:t>kaplar hemen </a:t>
            </a:r>
            <a:r>
              <a:rPr lang="tr-TR" sz="1700" dirty="0" smtClean="0">
                <a:solidFill>
                  <a:prstClr val="black"/>
                </a:solidFill>
                <a:latin typeface="Times New Roman"/>
                <a:ea typeface="Times New Roman"/>
                <a:cs typeface="Times New Roman"/>
              </a:rPr>
              <a:t>yıkanmalıdır, </a:t>
            </a:r>
            <a:r>
              <a:rPr lang="tr-TR" sz="1700" dirty="0">
                <a:solidFill>
                  <a:prstClr val="black"/>
                </a:solidFill>
                <a:latin typeface="Times New Roman"/>
                <a:ea typeface="Times New Roman"/>
                <a:cs typeface="Times New Roman"/>
              </a:rPr>
              <a:t>önce çeşme suyu ile en son olarak da saf su (</a:t>
            </a:r>
            <a:r>
              <a:rPr lang="tr-TR" sz="1700" dirty="0" err="1">
                <a:solidFill>
                  <a:prstClr val="black"/>
                </a:solidFill>
                <a:latin typeface="Times New Roman"/>
                <a:ea typeface="Times New Roman"/>
                <a:cs typeface="Times New Roman"/>
              </a:rPr>
              <a:t>distile</a:t>
            </a:r>
            <a:r>
              <a:rPr lang="tr-TR" sz="1700" dirty="0">
                <a:solidFill>
                  <a:prstClr val="black"/>
                </a:solidFill>
                <a:latin typeface="Times New Roman"/>
                <a:ea typeface="Times New Roman"/>
                <a:cs typeface="Times New Roman"/>
              </a:rPr>
              <a:t> su) ile çalkalandıktan sonra kurumaya bırakılmalıdır. Kurutma açık havada veya </a:t>
            </a:r>
            <a:r>
              <a:rPr lang="tr-TR" sz="1700" i="1" dirty="0">
                <a:solidFill>
                  <a:prstClr val="black"/>
                </a:solidFill>
                <a:latin typeface="Times New Roman"/>
                <a:ea typeface="Times New Roman"/>
                <a:cs typeface="Times New Roman"/>
              </a:rPr>
              <a:t>etüv</a:t>
            </a:r>
            <a:r>
              <a:rPr lang="tr-TR" sz="1700" dirty="0">
                <a:solidFill>
                  <a:prstClr val="black"/>
                </a:solidFill>
                <a:latin typeface="Times New Roman"/>
                <a:ea typeface="Times New Roman"/>
                <a:cs typeface="Times New Roman"/>
              </a:rPr>
              <a:t>de </a:t>
            </a:r>
            <a:r>
              <a:rPr lang="tr-TR" sz="1700" dirty="0" smtClean="0">
                <a:solidFill>
                  <a:prstClr val="black"/>
                </a:solidFill>
                <a:latin typeface="Times New Roman"/>
                <a:ea typeface="Times New Roman"/>
                <a:cs typeface="Times New Roman"/>
              </a:rPr>
              <a:t>60-100</a:t>
            </a:r>
            <a:r>
              <a:rPr lang="tr-TR" sz="1700" baseline="30000" dirty="0" smtClean="0">
                <a:solidFill>
                  <a:prstClr val="black"/>
                </a:solidFill>
                <a:latin typeface="Times New Roman"/>
                <a:ea typeface="Times New Roman"/>
                <a:cs typeface="Times New Roman"/>
              </a:rPr>
              <a:t>o</a:t>
            </a:r>
            <a:r>
              <a:rPr lang="tr-TR" sz="1700" dirty="0" smtClean="0">
                <a:solidFill>
                  <a:prstClr val="black"/>
                </a:solidFill>
                <a:latin typeface="Times New Roman"/>
                <a:ea typeface="Times New Roman"/>
                <a:cs typeface="Times New Roman"/>
              </a:rPr>
              <a:t>C’da </a:t>
            </a:r>
            <a:r>
              <a:rPr lang="tr-TR" sz="1700" dirty="0">
                <a:solidFill>
                  <a:prstClr val="black"/>
                </a:solidFill>
                <a:latin typeface="Times New Roman"/>
                <a:ea typeface="Times New Roman"/>
                <a:cs typeface="Times New Roman"/>
              </a:rPr>
              <a:t>yapılabilir. </a:t>
            </a:r>
            <a:r>
              <a:rPr lang="tr-TR" sz="1700" dirty="0" smtClean="0">
                <a:solidFill>
                  <a:prstClr val="black"/>
                </a:solidFill>
                <a:latin typeface="Times New Roman"/>
                <a:ea typeface="Times New Roman"/>
                <a:cs typeface="Times New Roman"/>
              </a:rPr>
              <a:t>Balon </a:t>
            </a:r>
            <a:r>
              <a:rPr lang="tr-TR" sz="1700" dirty="0" err="1" smtClean="0">
                <a:solidFill>
                  <a:prstClr val="black"/>
                </a:solidFill>
                <a:latin typeface="Times New Roman"/>
                <a:ea typeface="Times New Roman"/>
                <a:cs typeface="Times New Roman"/>
              </a:rPr>
              <a:t>jojelerin</a:t>
            </a:r>
            <a:r>
              <a:rPr lang="tr-TR" sz="1700" dirty="0" smtClean="0">
                <a:solidFill>
                  <a:prstClr val="black"/>
                </a:solidFill>
                <a:latin typeface="Times New Roman"/>
                <a:ea typeface="Times New Roman"/>
                <a:cs typeface="Times New Roman"/>
              </a:rPr>
              <a:t> </a:t>
            </a:r>
            <a:r>
              <a:rPr lang="tr-TR" sz="1700" dirty="0">
                <a:solidFill>
                  <a:prstClr val="black"/>
                </a:solidFill>
                <a:latin typeface="Times New Roman"/>
                <a:ea typeface="Times New Roman"/>
                <a:cs typeface="Times New Roman"/>
              </a:rPr>
              <a:t>kurutulmasında ise yüksek sıcaklık hacim değişmesine neden olabileceği için etüvlerde kurutulmaz, ya açık havada kurumaya bırakılır veya hızlı bir kuruma isteniyorsa az miktarda temiz alkol ile çalkalanıp sonra açık havada kurumaya </a:t>
            </a:r>
            <a:r>
              <a:rPr lang="tr-TR" sz="1700" dirty="0" smtClean="0">
                <a:solidFill>
                  <a:prstClr val="black"/>
                </a:solidFill>
                <a:latin typeface="Times New Roman"/>
                <a:ea typeface="Times New Roman"/>
                <a:cs typeface="Times New Roman"/>
              </a:rPr>
              <a:t>bırakılır.</a:t>
            </a:r>
          </a:p>
          <a:p>
            <a:pPr lvl="0" algn="just">
              <a:lnSpc>
                <a:spcPct val="150000"/>
              </a:lnSpc>
              <a:buFont typeface="Wingdings" panose="05000000000000000000" pitchFamily="2" charset="2"/>
              <a:buChar char="Ø"/>
            </a:pPr>
            <a:r>
              <a:rPr lang="tr-TR" sz="1700" dirty="0" smtClean="0">
                <a:solidFill>
                  <a:prstClr val="black"/>
                </a:solidFill>
                <a:latin typeface="Times New Roman"/>
                <a:ea typeface="Times New Roman"/>
                <a:cs typeface="Times New Roman"/>
              </a:rPr>
              <a:t>Reaktif </a:t>
            </a:r>
            <a:r>
              <a:rPr lang="tr-TR" sz="1700" dirty="0">
                <a:solidFill>
                  <a:prstClr val="black"/>
                </a:solidFill>
                <a:latin typeface="Times New Roman"/>
                <a:ea typeface="Times New Roman"/>
                <a:cs typeface="Times New Roman"/>
              </a:rPr>
              <a:t>şişelerinden veya tüplerden kimyasal madde aktarılırken ellere veya vücuda bulaşmamasına özellikle dikkat </a:t>
            </a:r>
            <a:r>
              <a:rPr lang="tr-TR" sz="1700" dirty="0" smtClean="0">
                <a:solidFill>
                  <a:prstClr val="black"/>
                </a:solidFill>
                <a:latin typeface="Times New Roman"/>
                <a:ea typeface="Times New Roman"/>
                <a:cs typeface="Times New Roman"/>
              </a:rPr>
              <a:t>edilmelidir.</a:t>
            </a:r>
          </a:p>
          <a:p>
            <a:pPr lvl="0" algn="just">
              <a:lnSpc>
                <a:spcPct val="150000"/>
              </a:lnSpc>
              <a:buFont typeface="Wingdings" panose="05000000000000000000" pitchFamily="2" charset="2"/>
              <a:buChar char="Ø"/>
            </a:pPr>
            <a:r>
              <a:rPr lang="tr-TR" sz="1700" dirty="0" smtClean="0">
                <a:solidFill>
                  <a:prstClr val="black"/>
                </a:solidFill>
                <a:latin typeface="Times New Roman"/>
                <a:ea typeface="Times New Roman"/>
                <a:cs typeface="Times New Roman"/>
              </a:rPr>
              <a:t>Deney </a:t>
            </a:r>
            <a:r>
              <a:rPr lang="tr-TR" sz="1700" dirty="0">
                <a:solidFill>
                  <a:prstClr val="black"/>
                </a:solidFill>
                <a:latin typeface="Times New Roman"/>
                <a:ea typeface="Times New Roman"/>
                <a:cs typeface="Times New Roman"/>
              </a:rPr>
              <a:t>yaparken tüpün ağzı hiçbir zaman </a:t>
            </a:r>
            <a:r>
              <a:rPr lang="tr-TR" sz="1700" dirty="0" smtClean="0">
                <a:solidFill>
                  <a:prstClr val="black"/>
                </a:solidFill>
                <a:latin typeface="Times New Roman"/>
                <a:ea typeface="Times New Roman"/>
                <a:cs typeface="Times New Roman"/>
              </a:rPr>
              <a:t>karşıdaki </a:t>
            </a:r>
            <a:r>
              <a:rPr lang="tr-TR" sz="1700" dirty="0">
                <a:solidFill>
                  <a:prstClr val="black"/>
                </a:solidFill>
                <a:latin typeface="Times New Roman"/>
                <a:ea typeface="Times New Roman"/>
                <a:cs typeface="Times New Roman"/>
              </a:rPr>
              <a:t>bir kişiye doğru tutulmamalıdır. Aksi takdirde tüpteki sıçramalar doğrudan karşıdaki kişiye ulaşacak ve zarar verecektir</a:t>
            </a:r>
            <a:r>
              <a:rPr lang="tr-TR" sz="1700" dirty="0" smtClean="0">
                <a:solidFill>
                  <a:prstClr val="black"/>
                </a:solidFill>
                <a:latin typeface="Times New Roman"/>
                <a:ea typeface="Times New Roman"/>
                <a:cs typeface="Times New Roman"/>
              </a:rPr>
              <a:t>.</a:t>
            </a:r>
          </a:p>
          <a:p>
            <a:pPr marL="0" lvl="0" indent="0" algn="just">
              <a:lnSpc>
                <a:spcPct val="170000"/>
              </a:lnSpc>
              <a:buNone/>
            </a:pPr>
            <a:endParaRPr lang="tr-TR" sz="1800" dirty="0">
              <a:solidFill>
                <a:prstClr val="black"/>
              </a:solidFill>
              <a:ea typeface="Calibri"/>
              <a:cs typeface="Times New Roman"/>
            </a:endParaRPr>
          </a:p>
          <a:p>
            <a:pPr marL="0" lvl="0" indent="0" algn="just">
              <a:lnSpc>
                <a:spcPct val="170000"/>
              </a:lnSpc>
              <a:buNone/>
            </a:pPr>
            <a:endParaRPr lang="tr-TR" sz="1800" dirty="0">
              <a:solidFill>
                <a:prstClr val="black"/>
              </a:solidFill>
              <a:ea typeface="Calibri"/>
              <a:cs typeface="Times New Roman"/>
            </a:endParaRPr>
          </a:p>
          <a:p>
            <a:pPr marL="0" lvl="0" indent="0" algn="just">
              <a:lnSpc>
                <a:spcPct val="150000"/>
              </a:lnSpc>
              <a:buNone/>
            </a:pPr>
            <a:endParaRPr lang="tr-TR" sz="1800" dirty="0" smtClean="0">
              <a:solidFill>
                <a:prstClr val="black"/>
              </a:solidFill>
              <a:latin typeface="Times New Roman"/>
              <a:ea typeface="Times New Roman"/>
              <a:cs typeface="Times New Roman"/>
            </a:endParaRPr>
          </a:p>
          <a:p>
            <a:pPr marL="0" lvl="0" indent="0" algn="just">
              <a:lnSpc>
                <a:spcPct val="150000"/>
              </a:lnSpc>
              <a:buNone/>
            </a:pPr>
            <a:endParaRPr lang="tr-TR" sz="1500" dirty="0">
              <a:solidFill>
                <a:prstClr val="black"/>
              </a:solidFill>
              <a:latin typeface="Times New Roman"/>
              <a:ea typeface="Times New Roman"/>
              <a:cs typeface="Times New Roman"/>
            </a:endParaRPr>
          </a:p>
          <a:p>
            <a:pPr marL="0" indent="0" algn="just">
              <a:lnSpc>
                <a:spcPct val="150000"/>
              </a:lnSpc>
              <a:spcAft>
                <a:spcPts val="0"/>
              </a:spcAft>
              <a:buNone/>
            </a:pPr>
            <a:endParaRPr lang="tr-TR" sz="1600" dirty="0"/>
          </a:p>
        </p:txBody>
      </p:sp>
      <p:sp>
        <p:nvSpPr>
          <p:cNvPr id="4" name="Başlık 1"/>
          <p:cNvSpPr>
            <a:spLocks noGrp="1"/>
          </p:cNvSpPr>
          <p:nvPr>
            <p:ph type="title"/>
          </p:nvPr>
        </p:nvSpPr>
        <p:spPr>
          <a:xfrm>
            <a:off x="457200" y="274638"/>
            <a:ext cx="8229600" cy="1426170"/>
          </a:xfrm>
        </p:spPr>
        <p:txBody>
          <a:bodyPr>
            <a:noAutofit/>
          </a:bodyPr>
          <a:lstStyle/>
          <a:p>
            <a:pPr>
              <a:lnSpc>
                <a:spcPct val="115000"/>
              </a:lnSpc>
            </a:pPr>
            <a:r>
              <a:rPr lang="tr-TR" sz="2800" b="1" u="sng" dirty="0" smtClean="0">
                <a:solidFill>
                  <a:srgbClr val="00B0F0"/>
                </a:solidFill>
                <a:latin typeface="Times New Roman"/>
                <a:ea typeface="Times New Roman"/>
                <a:cs typeface="Times New Roman"/>
              </a:rPr>
              <a:t/>
            </a:r>
            <a:br>
              <a:rPr lang="tr-TR" sz="2800" b="1" u="sng" dirty="0" smtClean="0">
                <a:solidFill>
                  <a:srgbClr val="00B0F0"/>
                </a:solidFill>
                <a:latin typeface="Times New Roman"/>
                <a:ea typeface="Times New Roman"/>
                <a:cs typeface="Times New Roman"/>
              </a:rPr>
            </a:br>
            <a:r>
              <a:rPr lang="tr-TR" sz="2800" b="1" u="sng" dirty="0" smtClean="0">
                <a:solidFill>
                  <a:srgbClr val="00B0F0"/>
                </a:solidFill>
                <a:latin typeface="Times New Roman"/>
                <a:ea typeface="Times New Roman"/>
                <a:cs typeface="Times New Roman"/>
              </a:rPr>
              <a:t>LABORATUVARDA </a:t>
            </a:r>
            <a:r>
              <a:rPr lang="tr-TR" sz="2800" b="1" u="sng" dirty="0">
                <a:solidFill>
                  <a:srgbClr val="00B0F0"/>
                </a:solidFill>
                <a:latin typeface="Times New Roman"/>
                <a:ea typeface="Times New Roman"/>
                <a:cs typeface="Times New Roman"/>
              </a:rPr>
              <a:t>ÇALIŞILIRKEN DİKKAT EDİLMESİ </a:t>
            </a:r>
            <a:r>
              <a:rPr lang="tr-TR" sz="2800" b="1" u="sng" dirty="0" smtClean="0">
                <a:solidFill>
                  <a:srgbClr val="00B0F0"/>
                </a:solidFill>
                <a:latin typeface="Times New Roman"/>
                <a:ea typeface="Times New Roman"/>
                <a:cs typeface="Times New Roman"/>
              </a:rPr>
              <a:t>GEREKEN  </a:t>
            </a:r>
            <a:r>
              <a:rPr lang="tr-TR" sz="2800" b="1" u="sng" dirty="0">
                <a:solidFill>
                  <a:srgbClr val="00B0F0"/>
                </a:solidFill>
                <a:latin typeface="Times New Roman"/>
                <a:ea typeface="Times New Roman"/>
                <a:cs typeface="Times New Roman"/>
              </a:rPr>
              <a:t>DİĞER KONULAR</a:t>
            </a:r>
            <a:r>
              <a:rPr lang="tr-TR" sz="2800" dirty="0">
                <a:ea typeface="Calibri"/>
                <a:cs typeface="Times New Roman"/>
              </a:rPr>
              <a:t/>
            </a:r>
            <a:br>
              <a:rPr lang="tr-TR" sz="2800" dirty="0">
                <a:ea typeface="Calibri"/>
                <a:cs typeface="Times New Roman"/>
              </a:rPr>
            </a:br>
            <a:endParaRPr lang="tr-TR" sz="2800" dirty="0"/>
          </a:p>
        </p:txBody>
      </p:sp>
      <p:sp>
        <p:nvSpPr>
          <p:cNvPr id="2" name="Altbilgi Yer Tutucusu 1"/>
          <p:cNvSpPr>
            <a:spLocks noGrp="1"/>
          </p:cNvSpPr>
          <p:nvPr>
            <p:ph type="ftr" sz="quarter" idx="11"/>
          </p:nvPr>
        </p:nvSpPr>
        <p:spPr/>
        <p:txBody>
          <a:bodyPr/>
          <a:lstStyle/>
          <a:p>
            <a:r>
              <a:rPr lang="tr-TR" smtClean="0"/>
              <a:t>ECZ297-Laboratuvar Güvenliği-4. Hafta</a:t>
            </a:r>
            <a:endParaRPr lang="tr-TR"/>
          </a:p>
        </p:txBody>
      </p:sp>
    </p:spTree>
    <p:extLst>
      <p:ext uri="{BB962C8B-B14F-4D97-AF65-F5344CB8AC3E}">
        <p14:creationId xmlns:p14="http://schemas.microsoft.com/office/powerpoint/2010/main" val="3834515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8848</TotalTime>
  <Words>1701</Words>
  <Application>Microsoft Office PowerPoint</Application>
  <PresentationFormat>Ekran Gösterisi (4:3)</PresentationFormat>
  <Paragraphs>134</Paragraphs>
  <Slides>24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Andalus</vt:lpstr>
      <vt:lpstr>Arial</vt:lpstr>
      <vt:lpstr>Calibri</vt:lpstr>
      <vt:lpstr>GungsuhChe</vt:lpstr>
      <vt:lpstr>Times New Roman</vt:lpstr>
      <vt:lpstr>Wingdings</vt:lpstr>
      <vt:lpstr>Ofis Teması</vt:lpstr>
      <vt:lpstr>PowerPoint Sunusu</vt:lpstr>
      <vt:lpstr>PowerPoint Sunusu</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 LABORATUVARDA ÇALIŞILIRKEN DİKKAT EDİLMESİ GEREKEN  DİĞER KONULAR </vt:lpstr>
      <vt:lpstr>YANGIN ve YANGIN SÖNDÜRÜCÜ TİPLERİ</vt:lpstr>
      <vt:lpstr>SU veya SULU ÇÖZELTİLİ SÖNDÜRÜCÜLER</vt:lpstr>
      <vt:lpstr>CO2 (KARBONDİOKSİT)Lİ  SÖNDÜRÜCÜLER</vt:lpstr>
      <vt:lpstr>CO2 (KARBONDİOKSİT)Lİ  SÖNDÜRÜCÜLER</vt:lpstr>
      <vt:lpstr>KKT (Kuru Kimyevi Toz) SÖNDÜRÜCÜLER</vt:lpstr>
      <vt:lpstr>KKT (Kuru Kimyevi Toz) SÖNDÜRÜCÜLER</vt:lpstr>
      <vt:lpstr>HALON GAZI SÖNDÜRÜCÜLER</vt:lpstr>
      <vt:lpstr>KÖPÜKLÜ SÖNDÜRÜCÜLER</vt:lpstr>
      <vt:lpstr>YANGIN ve YANGIN SÖNDÜRÜCÜ TİPLERİ</vt:lpstr>
      <vt:lpstr>BİR YANGIN SÖNDÜRME TÜPÜNÜN KULLANILIŞI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feyyaz onur</dc:creator>
  <cp:lastModifiedBy>Burçin</cp:lastModifiedBy>
  <cp:revision>489</cp:revision>
  <cp:lastPrinted>2015-06-03T11:28:29Z</cp:lastPrinted>
  <dcterms:created xsi:type="dcterms:W3CDTF">2015-05-12T13:25:10Z</dcterms:created>
  <dcterms:modified xsi:type="dcterms:W3CDTF">2018-04-05T18:23:39Z</dcterms:modified>
</cp:coreProperties>
</file>