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0" r:id="rId2"/>
    <p:sldId id="291" r:id="rId3"/>
    <p:sldId id="293" r:id="rId4"/>
    <p:sldId id="289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t>30.03.2018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789040"/>
            <a:ext cx="5440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174032" y="172752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827584" y="2551837"/>
            <a:ext cx="6944816" cy="31085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</a:t>
            </a:r>
            <a:r>
              <a:rPr lang="tr-TR" sz="28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Işlik</a:t>
            </a:r>
            <a:r>
              <a:rPr lang="tr-TR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şekilleri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gymyldy-hereketiň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bolup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geçişiniň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real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hakykata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bolan</a:t>
            </a:r>
            <a:r>
              <a:rPr lang="tr-TR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gatnaşygyny</a:t>
            </a:r>
            <a:r>
              <a:rPr lang="tr-TR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görkezýärler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</a:t>
            </a:r>
            <a:r>
              <a:rPr lang="tr-TR" sz="28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Hereketiň</a:t>
            </a:r>
            <a:r>
              <a:rPr lang="tr-TR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dürli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aýratynlyklaryny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bildirmek hem-de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dürli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grammatik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manylary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aňlatmak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boýunça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işlik şekillerini </a:t>
            </a:r>
            <a:r>
              <a:rPr lang="tr-TR" sz="28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şeýle</a:t>
            </a:r>
            <a:r>
              <a:rPr lang="tr-TR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toparlara</a:t>
            </a:r>
            <a:r>
              <a:rPr lang="tr-TR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bölmek bolar: </a:t>
            </a:r>
            <a:endParaRPr lang="tr-T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4217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789040"/>
            <a:ext cx="5440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174032" y="172752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71600" y="2337842"/>
            <a:ext cx="6800800" cy="3539430"/>
          </a:xfrm>
          <a:prstGeom prst="rect">
            <a:avLst/>
          </a:prstGeom>
          <a:solidFill>
            <a:srgbClr val="00B0F0"/>
          </a:solidFill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1.Işligiň zaman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aňlatmaýan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</a:t>
            </a:r>
          </a:p>
          <a:p>
            <a:pPr algn="just"/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aňlatmaýan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</a:t>
            </a:r>
          </a:p>
          <a:p>
            <a:pPr algn="just"/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adyny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şekilleri </a:t>
            </a:r>
          </a:p>
          <a:p>
            <a:pPr algn="just"/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4. Atlara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baglanýan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şekilleri </a:t>
            </a:r>
          </a:p>
          <a:p>
            <a:pPr algn="just"/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baglanýan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şekilleri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66961806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789040"/>
            <a:ext cx="5440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174032" y="172752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899592" y="2492896"/>
            <a:ext cx="6768752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şekillerine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diňe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öz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arkaly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aňlatmaga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ukyby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öten,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geljek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işlikleri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öten,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geljek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ortak işlikleri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degişli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Bulardan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beýleki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şekillerine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zamany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näbelli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hem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diýilýär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manyda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işlikler zaman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bilýärler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1657152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789040"/>
            <a:ext cx="5440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174032" y="172752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251510" y="2348880"/>
            <a:ext cx="26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IŞLIGIŇ ŞERT SEKILI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971600" y="2854515"/>
            <a:ext cx="6696744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şert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şekillerine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degişlidir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düýp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yzyna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</a:t>
            </a:r>
            <a:r>
              <a:rPr lang="tr-TR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/-se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/-me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şert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zamany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baglanýan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baglydyr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Baglanýan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görä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öten,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geljek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zamanlarda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çykýandygyny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9537578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81726" y="692696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6390" y="3783816"/>
            <a:ext cx="86805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177516" y="1451392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964124" y="3789040"/>
            <a:ext cx="4248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Meselem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Men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gelenini bilsem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Orazy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görsek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bes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şert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/-me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arkaly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edilýär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783816"/>
            <a:ext cx="1799560" cy="194421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907704" y="2216767"/>
            <a:ext cx="5652627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nn-NO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şert şekili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hereketiň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bolup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geçendigini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aňlatmaga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hyzmat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edip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bilýärler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36977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933056"/>
            <a:ext cx="5440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059832" y="1586626"/>
            <a:ext cx="26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IŞLIGIŇ ŞERT SEKILI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339752" y="3529167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n-NO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Men </a:t>
            </a:r>
            <a:r>
              <a:rPr lang="nn-NO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oka-sa-m, Biz oka-sa-k, Sen oka-sa-ň, Siz oka-sa-ňyz, Ol oka-sa, Olar oka-sa-lar, </a:t>
            </a:r>
            <a:r>
              <a:rPr lang="nn-NO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gel-me-se-m, gel-</a:t>
            </a:r>
            <a:r>
              <a:rPr lang="tr-TR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me-se-</a:t>
            </a:r>
            <a:r>
              <a:rPr lang="nn-NO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ň</a:t>
            </a:r>
            <a:r>
              <a:rPr lang="nn-NO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nn-NO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gel-me-se,</a:t>
            </a:r>
            <a:r>
              <a:rPr lang="tr-TR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nn-NO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gel-me-se-k</a:t>
            </a:r>
            <a:r>
              <a:rPr lang="nn-NO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, gel-me-se-ňiz, gel-me-se-ler </a:t>
            </a:r>
            <a:endParaRPr lang="tr-TR" sz="2800" dirty="0">
              <a:solidFill>
                <a:srgbClr val="7030A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440160" cy="184288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204319" y="2318704"/>
            <a:ext cx="7052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şert şekili ýöňkeme goşulmalaryny kabul edýär.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5783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89" y="3823790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059832" y="1586626"/>
            <a:ext cx="26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IŞLIGIŇ ŞERT SEKILI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584176" cy="194421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123728" y="2391171"/>
            <a:ext cx="5526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şert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sekili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soň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ýüze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çykjak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hereketiň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şertini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510644" y="4162671"/>
            <a:ext cx="486966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Gün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çyksa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howa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maýlar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Ol gelse gerek.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0948921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89" y="3823790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584176" cy="194421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187624" y="1634358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şert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şekilinde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gelen işlik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eýerjeň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sözlemiň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habary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hyzmatyny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ýerine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ýetiren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halatynda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köplenç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geljek</a:t>
            </a:r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zamany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kä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halatlarda bolsa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häzirki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zaman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düşünjesini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bermäge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-de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gatnaşýar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411761" y="4212666"/>
            <a:ext cx="5238328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err="1" smtClean="0">
                <a:latin typeface="Times New Roman" panose="02020603050405020304" pitchFamily="18" charset="0"/>
              </a:rPr>
              <a:t>Mes</a:t>
            </a:r>
            <a:r>
              <a:rPr lang="tr-TR" sz="2800" dirty="0">
                <a:latin typeface="Times New Roman" panose="02020603050405020304" pitchFamily="18" charset="0"/>
              </a:rPr>
              <a:t>: </a:t>
            </a:r>
            <a:r>
              <a:rPr lang="tr-TR" sz="2800" dirty="0" err="1">
                <a:latin typeface="Times New Roman" panose="02020603050405020304" pitchFamily="18" charset="0"/>
              </a:rPr>
              <a:t>Oraz</a:t>
            </a:r>
            <a:r>
              <a:rPr lang="tr-TR" sz="2800" dirty="0">
                <a:latin typeface="Times New Roman" panose="02020603050405020304" pitchFamily="18" charset="0"/>
              </a:rPr>
              <a:t> şu gün gelse, men </a:t>
            </a:r>
            <a:r>
              <a:rPr lang="tr-TR" sz="2800" dirty="0" err="1">
                <a:latin typeface="Times New Roman" panose="02020603050405020304" pitchFamily="18" charset="0"/>
              </a:rPr>
              <a:t>onuň</a:t>
            </a:r>
            <a:r>
              <a:rPr lang="tr-TR" sz="2800" dirty="0">
                <a:latin typeface="Times New Roman" panose="02020603050405020304" pitchFamily="18" charset="0"/>
              </a:rPr>
              <a:t> bilen </a:t>
            </a:r>
            <a:r>
              <a:rPr lang="tr-TR" sz="2800" dirty="0" err="1">
                <a:latin typeface="Times New Roman" panose="02020603050405020304" pitchFamily="18" charset="0"/>
              </a:rPr>
              <a:t>gürleşerin</a:t>
            </a:r>
            <a:r>
              <a:rPr lang="tr-TR" sz="2800" dirty="0">
                <a:latin typeface="Times New Roman" panose="02020603050405020304" pitchFamily="18" charset="0"/>
              </a:rPr>
              <a:t>. </a:t>
            </a:r>
            <a:r>
              <a:rPr lang="tr-TR" sz="2800" dirty="0" err="1">
                <a:latin typeface="Times New Roman" panose="02020603050405020304" pitchFamily="18" charset="0"/>
              </a:rPr>
              <a:t>Jaň</a:t>
            </a:r>
            <a:r>
              <a:rPr lang="tr-TR" sz="2800" dirty="0">
                <a:latin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</a:rPr>
              <a:t>bolsa, </a:t>
            </a:r>
            <a:r>
              <a:rPr lang="tr-TR" sz="2800" dirty="0">
                <a:latin typeface="Times New Roman" panose="02020603050405020304" pitchFamily="18" charset="0"/>
              </a:rPr>
              <a:t>men </a:t>
            </a:r>
            <a:r>
              <a:rPr lang="tr-TR" sz="2800" dirty="0" err="1">
                <a:latin typeface="Times New Roman" panose="02020603050405020304" pitchFamily="18" charset="0"/>
              </a:rPr>
              <a:t>barýaryn</a:t>
            </a:r>
            <a:r>
              <a:rPr lang="tr-TR" sz="2800" dirty="0"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2585293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89" y="3823790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584176" cy="19442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67644" y="1700808"/>
            <a:ext cx="7060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şert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şekilini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kabul eden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işlikden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öň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ortak işlikler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gelýän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bolsa, onda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olar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zaman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aňlatmaga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gatnaşýarlar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411760" y="3822792"/>
            <a:ext cx="4896544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Meselem: Ol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biljek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bolsa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kitap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okardy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Ol 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bilen bolsa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mugallym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mynasyp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baha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goýardy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Ol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bilýän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bolsa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säginip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durmazdy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0537755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89" y="3823790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584176" cy="194421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670393" y="2348880"/>
            <a:ext cx="6120680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şert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sekili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―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bolmak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‖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işligine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goşulyp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dürli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şekillerde gelen işlikler bilen bile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ulanylyp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hereketiň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şertini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483768" y="3863960"/>
            <a:ext cx="4752528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Jeren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gürlemeli bolsa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utanýar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iýmek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- içmek bolsa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8447595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89" y="3823790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584176" cy="19442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22412" y="1772816"/>
            <a:ext cx="4896544" cy="34163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şert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sekili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: </a:t>
            </a:r>
            <a:endParaRPr lang="tr-TR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çak </a:t>
            </a:r>
            <a:r>
              <a:rPr lang="tr-TR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etmegi</a:t>
            </a:r>
            <a:r>
              <a:rPr lang="tr-TR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endParaRPr lang="tr-TR" sz="2400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gümansyratmagy</a:t>
            </a:r>
            <a:r>
              <a:rPr lang="tr-TR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ökünmegi</a:t>
            </a:r>
            <a:r>
              <a:rPr lang="tr-TR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endParaRPr lang="tr-TR" sz="2400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hereketiň</a:t>
            </a:r>
            <a:r>
              <a:rPr lang="tr-TR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hökman</a:t>
            </a:r>
            <a:r>
              <a:rPr lang="tr-TR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boljakdygyny</a:t>
            </a:r>
            <a:r>
              <a:rPr lang="tr-TR" sz="2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ikigöwünliligi</a:t>
            </a:r>
            <a:r>
              <a:rPr lang="tr-TR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aňladyp</a:t>
            </a:r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bilýär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1058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88" y="3861048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584176" cy="19442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835696" y="1772816"/>
            <a:ext cx="5400600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şert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sekili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çak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etmegi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aňladan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-da </a:t>
            </a:r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– «gerek»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sözi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bilen bile gelen işlik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arkaly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hereketiň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şertini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bildirýär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76618" y="4221088"/>
            <a:ext cx="5036604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Ol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özüni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bilse gerek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Myhman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şu gün </a:t>
            </a:r>
            <a:r>
              <a:rPr lang="tr-TR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gaýtsa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gerek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153359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8368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88" y="3861048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584176" cy="194421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03648" y="1612566"/>
            <a:ext cx="6336703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tr-T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Gümansyratmak</a:t>
            </a:r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belli bir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ýöňkemede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gelen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şert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işliginden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soň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öten zaman ortak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işliginiň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getirilmegi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arkaly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aňladylýar</a:t>
            </a:r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699793" y="3501008"/>
            <a:ext cx="4680520" cy="20928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</a:p>
          <a:p>
            <a:pPr algn="ctr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Sen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gelseň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gelens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ň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Oraz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gelmedi .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Sen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şat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barsaň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barýansyň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welin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yzyňa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dolanarsyň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7077668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8368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88" y="3861048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440160" cy="19442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59632" y="2404256"/>
            <a:ext cx="6390456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Ökünji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arzuwy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aňlatmak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hem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bolýar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267744" y="3989382"/>
            <a:ext cx="5310336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Seň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ýeriňe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dogan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bolsa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gara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daş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Öz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ilimiň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suwundan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ganyp-ganyp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içsemdim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544488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8368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88" y="3861048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440160" cy="194421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729662" y="1624652"/>
            <a:ext cx="5616624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Hökmany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boljak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hereketi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aňladyp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gelşi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438636" y="3573016"/>
            <a:ext cx="4968552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Öýe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barmasam</a:t>
            </a:r>
            <a:r>
              <a:rPr lang="tr-TR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bolmaz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Myhmanlary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özüm </a:t>
            </a:r>
            <a:r>
              <a:rPr lang="tr-TR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garşylamasam</a:t>
            </a:r>
            <a:r>
              <a:rPr lang="tr-TR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bolmaz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78386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8368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88" y="3861048"/>
            <a:ext cx="7331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440160" cy="19442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23728" y="1768377"/>
            <a:ext cx="496855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5. 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Ikigöwünliligi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aňladyşy</a:t>
            </a:r>
            <a:endParaRPr lang="tr-T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438934" y="3284984"/>
            <a:ext cx="4941378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görsemmikäm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görmesemmikäm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?! </a:t>
            </a:r>
            <a:endParaRPr lang="tr-TR" sz="24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Myhmançylyga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barsammykam</a:t>
            </a:r>
            <a:r>
              <a:rPr lang="tr-TR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barmasammykam</a:t>
            </a:r>
            <a:r>
              <a:rPr lang="tr-TR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?! </a:t>
            </a:r>
          </a:p>
          <a:p>
            <a:pPr algn="ctr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sözlügi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satyn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alsammykam</a:t>
            </a:r>
            <a:r>
              <a:rPr lang="tr-TR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almasammykam</a:t>
            </a:r>
            <a:r>
              <a:rPr lang="tr-TR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?! 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222664588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8368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931549" y="9165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33056"/>
            <a:ext cx="1440160" cy="194421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83768" y="1700808"/>
            <a:ext cx="56886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</a:t>
            </a:r>
            <a:r>
              <a:rPr lang="tr-TR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Gönükme</a:t>
            </a:r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: </a:t>
            </a:r>
            <a:endParaRPr lang="tr-T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  </a:t>
            </a:r>
            <a:r>
              <a:rPr lang="tr-TR" sz="20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Seresap</a:t>
            </a:r>
            <a:r>
              <a:rPr lang="tr-TR" sz="20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gepleseň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, dildir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daşyň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galasy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biseresap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gepleseň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, dildir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başyň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belasy</a:t>
            </a:r>
            <a:r>
              <a:rPr lang="tr-TR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. </a:t>
            </a:r>
            <a:endParaRPr lang="tr-TR" sz="20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  </a:t>
            </a:r>
            <a:r>
              <a:rPr lang="tr-TR" sz="20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Durmuşy</a:t>
            </a:r>
            <a:r>
              <a:rPr lang="tr-TR" sz="2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hadysa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bolan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sözi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ulanmakda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halk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döredijilik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eserlerinde,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beýik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söz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ussatlarynyň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döredijiliginde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nusgawylyk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aýratynlygy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 görmek </a:t>
            </a:r>
            <a:r>
              <a:rPr lang="tr-TR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bolýar</a:t>
            </a:r>
            <a:r>
              <a:rPr lang="tr-TR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. </a:t>
            </a:r>
            <a:endParaRPr lang="tr-TR" sz="2000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Öz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ýaşan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döwrüniň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hatda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özünden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öňki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hem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soňky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asyrlaryň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-da dil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hazynasy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hasaplanýan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şahyrlarymyzyň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eserlerinde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işjeň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ulanylýan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umumyhalky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sözleriň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, her bir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sözüň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öz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aýratyn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orny</a:t>
            </a:r>
            <a:r>
              <a:rPr lang="tr-TR" sz="2000" dirty="0">
                <a:solidFill>
                  <a:srgbClr val="FFC000"/>
                </a:solidFill>
                <a:latin typeface="Times New Roman" panose="02020603050405020304" pitchFamily="18" charset="0"/>
              </a:rPr>
              <a:t> bar. </a:t>
            </a:r>
            <a:endParaRPr lang="tr-T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5138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27" y="1988840"/>
            <a:ext cx="5328593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5192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7200799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176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339752" y="23070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691680" y="3068960"/>
            <a:ext cx="5616624" cy="2954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B0F0"/>
                </a:solidFill>
                <a:latin typeface="Times New Roman" panose="02020603050405020304" pitchFamily="18" charset="0"/>
              </a:rPr>
              <a:t>IŞLIK ŞEKILLERI </a:t>
            </a:r>
            <a:endParaRPr lang="tr-TR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Şekil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sözlemde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ulanylyşynda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orna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eýedir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başga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sözlere, sözleme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birikmegi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baglanmagy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-da bolsa bir şekil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edip,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barlyk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galypynda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gelmegi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şertdir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2076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339752" y="23070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043608" y="2924944"/>
            <a:ext cx="6264696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Sözlemde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belli bir,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diňe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bir şekil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üýtgändir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Hiç bir şekil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bolmadyk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sözlemde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bilmez. Türkmen dilinde işlikler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diňe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bir şekil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edip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bilýärler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iki şekil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birbada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bir söze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tirkeşdirilip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bilmeýär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441259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174032" y="172752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115616" y="2479880"/>
            <a:ext cx="6336704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hersiniň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öz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formal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morfologik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görkezijisi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bar.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‖şekil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goşulmalar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</a:rPr>
              <a:t>diýlip</a:t>
            </a:r>
            <a:r>
              <a:rPr lang="tr-TR" sz="2400" dirty="0" smtClean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atlandyrylýarlar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we</a:t>
            </a:r>
            <a:r>
              <a:rPr lang="tr-TR" sz="2400" dirty="0">
                <a:latin typeface="Times New Roman" panose="02020603050405020304" pitchFamily="18" charset="0"/>
              </a:rPr>
              <a:t> söz </a:t>
            </a:r>
            <a:r>
              <a:rPr lang="tr-TR" sz="2400" dirty="0" err="1">
                <a:latin typeface="Times New Roman" panose="02020603050405020304" pitchFamily="18" charset="0"/>
              </a:rPr>
              <a:t>ýasaýjy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goşulmalaryň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hatarynda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öwrenilýärler</a:t>
            </a:r>
            <a:r>
              <a:rPr lang="tr-TR" sz="2400" dirty="0"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</a:rPr>
              <a:t>Emma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olaryň</a:t>
            </a:r>
            <a:r>
              <a:rPr lang="tr-TR" sz="2400" dirty="0">
                <a:latin typeface="Times New Roman" panose="02020603050405020304" pitchFamily="18" charset="0"/>
              </a:rPr>
              <a:t> dilde </a:t>
            </a:r>
            <a:r>
              <a:rPr lang="tr-TR" sz="2400" dirty="0" err="1">
                <a:latin typeface="Times New Roman" panose="02020603050405020304" pitchFamily="18" charset="0"/>
              </a:rPr>
              <a:t>tutýan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orny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boýunça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işlikleriň</a:t>
            </a:r>
            <a:r>
              <a:rPr lang="tr-TR" sz="2400" dirty="0">
                <a:latin typeface="Times New Roman" panose="02020603050405020304" pitchFamily="18" charset="0"/>
              </a:rPr>
              <a:t> sözleme </a:t>
            </a:r>
            <a:r>
              <a:rPr lang="tr-TR" sz="2400" dirty="0" err="1">
                <a:latin typeface="Times New Roman" panose="02020603050405020304" pitchFamily="18" charset="0"/>
              </a:rPr>
              <a:t>baglanmagyna</a:t>
            </a:r>
            <a:r>
              <a:rPr lang="tr-TR" sz="2400" dirty="0"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</a:rPr>
              <a:t>ýagny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sintaktik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gatnaşyga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hyzmat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edýändigini</a:t>
            </a:r>
            <a:r>
              <a:rPr lang="tr-TR" sz="2400" dirty="0">
                <a:latin typeface="Times New Roman" panose="02020603050405020304" pitchFamily="18" charset="0"/>
              </a:rPr>
              <a:t> nazarda </a:t>
            </a:r>
            <a:r>
              <a:rPr lang="tr-TR" sz="2400" dirty="0" err="1">
                <a:latin typeface="Times New Roman" panose="02020603050405020304" pitchFamily="18" charset="0"/>
              </a:rPr>
              <a:t>tutsaň</a:t>
            </a:r>
            <a:r>
              <a:rPr lang="tr-TR" sz="2400" dirty="0">
                <a:latin typeface="Times New Roman" panose="02020603050405020304" pitchFamily="18" charset="0"/>
              </a:rPr>
              <a:t>, şekil </a:t>
            </a:r>
            <a:r>
              <a:rPr lang="tr-TR" sz="2400" dirty="0" err="1">
                <a:latin typeface="Times New Roman" panose="02020603050405020304" pitchFamily="18" charset="0"/>
              </a:rPr>
              <a:t>ýasaýjylar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üýtgediji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goşulmalara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degişli</a:t>
            </a:r>
            <a:r>
              <a:rPr lang="tr-TR" sz="2400" dirty="0">
                <a:latin typeface="Times New Roman" panose="02020603050405020304" pitchFamily="18" charset="0"/>
              </a:rPr>
              <a:t> edilmelidir.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3423948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174032" y="172752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187624" y="2551837"/>
            <a:ext cx="6048672" cy="23083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Türkmen dilinde işlik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birnäçesi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bardyr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1.Işligiň öten zaman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mälim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geljek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nämälim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geljek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148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573016"/>
            <a:ext cx="8640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174032" y="172752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187624" y="2551837"/>
            <a:ext cx="6048672" cy="267765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Türkmen dilinde işlik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birnäçesi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bardyr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buýruk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arzuw-isleg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nämälim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infinitiw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hyýal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50682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174032" y="172752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tasarlama kipleri, şart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187624" y="2551837"/>
            <a:ext cx="6048672" cy="30469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Türkmen dilinde işlik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birnäçesi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bardyr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öten zaman ortak işlik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zaman ortak işlik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mälim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geljek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zaman ortak işlik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Nämälim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geljek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zaman ortak işlik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Hal işlik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atlary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şekilleri </a:t>
            </a:r>
          </a:p>
        </p:txBody>
      </p:sp>
    </p:spTree>
    <p:extLst>
      <p:ext uri="{BB962C8B-B14F-4D97-AF65-F5344CB8AC3E}">
        <p14:creationId xmlns:p14="http://schemas.microsoft.com/office/powerpoint/2010/main" val="30433625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567</TotalTime>
  <Words>1135</Words>
  <Application>Microsoft Office PowerPoint</Application>
  <PresentationFormat>Ekran Gösterisi (4:3)</PresentationFormat>
  <Paragraphs>139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86</cp:revision>
  <dcterms:created xsi:type="dcterms:W3CDTF">2016-09-19T14:10:52Z</dcterms:created>
  <dcterms:modified xsi:type="dcterms:W3CDTF">2018-03-30T08:16:19Z</dcterms:modified>
</cp:coreProperties>
</file>