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300" r:id="rId3"/>
    <p:sldId id="302" r:id="rId4"/>
    <p:sldId id="301" r:id="rId5"/>
    <p:sldId id="259" r:id="rId6"/>
    <p:sldId id="260" r:id="rId7"/>
    <p:sldId id="261" r:id="rId8"/>
    <p:sldId id="262" r:id="rId9"/>
    <p:sldId id="269" r:id="rId10"/>
    <p:sldId id="270" r:id="rId11"/>
    <p:sldId id="271" r:id="rId12"/>
    <p:sldId id="299" r:id="rId13"/>
    <p:sldId id="272" r:id="rId14"/>
    <p:sldId id="273" r:id="rId15"/>
    <p:sldId id="274" r:id="rId16"/>
    <p:sldId id="276" r:id="rId17"/>
    <p:sldId id="277" r:id="rId18"/>
    <p:sldId id="282" r:id="rId19"/>
    <p:sldId id="287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5"/>
    <p:restoredTop sz="94410"/>
  </p:normalViewPr>
  <p:slideViewPr>
    <p:cSldViewPr>
      <p:cViewPr varScale="1">
        <p:scale>
          <a:sx n="102" d="100"/>
          <a:sy n="102" d="100"/>
        </p:scale>
        <p:origin x="-2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46176" y="908720"/>
            <a:ext cx="7851648" cy="1828800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Geçici Kron/Köprüler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39552" y="2797950"/>
            <a:ext cx="7854696" cy="1752600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Dr. </a:t>
            </a:r>
            <a:r>
              <a:rPr lang="tr-TR" dirty="0" err="1" smtClean="0">
                <a:solidFill>
                  <a:schemeClr val="tx1"/>
                </a:solidFill>
              </a:rPr>
              <a:t>Dt</a:t>
            </a:r>
            <a:r>
              <a:rPr lang="tr-TR" dirty="0" smtClean="0">
                <a:solidFill>
                  <a:schemeClr val="tx1"/>
                </a:solidFill>
              </a:rPr>
              <a:t>. Burcu Batak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601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389120"/>
          </a:xfrm>
        </p:spPr>
        <p:txBody>
          <a:bodyPr/>
          <a:lstStyle/>
          <a:p>
            <a:pPr marL="0" indent="0">
              <a:buNone/>
            </a:pPr>
            <a:r>
              <a:rPr lang="tr-TR" sz="2400" b="1" dirty="0" smtClean="0"/>
              <a:t>DİREKT YÖNTEM</a:t>
            </a:r>
            <a:endParaRPr lang="tr-TR" sz="2400" dirty="0" smtClean="0"/>
          </a:p>
          <a:p>
            <a:r>
              <a:rPr lang="tr-TR" sz="2000" dirty="0" smtClean="0"/>
              <a:t>Herhangi </a:t>
            </a:r>
            <a:r>
              <a:rPr lang="tr-TR" sz="2000" dirty="0"/>
              <a:t>bir model elde edilmeden doğrudan ağız içinde yapılan tekniktir. </a:t>
            </a:r>
            <a:endParaRPr lang="tr-TR" sz="2000" dirty="0" smtClean="0"/>
          </a:p>
          <a:p>
            <a:r>
              <a:rPr lang="tr-TR" sz="2000" dirty="0" smtClean="0"/>
              <a:t>Hekim </a:t>
            </a:r>
            <a:r>
              <a:rPr lang="tr-TR" sz="2000" dirty="0"/>
              <a:t>tarafından dişler </a:t>
            </a:r>
            <a:r>
              <a:rPr lang="tr-TR" sz="2000" dirty="0" err="1"/>
              <a:t>prepare</a:t>
            </a:r>
            <a:r>
              <a:rPr lang="tr-TR" sz="2000" dirty="0"/>
              <a:t> edilmeden silikon veya </a:t>
            </a:r>
            <a:r>
              <a:rPr lang="tr-TR" sz="2000" dirty="0" err="1"/>
              <a:t>aljinat</a:t>
            </a:r>
            <a:r>
              <a:rPr lang="tr-TR" sz="2000" dirty="0"/>
              <a:t> gibi ölçü maddeleri ile ölçü alınıp bu ölçüler üzerine hazırlanan geçici köprülerdir. </a:t>
            </a:r>
            <a:endParaRPr lang="tr-TR" sz="2000" dirty="0" smtClean="0"/>
          </a:p>
          <a:p>
            <a:r>
              <a:rPr lang="tr-TR" sz="2000" dirty="0" smtClean="0"/>
              <a:t>Bu </a:t>
            </a:r>
            <a:r>
              <a:rPr lang="tr-TR" sz="2000" dirty="0"/>
              <a:t>işlem, laboratuvara gönderilmeden </a:t>
            </a:r>
            <a:r>
              <a:rPr lang="tr-TR" sz="2000" dirty="0">
                <a:solidFill>
                  <a:srgbClr val="FF0000"/>
                </a:solidFill>
              </a:rPr>
              <a:t>klinik ortamında </a:t>
            </a:r>
            <a:r>
              <a:rPr lang="tr-TR" sz="2000" dirty="0"/>
              <a:t>gerçekleştirilir.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387247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/>
              <a:t>İNDİREKT YÖNTEM </a:t>
            </a:r>
            <a:r>
              <a:rPr lang="tr-TR" sz="2400" dirty="0"/>
              <a:t> </a:t>
            </a:r>
          </a:p>
          <a:p>
            <a:r>
              <a:rPr lang="tr-TR" sz="2000" dirty="0"/>
              <a:t>Hekim tarafından, kesilmiş dişlerin olduğu çeneden ve karşıt arktan bilinen yöntemlerle ölçü alınarak </a:t>
            </a:r>
            <a:r>
              <a:rPr lang="tr-TR" sz="2000" dirty="0">
                <a:solidFill>
                  <a:srgbClr val="FF0000"/>
                </a:solidFill>
              </a:rPr>
              <a:t>laboratuvara gönderilir. </a:t>
            </a:r>
            <a:endParaRPr lang="tr-TR" sz="2000" dirty="0" smtClean="0">
              <a:solidFill>
                <a:srgbClr val="FF0000"/>
              </a:solidFill>
            </a:endParaRPr>
          </a:p>
          <a:p>
            <a:r>
              <a:rPr lang="tr-TR" sz="2000" dirty="0" smtClean="0"/>
              <a:t>Teknisyen </a:t>
            </a:r>
            <a:r>
              <a:rPr lang="tr-TR" sz="2000" dirty="0"/>
              <a:t>tarafından, gelen ölçünün alçı modelleri elde edilir. </a:t>
            </a:r>
            <a:endParaRPr lang="tr-TR" sz="2000" dirty="0" smtClean="0"/>
          </a:p>
          <a:p>
            <a:r>
              <a:rPr lang="tr-TR" sz="2000" dirty="0" smtClean="0"/>
              <a:t>Bu </a:t>
            </a:r>
            <a:r>
              <a:rPr lang="tr-TR" sz="2000" dirty="0"/>
              <a:t>amaçla iki çalışma modeli oluşturulur. </a:t>
            </a:r>
            <a:endParaRPr lang="tr-TR" sz="20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387247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389120"/>
          </a:xfrm>
        </p:spPr>
        <p:txBody>
          <a:bodyPr>
            <a:normAutofit/>
          </a:bodyPr>
          <a:lstStyle/>
          <a:p>
            <a:r>
              <a:rPr lang="tr-TR" sz="2000" dirty="0" smtClean="0"/>
              <a:t>Bunlardan </a:t>
            </a:r>
            <a:r>
              <a:rPr lang="tr-TR" sz="2000" dirty="0"/>
              <a:t>biri geçici restorasyonlar için diğeri de kalıcı restorasyonlar için kullanılır</a:t>
            </a:r>
            <a:r>
              <a:rPr lang="tr-TR" sz="2000" dirty="0" smtClean="0"/>
              <a:t>.</a:t>
            </a:r>
          </a:p>
          <a:p>
            <a:r>
              <a:rPr lang="tr-TR" sz="2000" dirty="0" smtClean="0"/>
              <a:t>Alçı </a:t>
            </a:r>
            <a:r>
              <a:rPr lang="tr-TR" sz="2000" dirty="0"/>
              <a:t>model izole edildikten sonra ısı veya ışık ile </a:t>
            </a:r>
            <a:r>
              <a:rPr lang="tr-TR" sz="2000" dirty="0" err="1"/>
              <a:t>polimerize</a:t>
            </a:r>
            <a:r>
              <a:rPr lang="tr-TR" sz="2000" dirty="0"/>
              <a:t> olan akrilik veya </a:t>
            </a:r>
            <a:r>
              <a:rPr lang="tr-TR" sz="2000" dirty="0" err="1"/>
              <a:t>kompozit</a:t>
            </a:r>
            <a:r>
              <a:rPr lang="tr-TR" sz="2000" dirty="0"/>
              <a:t> </a:t>
            </a:r>
            <a:r>
              <a:rPr lang="tr-TR" sz="2000" dirty="0" err="1"/>
              <a:t>rezin</a:t>
            </a:r>
            <a:r>
              <a:rPr lang="tr-TR" sz="2000" dirty="0"/>
              <a:t> hazırlanır. </a:t>
            </a:r>
            <a:endParaRPr lang="tr-TR" sz="2000" dirty="0" smtClean="0"/>
          </a:p>
          <a:p>
            <a:r>
              <a:rPr lang="tr-TR" sz="2000" dirty="0" smtClean="0"/>
              <a:t>Hazırlanan </a:t>
            </a:r>
            <a:r>
              <a:rPr lang="tr-TR" sz="2000" dirty="0"/>
              <a:t>materyal, modele uygulanıp </a:t>
            </a:r>
            <a:r>
              <a:rPr lang="tr-TR" sz="2000" dirty="0" err="1"/>
              <a:t>polimerize</a:t>
            </a:r>
            <a:r>
              <a:rPr lang="tr-TR" sz="2000" dirty="0"/>
              <a:t> edilir. </a:t>
            </a:r>
            <a:endParaRPr lang="tr-TR" sz="2000" dirty="0" smtClean="0"/>
          </a:p>
          <a:p>
            <a:r>
              <a:rPr lang="tr-TR" sz="2000" dirty="0" smtClean="0"/>
              <a:t>Tesviye </a:t>
            </a:r>
            <a:r>
              <a:rPr lang="tr-TR" sz="2000" dirty="0"/>
              <a:t>ve cila işlemini takiben geçici restorasyon hekime gönderilir ve hekim tarafından hastaya </a:t>
            </a:r>
            <a:r>
              <a:rPr lang="tr-TR" sz="2000" dirty="0" err="1"/>
              <a:t>simante</a:t>
            </a:r>
            <a:r>
              <a:rPr lang="tr-TR" sz="2000" dirty="0"/>
              <a:t> edilir.</a:t>
            </a:r>
          </a:p>
          <a:p>
            <a:endParaRPr lang="tr-T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6608" b="10961"/>
          <a:stretch/>
        </p:blipFill>
        <p:spPr bwMode="auto">
          <a:xfrm>
            <a:off x="2843808" y="3938976"/>
            <a:ext cx="3312368" cy="2730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9639757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/>
              <a:t>Diğer bir </a:t>
            </a:r>
            <a:r>
              <a:rPr lang="tr-TR" sz="2000" dirty="0" err="1"/>
              <a:t>indirekt</a:t>
            </a:r>
            <a:r>
              <a:rPr lang="tr-TR" sz="2000" dirty="0"/>
              <a:t> </a:t>
            </a:r>
            <a:r>
              <a:rPr lang="tr-TR" sz="2000" dirty="0" smtClean="0"/>
              <a:t>yöntem de </a:t>
            </a:r>
            <a:r>
              <a:rPr lang="tr-TR" sz="2000" b="1" dirty="0"/>
              <a:t>dijital olarak geçici restorasyonların </a:t>
            </a:r>
            <a:r>
              <a:rPr lang="tr-TR" sz="2000" b="1" dirty="0" smtClean="0"/>
              <a:t>yapılmasıdır</a:t>
            </a:r>
            <a:r>
              <a:rPr lang="tr-TR" sz="2000" b="1" dirty="0"/>
              <a:t>;</a:t>
            </a:r>
            <a:endParaRPr lang="tr-TR" sz="2000" b="1" dirty="0" smtClean="0"/>
          </a:p>
          <a:p>
            <a:r>
              <a:rPr lang="tr-TR" sz="2000" dirty="0" smtClean="0"/>
              <a:t>Kesilen </a:t>
            </a:r>
            <a:r>
              <a:rPr lang="tr-TR" sz="2000" dirty="0"/>
              <a:t>dişlerin bilgisayar ortamında üç boyutlu modelleri hazırlandıktan sonra bu amaçla üretilen geçici akrilik bloklar kazıma makinasına takılır ve kazıma yöntemi ile geçici restorasyonlar elde edilir. </a:t>
            </a:r>
            <a:endParaRPr lang="tr-TR" sz="2000" dirty="0" smtClean="0"/>
          </a:p>
          <a:p>
            <a:r>
              <a:rPr lang="tr-TR" sz="2000" dirty="0" smtClean="0"/>
              <a:t>Herhangi </a:t>
            </a:r>
            <a:r>
              <a:rPr lang="tr-TR" sz="2000" dirty="0"/>
              <a:t>bir </a:t>
            </a:r>
            <a:r>
              <a:rPr lang="tr-TR" sz="2000" dirty="0" err="1"/>
              <a:t>polimerizasyon</a:t>
            </a:r>
            <a:r>
              <a:rPr lang="tr-TR" sz="2000" dirty="0"/>
              <a:t> olmayacağı için akrilik yapıda büzülmeye bağlı oluşabilecek problemler ortadan kalkmış olur. </a:t>
            </a:r>
            <a:endParaRPr lang="tr-TR" sz="2000" dirty="0" smtClean="0"/>
          </a:p>
          <a:p>
            <a:r>
              <a:rPr lang="tr-TR" sz="2000" dirty="0" err="1" smtClean="0"/>
              <a:t>Kole</a:t>
            </a:r>
            <a:r>
              <a:rPr lang="tr-TR" sz="2000" dirty="0" smtClean="0"/>
              <a:t> </a:t>
            </a:r>
            <a:r>
              <a:rPr lang="tr-TR" sz="2000" dirty="0"/>
              <a:t>uyumu marjinal bütünlük çok daha iyi elde edilir. </a:t>
            </a:r>
            <a:endParaRPr lang="tr-TR" sz="2000" dirty="0" smtClean="0"/>
          </a:p>
          <a:p>
            <a:r>
              <a:rPr lang="tr-TR" sz="2000" dirty="0" smtClean="0"/>
              <a:t>Homojen </a:t>
            </a:r>
            <a:r>
              <a:rPr lang="tr-TR" sz="2000" dirty="0"/>
              <a:t>olarak elde edilen materyalden dolayı artık </a:t>
            </a:r>
            <a:r>
              <a:rPr lang="tr-TR" sz="2000" dirty="0" err="1"/>
              <a:t>monomer</a:t>
            </a:r>
            <a:r>
              <a:rPr lang="tr-TR" sz="2000" dirty="0"/>
              <a:t> veya alerjik reaksiyon riskleri çok daha azdır.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387247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b="1" dirty="0" err="1" smtClean="0"/>
              <a:t>İndirekt</a:t>
            </a:r>
            <a:r>
              <a:rPr lang="tr-TR" sz="2000" b="1" dirty="0" smtClean="0"/>
              <a:t> yöntemin direkt yönteme göre </a:t>
            </a:r>
            <a:r>
              <a:rPr lang="tr-TR" sz="2000" b="1" dirty="0"/>
              <a:t>bazı avantajları vardır. Bu avantajlar; </a:t>
            </a:r>
          </a:p>
          <a:p>
            <a:pPr lvl="0"/>
            <a:r>
              <a:rPr lang="tr-TR" sz="2000" dirty="0"/>
              <a:t>Kesilmiş diş ve dişeti serbest </a:t>
            </a:r>
            <a:r>
              <a:rPr lang="tr-TR" sz="2000" dirty="0" err="1"/>
              <a:t>monomer</a:t>
            </a:r>
            <a:r>
              <a:rPr lang="tr-TR" sz="2000" dirty="0"/>
              <a:t> ile temas etmez. Sonuçta dokular zarar görmez ve alerjik bir etki ortaya çıkmaz.</a:t>
            </a:r>
          </a:p>
          <a:p>
            <a:pPr lvl="0"/>
            <a:r>
              <a:rPr lang="tr-TR" sz="2000" dirty="0"/>
              <a:t>Kesilen diş </a:t>
            </a:r>
            <a:r>
              <a:rPr lang="tr-TR" sz="2000" dirty="0" err="1"/>
              <a:t>rezin</a:t>
            </a:r>
            <a:r>
              <a:rPr lang="tr-TR" sz="2000" dirty="0"/>
              <a:t>-akrilik ısısına maruz kalmamış olur. </a:t>
            </a:r>
          </a:p>
          <a:p>
            <a:pPr lvl="0"/>
            <a:r>
              <a:rPr lang="tr-TR" sz="2000" dirty="0"/>
              <a:t>Akrilik </a:t>
            </a:r>
            <a:r>
              <a:rPr lang="tr-TR" sz="2000" dirty="0" err="1"/>
              <a:t>rezin</a:t>
            </a:r>
            <a:r>
              <a:rPr lang="tr-TR" sz="2000" dirty="0"/>
              <a:t> kesilmiş diş üzerine direkt olarak uygulandığında </a:t>
            </a:r>
            <a:r>
              <a:rPr lang="tr-TR" sz="2000" dirty="0" err="1"/>
              <a:t>polimerizasyon</a:t>
            </a:r>
            <a:r>
              <a:rPr lang="tr-TR" sz="2000" dirty="0"/>
              <a:t> esnasında </a:t>
            </a:r>
            <a:r>
              <a:rPr lang="tr-TR" sz="2000" dirty="0" err="1"/>
              <a:t>marjinlerde</a:t>
            </a:r>
            <a:r>
              <a:rPr lang="tr-TR" sz="2000" dirty="0"/>
              <a:t> istenilen uyum elde edilemeyebilir. </a:t>
            </a:r>
            <a:endParaRPr lang="tr-TR" sz="2000" dirty="0" smtClean="0"/>
          </a:p>
          <a:p>
            <a:pPr lvl="0"/>
            <a:r>
              <a:rPr lang="tr-TR" sz="2000" dirty="0" smtClean="0"/>
              <a:t>Restorasyonun </a:t>
            </a:r>
            <a:r>
              <a:rPr lang="tr-TR" sz="2000" dirty="0"/>
              <a:t>birkaç defa çıkarılıp yerleştirilmesi ile bir </a:t>
            </a:r>
            <a:r>
              <a:rPr lang="tr-TR" sz="2000" dirty="0" err="1"/>
              <a:t>distorsiyon</a:t>
            </a:r>
            <a:r>
              <a:rPr lang="tr-TR" sz="2000" dirty="0"/>
              <a:t> oluşur. </a:t>
            </a:r>
            <a:endParaRPr lang="tr-TR" sz="2000" dirty="0" smtClean="0"/>
          </a:p>
          <a:p>
            <a:pPr lvl="0"/>
            <a:r>
              <a:rPr lang="tr-TR" sz="2000" dirty="0" err="1" smtClean="0"/>
              <a:t>Otopolimerize</a:t>
            </a:r>
            <a:r>
              <a:rPr lang="tr-TR" sz="2000" dirty="0" smtClean="0"/>
              <a:t> </a:t>
            </a:r>
            <a:r>
              <a:rPr lang="tr-TR" sz="2000" dirty="0"/>
              <a:t>akriliğin, alçı üzerinde oynatılmasına gerek olmadığından büzülme ve </a:t>
            </a:r>
            <a:r>
              <a:rPr lang="tr-TR" sz="2000" dirty="0" err="1"/>
              <a:t>distorsiyon</a:t>
            </a:r>
            <a:r>
              <a:rPr lang="tr-TR" sz="2000" dirty="0"/>
              <a:t> </a:t>
            </a:r>
            <a:r>
              <a:rPr lang="tr-TR" sz="2000" dirty="0" err="1"/>
              <a:t>indirekt</a:t>
            </a:r>
            <a:r>
              <a:rPr lang="tr-TR" sz="2000" dirty="0"/>
              <a:t> yöntemde kontrol altına alınmış olur.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387247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7462042" cy="4389120"/>
          </a:xfrm>
        </p:spPr>
        <p:txBody>
          <a:bodyPr>
            <a:normAutofit/>
          </a:bodyPr>
          <a:lstStyle/>
          <a:p>
            <a:r>
              <a:rPr lang="tr-TR" sz="2000" dirty="0"/>
              <a:t>Geçici restorasyonlarda hekim tarafından alınan ölçüden elde edilen alçı modeller, izolasyon öncesinde kontrol edilir. </a:t>
            </a:r>
            <a:endParaRPr lang="tr-TR" sz="2000" dirty="0" smtClean="0"/>
          </a:p>
          <a:p>
            <a:r>
              <a:rPr lang="tr-TR" sz="2000" dirty="0" smtClean="0"/>
              <a:t>Kapanışta </a:t>
            </a:r>
            <a:r>
              <a:rPr lang="tr-TR" sz="2000" dirty="0" err="1"/>
              <a:t>fossalarda</a:t>
            </a:r>
            <a:r>
              <a:rPr lang="tr-TR" sz="2000" dirty="0"/>
              <a:t> hata olmaması için alçı üzerinde oluşan hava kabarcıkları temizlenir. </a:t>
            </a:r>
            <a:endParaRPr lang="tr-TR" sz="2000" dirty="0" smtClean="0"/>
          </a:p>
          <a:p>
            <a:r>
              <a:rPr lang="tr-TR" sz="2000" dirty="0" smtClean="0"/>
              <a:t>Bu </a:t>
            </a:r>
            <a:r>
              <a:rPr lang="tr-TR" sz="2000" dirty="0"/>
              <a:t>kontrol ve işlemlerden sonra alçı model, izolasyon maddesi (lak) ile izole edilir. </a:t>
            </a:r>
            <a:endParaRPr lang="tr-TR" sz="2000" dirty="0" smtClean="0"/>
          </a:p>
          <a:p>
            <a:r>
              <a:rPr lang="tr-TR" sz="2000" dirty="0" smtClean="0"/>
              <a:t>İzolasyon maddesi olarak kullanılan </a:t>
            </a:r>
            <a:r>
              <a:rPr lang="tr-TR" sz="2000" dirty="0" smtClean="0">
                <a:solidFill>
                  <a:srgbClr val="FF0000"/>
                </a:solidFill>
              </a:rPr>
              <a:t>lak</a:t>
            </a:r>
            <a:r>
              <a:rPr lang="tr-TR" sz="2000" dirty="0" smtClean="0"/>
              <a:t>, genelde sodyum potasyum ya da amonyum </a:t>
            </a:r>
            <a:r>
              <a:rPr lang="tr-TR" sz="2000" dirty="0" err="1" smtClean="0"/>
              <a:t>aljinat</a:t>
            </a:r>
            <a:r>
              <a:rPr lang="tr-TR" sz="2000" dirty="0" smtClean="0"/>
              <a:t> solüsyonudur. 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xmlns="" val="33872473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b="1" dirty="0"/>
              <a:t>Alçı modelin izole edilmesindeki </a:t>
            </a:r>
            <a:r>
              <a:rPr lang="tr-TR" sz="2000" b="1" dirty="0" smtClean="0"/>
              <a:t>amaçlar; </a:t>
            </a:r>
            <a:endParaRPr lang="tr-TR" sz="2000" b="1" dirty="0"/>
          </a:p>
          <a:p>
            <a:pPr lvl="0"/>
            <a:r>
              <a:rPr lang="tr-TR" sz="2000" dirty="0"/>
              <a:t>İzolasyon yapılmaz ya da tam yapılamaz ise </a:t>
            </a:r>
            <a:r>
              <a:rPr lang="tr-TR" sz="2000" dirty="0" err="1"/>
              <a:t>monomer</a:t>
            </a:r>
            <a:r>
              <a:rPr lang="tr-TR" sz="2000" dirty="0"/>
              <a:t> (likit) alçı içine girerek burada </a:t>
            </a:r>
            <a:r>
              <a:rPr lang="tr-TR" sz="2000" dirty="0" err="1"/>
              <a:t>polimerize</a:t>
            </a:r>
            <a:r>
              <a:rPr lang="tr-TR" sz="2000" dirty="0"/>
              <a:t> olur. Böylece restorasyon yüzeyinde </a:t>
            </a:r>
            <a:r>
              <a:rPr lang="tr-TR" sz="2000" dirty="0" err="1"/>
              <a:t>akril</a:t>
            </a:r>
            <a:r>
              <a:rPr lang="tr-TR" sz="2000" dirty="0"/>
              <a:t> ve alçı birlikte oluşur. Bunun sonucunda da temizleme zorlaşır ve restorasyonun yüzey boyutları değişir.</a:t>
            </a:r>
          </a:p>
          <a:p>
            <a:pPr lvl="0"/>
            <a:r>
              <a:rPr lang="tr-TR" sz="2000" dirty="0"/>
              <a:t>Alçıdaki su akriliğin yapısına girer. Restorasyon akriliğinin rengi değişir, yapı zayıflar ve </a:t>
            </a:r>
            <a:r>
              <a:rPr lang="tr-TR" sz="2000" dirty="0" err="1"/>
              <a:t>polimerizasyon</a:t>
            </a:r>
            <a:r>
              <a:rPr lang="tr-TR" sz="2000" dirty="0"/>
              <a:t> durur. </a:t>
            </a:r>
            <a:r>
              <a:rPr lang="tr-TR" sz="2000" dirty="0" err="1"/>
              <a:t>Akrilin</a:t>
            </a:r>
            <a:r>
              <a:rPr lang="tr-TR" sz="2000" dirty="0"/>
              <a:t> tam orijinal yapısı elde edilemez. 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xmlns="" val="33872473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3891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2400" b="1" dirty="0" smtClean="0"/>
              <a:t>Geçici kron/köprü yapım aşamaları</a:t>
            </a:r>
            <a:endParaRPr lang="tr-TR" sz="2400" dirty="0" smtClean="0"/>
          </a:p>
          <a:p>
            <a:pPr marL="0" indent="0">
              <a:buNone/>
            </a:pPr>
            <a:r>
              <a:rPr lang="tr-TR" sz="2000" b="1" dirty="0" smtClean="0"/>
              <a:t>Model </a:t>
            </a:r>
            <a:r>
              <a:rPr lang="tr-TR" sz="2000" b="1" dirty="0"/>
              <a:t>hazırlama aşaması</a:t>
            </a:r>
            <a:endParaRPr lang="tr-TR" sz="2000" dirty="0"/>
          </a:p>
          <a:p>
            <a:pPr lvl="0"/>
            <a:r>
              <a:rPr lang="tr-TR" sz="2000" dirty="0"/>
              <a:t>Alçı modellerin izolasyonundan sonra akriliğin hazırlanmasına geçilir.</a:t>
            </a:r>
          </a:p>
          <a:p>
            <a:pPr lvl="0"/>
            <a:r>
              <a:rPr lang="tr-TR" sz="2000" dirty="0"/>
              <a:t>Hekimden gelen </a:t>
            </a:r>
            <a:r>
              <a:rPr lang="tr-TR" sz="2000" dirty="0" smtClean="0"/>
              <a:t>ölçü dezenfekte edildikten sonra </a:t>
            </a:r>
            <a:r>
              <a:rPr lang="tr-TR" sz="2000" dirty="0"/>
              <a:t>kontrol </a:t>
            </a:r>
            <a:r>
              <a:rPr lang="tr-TR" sz="2000" dirty="0" smtClean="0"/>
              <a:t>edilir. </a:t>
            </a:r>
          </a:p>
          <a:p>
            <a:pPr lvl="0"/>
            <a:r>
              <a:rPr lang="tr-TR" sz="2000" dirty="0" smtClean="0"/>
              <a:t>Ölçüden alçı </a:t>
            </a:r>
            <a:r>
              <a:rPr lang="tr-TR" sz="2000" dirty="0"/>
              <a:t>model elde </a:t>
            </a:r>
            <a:r>
              <a:rPr lang="tr-TR" sz="2000" dirty="0" smtClean="0"/>
              <a:t>edilir gerekli kontroller yapılır, model üzerinde eğer var ise ki </a:t>
            </a:r>
            <a:r>
              <a:rPr lang="tr-TR" sz="2000" dirty="0"/>
              <a:t>hava </a:t>
            </a:r>
            <a:r>
              <a:rPr lang="tr-TR" sz="2000" dirty="0" smtClean="0"/>
              <a:t>kabarcıkları temizlenir ve </a:t>
            </a:r>
            <a:r>
              <a:rPr lang="tr-TR" sz="2000" dirty="0" err="1" smtClean="0"/>
              <a:t>kole</a:t>
            </a:r>
            <a:r>
              <a:rPr lang="tr-TR" sz="2000" dirty="0" smtClean="0"/>
              <a:t> hattı belirginleştirilir.</a:t>
            </a:r>
          </a:p>
          <a:p>
            <a:r>
              <a:rPr lang="tr-TR" sz="2000" dirty="0"/>
              <a:t>Alt ve üst alçı model birbirine sabitlenir ve </a:t>
            </a:r>
            <a:r>
              <a:rPr lang="tr-TR" sz="2000" dirty="0" err="1"/>
              <a:t>artikülatöre</a:t>
            </a:r>
            <a:r>
              <a:rPr lang="tr-TR" sz="2000" dirty="0"/>
              <a:t> alınarak kapanış kontrol edilir</a:t>
            </a:r>
            <a:r>
              <a:rPr lang="tr-TR" sz="2000" dirty="0" smtClean="0"/>
              <a:t>.</a:t>
            </a:r>
            <a:endParaRPr lang="tr-TR" sz="2000" dirty="0"/>
          </a:p>
          <a:p>
            <a:pPr lvl="0"/>
            <a:r>
              <a:rPr lang="tr-TR" sz="2000" dirty="0"/>
              <a:t>Kesilmiş destek dişler giriş yolu kontrol edilerek izole edilir. İzolasyon işleminde lak kullanılır.</a:t>
            </a:r>
          </a:p>
          <a:p>
            <a:r>
              <a:rPr lang="tr-TR" sz="2000" dirty="0"/>
              <a:t>Kaybedilmiş diş yeri izole edilir (lak ile). İzolasyon maddesi fırça ile ince tabaka halinde sürülür ve model izole edildikten sonra kendi hâlinde kurumaya bırakılır.</a:t>
            </a:r>
          </a:p>
          <a:p>
            <a:pPr lvl="0"/>
            <a:endParaRPr lang="tr-TR" sz="2000" dirty="0"/>
          </a:p>
          <a:p>
            <a:pPr lvl="0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xmlns="" val="33872473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38912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sz="4000" b="1" dirty="0" smtClean="0"/>
              <a:t>Geçici </a:t>
            </a:r>
            <a:r>
              <a:rPr lang="tr-TR" sz="4000" b="1" dirty="0"/>
              <a:t>kron/köprülerde akrilik </a:t>
            </a:r>
            <a:r>
              <a:rPr lang="tr-TR" sz="4000" b="1" dirty="0" smtClean="0"/>
              <a:t>tepimi </a:t>
            </a:r>
            <a:r>
              <a:rPr lang="tr-TR" sz="4000" b="1" dirty="0"/>
              <a:t>ve bitimi  </a:t>
            </a:r>
            <a:endParaRPr lang="tr-TR" sz="4000" b="1" dirty="0" smtClean="0"/>
          </a:p>
          <a:p>
            <a:pPr marL="0" indent="0">
              <a:buNone/>
            </a:pPr>
            <a:endParaRPr lang="tr-TR" sz="2800" dirty="0"/>
          </a:p>
          <a:p>
            <a:pPr lvl="0"/>
            <a:r>
              <a:rPr lang="tr-TR" dirty="0"/>
              <a:t>A</a:t>
            </a:r>
            <a:r>
              <a:rPr lang="tr-TR" dirty="0" smtClean="0"/>
              <a:t>lt ve üst alçı modeller izole edildikten sonra </a:t>
            </a:r>
            <a:r>
              <a:rPr lang="tr-TR" dirty="0" err="1" smtClean="0"/>
              <a:t>akril</a:t>
            </a:r>
            <a:r>
              <a:rPr lang="tr-TR" dirty="0" smtClean="0"/>
              <a:t> </a:t>
            </a:r>
            <a:r>
              <a:rPr lang="tr-TR" dirty="0"/>
              <a:t>hazırlanır ve </a:t>
            </a:r>
            <a:r>
              <a:rPr lang="tr-TR" dirty="0" err="1"/>
              <a:t>akrilin</a:t>
            </a:r>
            <a:r>
              <a:rPr lang="tr-TR" dirty="0"/>
              <a:t> </a:t>
            </a:r>
            <a:r>
              <a:rPr lang="tr-TR" dirty="0" err="1"/>
              <a:t>tepimine</a:t>
            </a:r>
            <a:r>
              <a:rPr lang="tr-TR" dirty="0"/>
              <a:t> </a:t>
            </a:r>
            <a:r>
              <a:rPr lang="tr-TR" dirty="0" smtClean="0"/>
              <a:t>geçilir. Monomer </a:t>
            </a:r>
            <a:r>
              <a:rPr lang="tr-TR" dirty="0"/>
              <a:t>(</a:t>
            </a:r>
            <a:r>
              <a:rPr lang="tr-TR" dirty="0" err="1"/>
              <a:t>akril</a:t>
            </a:r>
            <a:r>
              <a:rPr lang="tr-TR" dirty="0"/>
              <a:t> likidi) ve </a:t>
            </a:r>
            <a:r>
              <a:rPr lang="tr-TR" dirty="0" smtClean="0"/>
              <a:t>polimer </a:t>
            </a:r>
            <a:r>
              <a:rPr lang="tr-TR" dirty="0"/>
              <a:t>(</a:t>
            </a:r>
            <a:r>
              <a:rPr lang="tr-TR" dirty="0" err="1"/>
              <a:t>akril</a:t>
            </a:r>
            <a:r>
              <a:rPr lang="tr-TR" dirty="0"/>
              <a:t> tozu) yapılacak üye sayısına göre uygun miktarlarda </a:t>
            </a:r>
            <a:r>
              <a:rPr lang="tr-TR" dirty="0" smtClean="0"/>
              <a:t>koyulur.  </a:t>
            </a:r>
            <a:endParaRPr lang="tr-TR" dirty="0"/>
          </a:p>
          <a:p>
            <a:pPr lvl="0"/>
            <a:r>
              <a:rPr lang="tr-TR" dirty="0" err="1" smtClean="0"/>
              <a:t>Gode</a:t>
            </a:r>
            <a:r>
              <a:rPr lang="tr-TR" dirty="0" smtClean="0"/>
              <a:t> </a:t>
            </a:r>
            <a:r>
              <a:rPr lang="tr-TR" dirty="0"/>
              <a:t>içine koyulan </a:t>
            </a:r>
            <a:r>
              <a:rPr lang="tr-TR" dirty="0" err="1"/>
              <a:t>monomer</a:t>
            </a:r>
            <a:r>
              <a:rPr lang="tr-TR" dirty="0"/>
              <a:t> ve </a:t>
            </a:r>
            <a:r>
              <a:rPr lang="tr-TR" dirty="0" smtClean="0"/>
              <a:t>polimer </a:t>
            </a:r>
            <a:r>
              <a:rPr lang="tr-TR" dirty="0"/>
              <a:t>temiz siman </a:t>
            </a:r>
            <a:r>
              <a:rPr lang="tr-TR" dirty="0" err="1"/>
              <a:t>spatülü</a:t>
            </a:r>
            <a:r>
              <a:rPr lang="tr-TR" dirty="0"/>
              <a:t> ile </a:t>
            </a:r>
            <a:r>
              <a:rPr lang="tr-TR" dirty="0" smtClean="0"/>
              <a:t>karıştırılır.</a:t>
            </a:r>
            <a:endParaRPr lang="tr-TR" dirty="0"/>
          </a:p>
          <a:p>
            <a:pPr lvl="0"/>
            <a:r>
              <a:rPr lang="tr-TR" dirty="0"/>
              <a:t>Hazırlanan </a:t>
            </a:r>
            <a:r>
              <a:rPr lang="tr-TR" dirty="0" err="1"/>
              <a:t>akril</a:t>
            </a:r>
            <a:r>
              <a:rPr lang="tr-TR" dirty="0"/>
              <a:t> akışkan iken hızlı bir şekilde </a:t>
            </a:r>
            <a:r>
              <a:rPr lang="tr-TR" dirty="0" err="1"/>
              <a:t>prepare</a:t>
            </a:r>
            <a:r>
              <a:rPr lang="tr-TR" dirty="0"/>
              <a:t> edilmiş destek dişlerin </a:t>
            </a:r>
            <a:r>
              <a:rPr lang="tr-TR" dirty="0" err="1"/>
              <a:t>kole</a:t>
            </a:r>
            <a:r>
              <a:rPr lang="tr-TR" dirty="0"/>
              <a:t> ve </a:t>
            </a:r>
            <a:r>
              <a:rPr lang="tr-TR" dirty="0" err="1"/>
              <a:t>aproksimal</a:t>
            </a:r>
            <a:r>
              <a:rPr lang="tr-TR" dirty="0"/>
              <a:t> bölgelerine </a:t>
            </a:r>
            <a:r>
              <a:rPr lang="tr-TR" dirty="0" smtClean="0"/>
              <a:t>yerleştirilir.</a:t>
            </a:r>
            <a:endParaRPr lang="tr-TR" dirty="0"/>
          </a:p>
          <a:p>
            <a:pPr lvl="0"/>
            <a:r>
              <a:rPr lang="tr-TR" dirty="0"/>
              <a:t>Sonrasında </a:t>
            </a:r>
            <a:r>
              <a:rPr lang="tr-TR" dirty="0" err="1"/>
              <a:t>prepare</a:t>
            </a:r>
            <a:r>
              <a:rPr lang="tr-TR" dirty="0"/>
              <a:t> edilmiş destek dişlerin genellikle </a:t>
            </a:r>
            <a:r>
              <a:rPr lang="tr-TR" dirty="0" err="1"/>
              <a:t>oklüzal</a:t>
            </a:r>
            <a:r>
              <a:rPr lang="tr-TR" dirty="0"/>
              <a:t> yüzlerinden başlayarak tüm yüzlerine </a:t>
            </a:r>
            <a:r>
              <a:rPr lang="tr-TR" dirty="0" err="1"/>
              <a:t>akril</a:t>
            </a:r>
            <a:r>
              <a:rPr lang="tr-TR" dirty="0"/>
              <a:t> tepilir.</a:t>
            </a:r>
          </a:p>
          <a:p>
            <a:pPr lvl="0"/>
            <a:r>
              <a:rPr lang="tr-TR" dirty="0"/>
              <a:t>Destek dişlerin üzerine, </a:t>
            </a:r>
            <a:r>
              <a:rPr lang="tr-TR" dirty="0" err="1"/>
              <a:t>akril</a:t>
            </a:r>
            <a:r>
              <a:rPr lang="tr-TR" dirty="0"/>
              <a:t> ile tutucu kronlar (köprü ayakları) oluşturulduktan sonra kaybedilmiş diş yerine de </a:t>
            </a:r>
            <a:r>
              <a:rPr lang="tr-TR" dirty="0" err="1"/>
              <a:t>akril</a:t>
            </a:r>
            <a:r>
              <a:rPr lang="tr-TR" dirty="0"/>
              <a:t> tepilerek gövde oluşturulur. </a:t>
            </a:r>
            <a:endParaRPr lang="tr-TR" dirty="0" smtClean="0"/>
          </a:p>
          <a:p>
            <a:r>
              <a:rPr lang="tr-TR" dirty="0"/>
              <a:t>Daha sonra model </a:t>
            </a:r>
            <a:r>
              <a:rPr lang="tr-TR" dirty="0" err="1"/>
              <a:t>artikülatöre</a:t>
            </a:r>
            <a:r>
              <a:rPr lang="tr-TR" dirty="0"/>
              <a:t> alınır ve kapanış kontrolü yapılır. </a:t>
            </a:r>
            <a:r>
              <a:rPr lang="tr-TR" dirty="0" err="1" smtClean="0"/>
              <a:t>Akril</a:t>
            </a:r>
            <a:r>
              <a:rPr lang="tr-TR" dirty="0" smtClean="0"/>
              <a:t> </a:t>
            </a:r>
            <a:r>
              <a:rPr lang="tr-TR" dirty="0" err="1" smtClean="0"/>
              <a:t>polimerize</a:t>
            </a:r>
            <a:r>
              <a:rPr lang="tr-TR" dirty="0" smtClean="0"/>
              <a:t> </a:t>
            </a:r>
            <a:r>
              <a:rPr lang="tr-TR" dirty="0"/>
              <a:t>edilmek için alçı model üzerinde basınçlı su fırınına konulur. </a:t>
            </a:r>
          </a:p>
          <a:p>
            <a:pPr lvl="0"/>
            <a:endParaRPr lang="tr-TR" sz="31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1199385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389120"/>
          </a:xfrm>
        </p:spPr>
        <p:txBody>
          <a:bodyPr>
            <a:normAutofit/>
          </a:bodyPr>
          <a:lstStyle/>
          <a:p>
            <a:pPr lvl="0"/>
            <a:r>
              <a:rPr lang="tr-TR" sz="2000" dirty="0" err="1" smtClean="0"/>
              <a:t>Polimerizasyon</a:t>
            </a:r>
            <a:r>
              <a:rPr lang="tr-TR" sz="2000" dirty="0" smtClean="0"/>
              <a:t> </a:t>
            </a:r>
            <a:r>
              <a:rPr lang="tr-TR" sz="2000" dirty="0"/>
              <a:t>sonrası komşu dişlerin </a:t>
            </a:r>
            <a:r>
              <a:rPr lang="tr-TR" sz="2000" dirty="0" smtClean="0"/>
              <a:t>rehberliğinde </a:t>
            </a:r>
            <a:r>
              <a:rPr lang="tr-TR" sz="2000" dirty="0"/>
              <a:t>protezin </a:t>
            </a:r>
            <a:r>
              <a:rPr lang="tr-TR" sz="2000" dirty="0" smtClean="0"/>
              <a:t>tesviyesi yapılır. Artikülasyon </a:t>
            </a:r>
            <a:r>
              <a:rPr lang="tr-TR" sz="2000" dirty="0"/>
              <a:t>kâğıdı ile protezin yüksekliği </a:t>
            </a:r>
            <a:r>
              <a:rPr lang="tr-TR" sz="2000" dirty="0" smtClean="0"/>
              <a:t>kontrol edilir </a:t>
            </a:r>
            <a:r>
              <a:rPr lang="tr-TR" sz="2000" dirty="0"/>
              <a:t>ve yüksek olan yerler alındıktan sonra kapanış kontrolü yapılır. </a:t>
            </a:r>
            <a:endParaRPr lang="tr-TR" sz="2000" dirty="0" smtClean="0"/>
          </a:p>
          <a:p>
            <a:pPr lvl="0"/>
            <a:r>
              <a:rPr lang="tr-TR" sz="2000" dirty="0"/>
              <a:t>Geçici köprü alçı modelden ayrılır, separe ile diş araları açılır ve çeşitli </a:t>
            </a:r>
            <a:r>
              <a:rPr lang="tr-TR" sz="2000" dirty="0" err="1"/>
              <a:t>frezler</a:t>
            </a:r>
            <a:r>
              <a:rPr lang="tr-TR" sz="2000" dirty="0"/>
              <a:t> kullanılarak proteze tam diş formu verilir. </a:t>
            </a:r>
          </a:p>
          <a:p>
            <a:pPr lvl="0"/>
            <a:r>
              <a:rPr lang="tr-TR" sz="2000" dirty="0"/>
              <a:t>Protezin modelde uyum kontrolü yapıldıktan sonra cilası yapılır, yıkanıp buharla temizlenir ve dezenfekte edilerek hekime gönderilir. 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xmlns="" val="4119938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000" b="1" dirty="0" smtClean="0"/>
              <a:t>Geçici kron/köprüler </a:t>
            </a:r>
            <a:r>
              <a:rPr lang="tr-TR" sz="3000" dirty="0" smtClean="0"/>
              <a:t> </a:t>
            </a:r>
          </a:p>
          <a:p>
            <a:r>
              <a:rPr lang="tr-TR" sz="2000" dirty="0" smtClean="0"/>
              <a:t>Kaybedilmiş bir dişin yerine konulmasında, </a:t>
            </a:r>
            <a:r>
              <a:rPr lang="tr-TR" sz="2000" dirty="0" err="1" smtClean="0"/>
              <a:t>protetik</a:t>
            </a:r>
            <a:r>
              <a:rPr lang="tr-TR" sz="2000" dirty="0" smtClean="0"/>
              <a:t> tedavi seçeneği olarak bir çok yöntem ve apareyler kullanılabilir. </a:t>
            </a:r>
          </a:p>
          <a:p>
            <a:r>
              <a:rPr lang="tr-TR" sz="2000" dirty="0" smtClean="0"/>
              <a:t>En çok bilinen ve uygulanan tedavi yöntemi </a:t>
            </a:r>
            <a:r>
              <a:rPr lang="tr-TR" sz="2000" dirty="0" smtClean="0">
                <a:solidFill>
                  <a:srgbClr val="FF0000"/>
                </a:solidFill>
              </a:rPr>
              <a:t>köprü protezleridir. </a:t>
            </a:r>
          </a:p>
          <a:p>
            <a:r>
              <a:rPr lang="tr-TR" sz="2000" dirty="0" smtClean="0"/>
              <a:t>Kaybedilmiş bir dişin yerine konulmasında, o dişin </a:t>
            </a:r>
            <a:r>
              <a:rPr lang="tr-TR" sz="2000" dirty="0" smtClean="0">
                <a:solidFill>
                  <a:srgbClr val="FF0000"/>
                </a:solidFill>
              </a:rPr>
              <a:t>fonksiyon, </a:t>
            </a:r>
            <a:r>
              <a:rPr lang="tr-TR" sz="2000" dirty="0" err="1" smtClean="0">
                <a:solidFill>
                  <a:srgbClr val="FF0000"/>
                </a:solidFill>
              </a:rPr>
              <a:t>fonasyon</a:t>
            </a:r>
            <a:r>
              <a:rPr lang="tr-TR" sz="2000" dirty="0" smtClean="0">
                <a:solidFill>
                  <a:srgbClr val="FF0000"/>
                </a:solidFill>
              </a:rPr>
              <a:t> </a:t>
            </a:r>
            <a:r>
              <a:rPr lang="tr-TR" sz="2000" dirty="0" smtClean="0"/>
              <a:t>ve </a:t>
            </a:r>
            <a:r>
              <a:rPr lang="tr-TR" sz="2000" dirty="0" smtClean="0">
                <a:solidFill>
                  <a:srgbClr val="FF0000"/>
                </a:solidFill>
              </a:rPr>
              <a:t>estetiğinin</a:t>
            </a:r>
            <a:r>
              <a:rPr lang="tr-TR" sz="2000" dirty="0" smtClean="0"/>
              <a:t> yeniden sağlanması ve diş arkının devamlılığı için zorunluluklar vardır. </a:t>
            </a:r>
          </a:p>
          <a:p>
            <a:r>
              <a:rPr lang="tr-TR" sz="2000" dirty="0" smtClean="0"/>
              <a:t>Köprü protezinin temel </a:t>
            </a:r>
            <a:r>
              <a:rPr lang="tr-TR" sz="2000" dirty="0" err="1" smtClean="0"/>
              <a:t>endikasyonu</a:t>
            </a:r>
            <a:r>
              <a:rPr lang="tr-TR" sz="2000" dirty="0" smtClean="0"/>
              <a:t>, bu şekilde bütün sistemin bozulmasını önlemek ve dişi korumaktır.</a:t>
            </a:r>
          </a:p>
          <a:p>
            <a:endParaRPr lang="tr-TR" sz="2000" dirty="0" smtClean="0">
              <a:solidFill>
                <a:srgbClr val="FF0000"/>
              </a:solidFill>
            </a:endParaRPr>
          </a:p>
          <a:p>
            <a:endParaRPr lang="tr-TR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86050" y="4286256"/>
            <a:ext cx="3143272" cy="22002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87247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1285860"/>
            <a:ext cx="8229600" cy="357190"/>
          </a:xfrm>
        </p:spPr>
        <p:txBody>
          <a:bodyPr>
            <a:normAutofit fontScale="90000"/>
          </a:bodyPr>
          <a:lstStyle/>
          <a:p>
            <a:pPr algn="l"/>
            <a:r>
              <a:rPr lang="tr-TR" sz="3100" b="1" dirty="0" smtClean="0"/>
              <a:t>Geçici kron/köprüler </a:t>
            </a:r>
            <a:r>
              <a:rPr lang="tr-TR" sz="3100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00502"/>
          </a:xfrm>
        </p:spPr>
        <p:txBody>
          <a:bodyPr>
            <a:normAutofit/>
          </a:bodyPr>
          <a:lstStyle/>
          <a:p>
            <a:r>
              <a:rPr lang="tr-TR" sz="2000" dirty="0" err="1" smtClean="0"/>
              <a:t>Prepare</a:t>
            </a:r>
            <a:r>
              <a:rPr lang="tr-TR" sz="2000" dirty="0" smtClean="0"/>
              <a:t> edilmiş (kesilmiş) doğal dişleri korumak, hastaların geçici estetik ve fonksiyonunu sağlamak amacıyla yapılan restorasyonlara “</a:t>
            </a:r>
            <a:r>
              <a:rPr lang="tr-TR" sz="2000" dirty="0" smtClean="0">
                <a:solidFill>
                  <a:srgbClr val="FF0000"/>
                </a:solidFill>
              </a:rPr>
              <a:t>geçici restorasyonlar</a:t>
            </a:r>
            <a:r>
              <a:rPr lang="tr-TR" sz="2000" dirty="0" smtClean="0"/>
              <a:t>” denir. </a:t>
            </a:r>
          </a:p>
          <a:p>
            <a:r>
              <a:rPr lang="tr-TR" sz="2000" dirty="0" smtClean="0"/>
              <a:t>Dişlere yapılacak köprülerin diş kesim safhası ile protezin </a:t>
            </a:r>
            <a:r>
              <a:rPr lang="tr-TR" sz="2000" dirty="0" err="1" smtClean="0"/>
              <a:t>simante</a:t>
            </a:r>
            <a:r>
              <a:rPr lang="tr-TR" sz="2000" dirty="0" smtClean="0"/>
              <a:t> edilmesi için geçen zaman aralığında kullanılan, </a:t>
            </a:r>
            <a:r>
              <a:rPr lang="tr-TR" sz="2000" dirty="0" err="1" smtClean="0"/>
              <a:t>protetik</a:t>
            </a:r>
            <a:r>
              <a:rPr lang="tr-TR" sz="2000" dirty="0" smtClean="0"/>
              <a:t> tedavide yapılması zorunlu olan apareylere “</a:t>
            </a:r>
            <a:r>
              <a:rPr lang="tr-TR" sz="2000" dirty="0" smtClean="0">
                <a:solidFill>
                  <a:srgbClr val="FF0000"/>
                </a:solidFill>
              </a:rPr>
              <a:t>geçici kron/köprüler</a:t>
            </a:r>
            <a:r>
              <a:rPr lang="tr-TR" sz="2000" dirty="0" smtClean="0"/>
              <a:t>” adı verilir. </a:t>
            </a:r>
          </a:p>
          <a:p>
            <a:r>
              <a:rPr lang="tr-TR" sz="2000" dirty="0" smtClean="0"/>
              <a:t>Geçici sözcüğü, daimî restorasyon yapılıncaya kadar belli bir süre için kullanım anlamındadır. </a:t>
            </a:r>
          </a:p>
          <a:p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00364" y="4214818"/>
            <a:ext cx="2579388" cy="236443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1472" y="1785926"/>
            <a:ext cx="7890670" cy="244770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2000" dirty="0"/>
              <a:t>Geçici köprülerin ağızda mümkün olduğunca az kalması istenir. </a:t>
            </a:r>
            <a:r>
              <a:rPr lang="tr-TR" sz="2000" dirty="0" smtClean="0"/>
              <a:t>Daimî </a:t>
            </a:r>
            <a:r>
              <a:rPr lang="tr-TR" sz="2000" dirty="0"/>
              <a:t>restorasyonlarda görülen birçok yumuşak doku reaksiyonunun başlangıcı, hatalı geçici köprüler veya hasta tarafından iyi temizlenmeyen ve ağızda uzun süre kalan geçici restorasyonlara bağlı olabilmektedir. </a:t>
            </a:r>
            <a:endParaRPr lang="tr-TR" sz="2000" dirty="0" smtClean="0"/>
          </a:p>
          <a:p>
            <a:pPr marL="0" indent="0" algn="ctr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xmlns="" val="3387247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b="1" dirty="0"/>
              <a:t>Geçici </a:t>
            </a:r>
            <a:r>
              <a:rPr lang="tr-TR" sz="2800" b="1" dirty="0" smtClean="0"/>
              <a:t>Kron ve Köprülerin </a:t>
            </a:r>
            <a:r>
              <a:rPr lang="tr-TR" sz="2800" b="1" dirty="0" err="1"/>
              <a:t>Endikasyonları</a:t>
            </a:r>
            <a:r>
              <a:rPr lang="tr-TR" sz="2800" dirty="0"/>
              <a:t> </a:t>
            </a:r>
          </a:p>
          <a:p>
            <a:pPr lvl="0"/>
            <a:r>
              <a:rPr lang="tr-TR" sz="2000" dirty="0" smtClean="0"/>
              <a:t>Daimî </a:t>
            </a:r>
            <a:r>
              <a:rPr lang="tr-TR" sz="2000" dirty="0"/>
              <a:t>köprünün yapımına kadar geçen süre içinde </a:t>
            </a:r>
            <a:r>
              <a:rPr lang="tr-TR" sz="2000" dirty="0">
                <a:solidFill>
                  <a:srgbClr val="FF0000"/>
                </a:solidFill>
              </a:rPr>
              <a:t>estetik</a:t>
            </a:r>
            <a:r>
              <a:rPr lang="tr-TR" sz="2000" dirty="0"/>
              <a:t> ve </a:t>
            </a:r>
            <a:r>
              <a:rPr lang="tr-TR" sz="2000" dirty="0" err="1">
                <a:solidFill>
                  <a:srgbClr val="FF0000"/>
                </a:solidFill>
              </a:rPr>
              <a:t>fonasyonun</a:t>
            </a:r>
            <a:r>
              <a:rPr lang="tr-TR" sz="2000" dirty="0"/>
              <a:t> gerekli olduğu vakalarda</a:t>
            </a:r>
          </a:p>
          <a:p>
            <a:pPr lvl="0"/>
            <a:r>
              <a:rPr lang="tr-TR" sz="2000" dirty="0"/>
              <a:t>Köprü desteği olan destek dişlerin mekanik, termik ve </a:t>
            </a:r>
            <a:r>
              <a:rPr lang="tr-TR" sz="2000" dirty="0" err="1"/>
              <a:t>şimik</a:t>
            </a:r>
            <a:r>
              <a:rPr lang="tr-TR" sz="2000" dirty="0"/>
              <a:t> etkenlerden korunması gerektiği vakalarda</a:t>
            </a:r>
          </a:p>
          <a:p>
            <a:pPr lvl="0"/>
            <a:r>
              <a:rPr lang="tr-TR" sz="2000" dirty="0"/>
              <a:t>Çekim bölgesinde, </a:t>
            </a:r>
            <a:r>
              <a:rPr lang="tr-TR" sz="2000" dirty="0" err="1"/>
              <a:t>osteit</a:t>
            </a:r>
            <a:r>
              <a:rPr lang="tr-TR" sz="2000" dirty="0"/>
              <a:t> ve kemik dokunun oluşmasına mani olan, mekanik etkenlerden korumak istendiğinde</a:t>
            </a:r>
          </a:p>
          <a:p>
            <a:pPr lvl="0"/>
            <a:r>
              <a:rPr lang="tr-TR" sz="2000" dirty="0"/>
              <a:t>Sökülmüş köprülerin tekrar yapımında, destek dişlerin </a:t>
            </a:r>
            <a:r>
              <a:rPr lang="tr-TR" sz="2000" dirty="0" err="1" smtClean="0"/>
              <a:t>periyodonsiyum’u</a:t>
            </a:r>
            <a:r>
              <a:rPr lang="tr-TR" sz="2000" dirty="0" smtClean="0"/>
              <a:t> </a:t>
            </a:r>
            <a:r>
              <a:rPr lang="tr-TR" sz="2000" dirty="0"/>
              <a:t>ile aralarındaki ağız mukozasını mekanik etkenlerden </a:t>
            </a:r>
            <a:r>
              <a:rPr lang="tr-TR" sz="2000" dirty="0" smtClean="0"/>
              <a:t>korumak gerektiğinde </a:t>
            </a:r>
            <a:endParaRPr lang="tr-TR" sz="20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425609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389120"/>
          </a:xfrm>
        </p:spPr>
        <p:txBody>
          <a:bodyPr/>
          <a:lstStyle/>
          <a:p>
            <a:pPr marL="0" indent="0">
              <a:buNone/>
            </a:pPr>
            <a:r>
              <a:rPr lang="tr-TR" sz="2800" b="1" dirty="0"/>
              <a:t>Geçici </a:t>
            </a:r>
            <a:r>
              <a:rPr lang="tr-TR" sz="2800" b="1" dirty="0" smtClean="0"/>
              <a:t>Kron ve Köprülerin </a:t>
            </a:r>
            <a:r>
              <a:rPr lang="tr-TR" sz="2800" b="1" dirty="0" err="1"/>
              <a:t>Kontrendikasyonları</a:t>
            </a:r>
            <a:r>
              <a:rPr lang="tr-TR" sz="2800" b="1" dirty="0"/>
              <a:t> </a:t>
            </a:r>
            <a:endParaRPr lang="tr-TR" sz="2800" b="1" dirty="0" smtClean="0"/>
          </a:p>
          <a:p>
            <a:pPr marL="0" indent="0">
              <a:buNone/>
            </a:pPr>
            <a:endParaRPr lang="tr-TR" sz="2000" dirty="0"/>
          </a:p>
          <a:p>
            <a:pPr lvl="0"/>
            <a:r>
              <a:rPr lang="tr-TR" sz="2000" dirty="0" err="1" smtClean="0"/>
              <a:t>Periyodontal</a:t>
            </a:r>
            <a:r>
              <a:rPr lang="tr-TR" sz="2000" dirty="0" smtClean="0"/>
              <a:t> </a:t>
            </a:r>
            <a:r>
              <a:rPr lang="tr-TR" sz="2000" dirty="0"/>
              <a:t>hastalıkların mevcut olduğu vakalarda</a:t>
            </a:r>
          </a:p>
          <a:p>
            <a:pPr lvl="0"/>
            <a:r>
              <a:rPr lang="tr-TR" sz="2000" dirty="0" err="1"/>
              <a:t>Jaket</a:t>
            </a:r>
            <a:r>
              <a:rPr lang="tr-TR" sz="2000" dirty="0"/>
              <a:t> kronların </a:t>
            </a:r>
            <a:r>
              <a:rPr lang="tr-TR" sz="2000" dirty="0" err="1"/>
              <a:t>kontrendike</a:t>
            </a:r>
            <a:r>
              <a:rPr lang="tr-TR" sz="2000" dirty="0"/>
              <a:t> (</a:t>
            </a:r>
            <a:r>
              <a:rPr lang="tr-TR" sz="2000" dirty="0" err="1"/>
              <a:t>akril</a:t>
            </a:r>
            <a:r>
              <a:rPr lang="tr-TR" sz="2000" dirty="0"/>
              <a:t> alerjisi) olduğu </a:t>
            </a:r>
            <a:r>
              <a:rPr lang="tr-TR" sz="2000" dirty="0" smtClean="0"/>
              <a:t>durumlarda geçici akrilik köprüler </a:t>
            </a:r>
            <a:r>
              <a:rPr lang="tr-TR" sz="2000" dirty="0" err="1"/>
              <a:t>kontrendikedir</a:t>
            </a:r>
            <a:r>
              <a:rPr lang="tr-TR" sz="2000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425609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b="1" dirty="0"/>
              <a:t>Geçici </a:t>
            </a:r>
            <a:r>
              <a:rPr lang="tr-TR" sz="2800" b="1" dirty="0" smtClean="0"/>
              <a:t>Kron ve Köprülerin </a:t>
            </a:r>
            <a:r>
              <a:rPr lang="tr-TR" sz="2800" b="1" dirty="0"/>
              <a:t>Avantajları </a:t>
            </a:r>
            <a:endParaRPr lang="tr-TR" sz="2800" dirty="0"/>
          </a:p>
          <a:p>
            <a:pPr lvl="0"/>
            <a:r>
              <a:rPr lang="tr-TR" sz="2000" dirty="0" smtClean="0"/>
              <a:t>Yapım </a:t>
            </a:r>
            <a:r>
              <a:rPr lang="tr-TR" sz="2000" dirty="0"/>
              <a:t>tekniği basittir ve süresi kısadır.</a:t>
            </a:r>
          </a:p>
          <a:p>
            <a:pPr lvl="0"/>
            <a:r>
              <a:rPr lang="tr-TR" sz="2000" dirty="0"/>
              <a:t>Estetiktir.</a:t>
            </a:r>
          </a:p>
          <a:p>
            <a:pPr lvl="0"/>
            <a:r>
              <a:rPr lang="tr-TR" sz="2000" dirty="0"/>
              <a:t>Hafiftir.</a:t>
            </a:r>
          </a:p>
          <a:p>
            <a:pPr lvl="0"/>
            <a:r>
              <a:rPr lang="tr-TR" sz="2000" dirty="0"/>
              <a:t>Yapımı oldukça ucuzdur.</a:t>
            </a:r>
          </a:p>
          <a:p>
            <a:pPr lvl="0"/>
            <a:r>
              <a:rPr lang="tr-TR" sz="2000" dirty="0"/>
              <a:t>Ön grup dişlerde, basınca kısa sürede gerektiği kadar dayanıklılık gösterir.</a:t>
            </a:r>
          </a:p>
          <a:p>
            <a:pPr lvl="0"/>
            <a:r>
              <a:rPr lang="tr-TR" sz="2000" dirty="0"/>
              <a:t>Yüzeylerinde bakteri çoğalması mümkün değildir.</a:t>
            </a:r>
          </a:p>
          <a:p>
            <a:pPr lvl="0"/>
            <a:r>
              <a:rPr lang="tr-TR" sz="2000" dirty="0"/>
              <a:t>Tükürüğü asgari oranda emmesine rağmen dayanıklılığında değişiklik olmaz.</a:t>
            </a:r>
          </a:p>
          <a:p>
            <a:pPr lvl="0"/>
            <a:r>
              <a:rPr lang="tr-TR" sz="2000" dirty="0"/>
              <a:t>Hastaya psikolojik yönden yardımcı olur.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387247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389120"/>
          </a:xfrm>
        </p:spPr>
        <p:txBody>
          <a:bodyPr/>
          <a:lstStyle/>
          <a:p>
            <a:pPr marL="0" indent="0">
              <a:buNone/>
            </a:pPr>
            <a:r>
              <a:rPr lang="tr-TR" sz="2800" b="1" dirty="0"/>
              <a:t>Geçici </a:t>
            </a:r>
            <a:r>
              <a:rPr lang="tr-TR" sz="2800" b="1" dirty="0" smtClean="0"/>
              <a:t>Kron ve Köprülerin </a:t>
            </a:r>
            <a:r>
              <a:rPr lang="tr-TR" sz="2800" b="1" dirty="0"/>
              <a:t>Dezavantajları </a:t>
            </a:r>
            <a:endParaRPr lang="tr-TR" sz="2800" dirty="0"/>
          </a:p>
          <a:p>
            <a:pPr lvl="0"/>
            <a:r>
              <a:rPr lang="tr-TR" sz="2000" dirty="0"/>
              <a:t>Kolaylıkla </a:t>
            </a:r>
            <a:r>
              <a:rPr lang="tr-TR" sz="2000" dirty="0" smtClean="0"/>
              <a:t>çizilebilir</a:t>
            </a:r>
            <a:r>
              <a:rPr lang="tr-TR" sz="2000" dirty="0"/>
              <a:t>, deforme olabilir.</a:t>
            </a:r>
          </a:p>
          <a:p>
            <a:pPr lvl="0"/>
            <a:r>
              <a:rPr lang="tr-TR" sz="2000" dirty="0"/>
              <a:t>Ağızda zamanla renk değiştirebilir.</a:t>
            </a:r>
          </a:p>
          <a:p>
            <a:pPr lvl="0"/>
            <a:r>
              <a:rPr lang="tr-TR" sz="2000" dirty="0"/>
              <a:t>Ç</a:t>
            </a:r>
            <a:r>
              <a:rPr lang="tr-TR" sz="2000" dirty="0" smtClean="0"/>
              <a:t>iğneme </a:t>
            </a:r>
            <a:r>
              <a:rPr lang="tr-TR" sz="2000" dirty="0"/>
              <a:t>kuvvetleri altında </a:t>
            </a:r>
            <a:r>
              <a:rPr lang="tr-TR" sz="2000" dirty="0" smtClean="0"/>
              <a:t>aşınabilir.</a:t>
            </a:r>
            <a:endParaRPr lang="tr-TR" sz="2000" dirty="0"/>
          </a:p>
          <a:p>
            <a:pPr lvl="0"/>
            <a:r>
              <a:rPr lang="tr-TR" sz="2000" dirty="0"/>
              <a:t>Dikkatli hazırlanmazsa, </a:t>
            </a:r>
            <a:r>
              <a:rPr lang="tr-TR" sz="2000" dirty="0" err="1" smtClean="0"/>
              <a:t>pöröz</a:t>
            </a:r>
            <a:r>
              <a:rPr lang="tr-TR" sz="2000" dirty="0" smtClean="0"/>
              <a:t> olabilir</a:t>
            </a:r>
            <a:r>
              <a:rPr lang="tr-TR" sz="2000" dirty="0"/>
              <a:t>.</a:t>
            </a:r>
          </a:p>
          <a:p>
            <a:pPr lvl="0"/>
            <a:r>
              <a:rPr lang="tr-TR" sz="2000" dirty="0"/>
              <a:t>Alerji yapabilir.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387247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3891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Geçici restorasyonların yapım teknikleri </a:t>
            </a:r>
            <a:r>
              <a:rPr lang="tr-TR" dirty="0" smtClean="0"/>
              <a:t> </a:t>
            </a:r>
          </a:p>
          <a:p>
            <a:r>
              <a:rPr lang="tr-TR" sz="2200" dirty="0" smtClean="0"/>
              <a:t>Geçici </a:t>
            </a:r>
            <a:r>
              <a:rPr lang="tr-TR" sz="2200" dirty="0"/>
              <a:t>restorasyonlar, çeşitli materyaller kullanılarak </a:t>
            </a:r>
            <a:r>
              <a:rPr lang="tr-TR" sz="2200" b="1" dirty="0"/>
              <a:t>direkt</a:t>
            </a:r>
            <a:r>
              <a:rPr lang="tr-TR" sz="2200" dirty="0"/>
              <a:t> ve </a:t>
            </a:r>
            <a:r>
              <a:rPr lang="tr-TR" sz="2200" b="1" dirty="0" err="1"/>
              <a:t>indirekt</a:t>
            </a:r>
            <a:r>
              <a:rPr lang="tr-TR" sz="2200" b="1" dirty="0"/>
              <a:t> </a:t>
            </a:r>
            <a:r>
              <a:rPr lang="tr-TR" sz="2200" dirty="0"/>
              <a:t>yöntemlerle elde edilir. </a:t>
            </a:r>
            <a:endParaRPr lang="tr-TR" sz="2200" dirty="0" smtClean="0"/>
          </a:p>
          <a:p>
            <a:r>
              <a:rPr lang="tr-TR" sz="2200" dirty="0" smtClean="0"/>
              <a:t>Geçici </a:t>
            </a:r>
            <a:r>
              <a:rPr lang="tr-TR" sz="2200" dirty="0"/>
              <a:t>restorasyon yapımında çeşitli </a:t>
            </a:r>
            <a:r>
              <a:rPr lang="tr-TR" sz="2200" dirty="0" err="1"/>
              <a:t>rezinler</a:t>
            </a:r>
            <a:r>
              <a:rPr lang="tr-TR" sz="2200" dirty="0"/>
              <a:t> kullanılır. Bunlara ait problem, sertleşme esnasında hacimsel değişikliklerin olmasıdır. </a:t>
            </a:r>
            <a:endParaRPr lang="tr-TR" sz="2200" dirty="0" smtClean="0"/>
          </a:p>
          <a:p>
            <a:r>
              <a:rPr lang="tr-TR" sz="2200" dirty="0" err="1" smtClean="0"/>
              <a:t>Kontraksiyona</a:t>
            </a:r>
            <a:r>
              <a:rPr lang="tr-TR" sz="2200" dirty="0" smtClean="0"/>
              <a:t> </a:t>
            </a:r>
            <a:r>
              <a:rPr lang="tr-TR" sz="2200" dirty="0"/>
              <a:t>uğrayan materyal büzülür, marjinal bozukluğa sebep olur. </a:t>
            </a:r>
            <a:endParaRPr lang="tr-TR" sz="2200" dirty="0" smtClean="0"/>
          </a:p>
          <a:p>
            <a:r>
              <a:rPr lang="tr-TR" sz="2200" dirty="0" smtClean="0"/>
              <a:t>Genellikle </a:t>
            </a:r>
            <a:r>
              <a:rPr lang="tr-TR" sz="2200" dirty="0"/>
              <a:t>kullanılan </a:t>
            </a:r>
            <a:r>
              <a:rPr lang="tr-TR" sz="2200" dirty="0" err="1"/>
              <a:t>rezinler</a:t>
            </a:r>
            <a:r>
              <a:rPr lang="tr-TR" sz="2200" dirty="0"/>
              <a:t> ekzotermiktir ve biyolojik olarak uyumlu değildir. </a:t>
            </a:r>
            <a:endParaRPr lang="tr-TR" sz="2200" dirty="0" smtClean="0"/>
          </a:p>
          <a:p>
            <a:r>
              <a:rPr lang="tr-TR" sz="2200" dirty="0" smtClean="0"/>
              <a:t>Materyal </a:t>
            </a:r>
            <a:r>
              <a:rPr lang="tr-TR" sz="2200" dirty="0"/>
              <a:t>seçimi uygulama tekniğinin şartlarına göre değişir. </a:t>
            </a:r>
            <a:endParaRPr lang="tr-TR" sz="2200" dirty="0" smtClean="0"/>
          </a:p>
          <a:p>
            <a:r>
              <a:rPr lang="tr-TR" sz="2200" dirty="0" smtClean="0"/>
              <a:t>En </a:t>
            </a:r>
            <a:r>
              <a:rPr lang="tr-TR" sz="2200" dirty="0"/>
              <a:t>az </a:t>
            </a:r>
            <a:r>
              <a:rPr lang="tr-TR" sz="2200" dirty="0" err="1"/>
              <a:t>toksik</a:t>
            </a:r>
            <a:r>
              <a:rPr lang="tr-TR" sz="2200" dirty="0"/>
              <a:t> ve en az </a:t>
            </a:r>
            <a:r>
              <a:rPr lang="tr-TR" sz="2200" dirty="0" err="1"/>
              <a:t>polimerizasyon</a:t>
            </a:r>
            <a:r>
              <a:rPr lang="tr-TR" sz="2200" dirty="0"/>
              <a:t> büzülmesi olan materyaller direkt teknikte kullanılır.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38724738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1146</Words>
  <Application>Microsoft Macintosh PowerPoint</Application>
  <PresentationFormat>Ekran Gösterisi (4:3)</PresentationFormat>
  <Paragraphs>92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Ofis Teması</vt:lpstr>
      <vt:lpstr>Geçici Kron/Köprüler</vt:lpstr>
      <vt:lpstr>Slayt 2</vt:lpstr>
      <vt:lpstr>Geçici kron/köprüler   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Geçici Kron/Köprüler</dc:title>
  <dc:creator>CARADRAS-13</dc:creator>
  <cp:lastModifiedBy>Burcu Batak</cp:lastModifiedBy>
  <cp:revision>42</cp:revision>
  <dcterms:created xsi:type="dcterms:W3CDTF">2017-10-12T21:08:24Z</dcterms:created>
  <dcterms:modified xsi:type="dcterms:W3CDTF">2020-02-05T13:43:14Z</dcterms:modified>
</cp:coreProperties>
</file>