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5" r:id="rId8"/>
    <p:sldId id="266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0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9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3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5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8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5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4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9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8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EFC97-7D24-6943-83EC-AB9BDAD75CBD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61E9F-C0DB-B043-A662-372EE2CD4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3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59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Tematik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: </a:t>
            </a:r>
            <a:r>
              <a:rPr lang="en-US" dirty="0" err="1" smtClean="0"/>
              <a:t>haber</a:t>
            </a:r>
            <a:r>
              <a:rPr lang="en-US" dirty="0" smtClean="0"/>
              <a:t> </a:t>
            </a:r>
            <a:r>
              <a:rPr lang="en-US" dirty="0" err="1" smtClean="0"/>
              <a:t>başlıkları</a:t>
            </a:r>
            <a:r>
              <a:rPr lang="en-US" dirty="0" smtClean="0"/>
              <a:t>, alt </a:t>
            </a:r>
            <a:r>
              <a:rPr lang="en-US" dirty="0" err="1" smtClean="0"/>
              <a:t>başlıklar</a:t>
            </a:r>
            <a:r>
              <a:rPr lang="en-US" dirty="0" smtClean="0"/>
              <a:t>, </a:t>
            </a:r>
            <a:r>
              <a:rPr lang="en-US" dirty="0" err="1" smtClean="0"/>
              <a:t>haber</a:t>
            </a:r>
            <a:r>
              <a:rPr lang="en-US" dirty="0" smtClean="0"/>
              <a:t> </a:t>
            </a:r>
            <a:r>
              <a:rPr lang="en-US" dirty="0" err="1" smtClean="0"/>
              <a:t>girişleri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spotlar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Şematik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: durum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89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400" dirty="0" err="1" smtClean="0"/>
              <a:t>Söylem</a:t>
            </a:r>
            <a:r>
              <a:rPr lang="en-US" sz="2400" dirty="0" smtClean="0"/>
              <a:t> </a:t>
            </a:r>
            <a:r>
              <a:rPr lang="en-US" sz="2400" dirty="0" err="1" smtClean="0"/>
              <a:t>kavramı</a:t>
            </a:r>
            <a:r>
              <a:rPr lang="en-US" sz="2400" dirty="0" smtClean="0"/>
              <a:t>, </a:t>
            </a:r>
            <a:r>
              <a:rPr lang="en-US" sz="2400" dirty="0" err="1" smtClean="0"/>
              <a:t>esas</a:t>
            </a:r>
            <a:r>
              <a:rPr lang="en-US" sz="2400" dirty="0" smtClean="0"/>
              <a:t> </a:t>
            </a:r>
            <a:r>
              <a:rPr lang="en-US" sz="2400" dirty="0" err="1" smtClean="0"/>
              <a:t>itibariyle</a:t>
            </a:r>
            <a:r>
              <a:rPr lang="en-US" sz="2400" dirty="0" smtClean="0"/>
              <a:t> </a:t>
            </a:r>
            <a:r>
              <a:rPr lang="en-US" sz="2400" dirty="0" err="1" smtClean="0"/>
              <a:t>toplumsal</a:t>
            </a:r>
            <a:r>
              <a:rPr lang="en-US" sz="2400" dirty="0" smtClean="0"/>
              <a:t> </a:t>
            </a:r>
            <a:r>
              <a:rPr lang="en-US" sz="2400" dirty="0" err="1" smtClean="0"/>
              <a:t>alanda</a:t>
            </a:r>
            <a:r>
              <a:rPr lang="en-US" sz="2400" dirty="0" smtClean="0"/>
              <a:t> </a:t>
            </a:r>
            <a:r>
              <a:rPr lang="en-US" sz="2400" dirty="0" err="1" smtClean="0"/>
              <a:t>süregiden</a:t>
            </a:r>
            <a:r>
              <a:rPr lang="en-US" sz="2400" dirty="0" smtClean="0"/>
              <a:t> </a:t>
            </a:r>
            <a:r>
              <a:rPr lang="en-US" sz="2400" dirty="0" err="1" smtClean="0"/>
              <a:t>iktidar</a:t>
            </a:r>
            <a:r>
              <a:rPr lang="en-US" sz="2400" dirty="0" smtClean="0"/>
              <a:t> </a:t>
            </a:r>
            <a:r>
              <a:rPr lang="en-US" sz="2400" dirty="0" err="1" smtClean="0"/>
              <a:t>ilişkilerini</a:t>
            </a:r>
            <a:r>
              <a:rPr lang="en-US" sz="2400" dirty="0" smtClean="0"/>
              <a:t>, </a:t>
            </a:r>
            <a:r>
              <a:rPr lang="en-US" sz="2400" dirty="0" err="1" smtClean="0"/>
              <a:t>dilin</a:t>
            </a:r>
            <a:r>
              <a:rPr lang="en-US" sz="2400" dirty="0" smtClean="0"/>
              <a:t> </a:t>
            </a:r>
            <a:r>
              <a:rPr lang="en-US" sz="2400" dirty="0" err="1" smtClean="0"/>
              <a:t>anlamlandırma</a:t>
            </a:r>
            <a:r>
              <a:rPr lang="en-US" sz="2400" dirty="0" smtClean="0"/>
              <a:t> </a:t>
            </a:r>
            <a:r>
              <a:rPr lang="en-US" sz="2400" dirty="0" err="1" smtClean="0"/>
              <a:t>mücadelesi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üzerinden</a:t>
            </a:r>
            <a:r>
              <a:rPr lang="en-US" sz="2400" dirty="0" smtClean="0"/>
              <a:t> </a:t>
            </a:r>
            <a:r>
              <a:rPr lang="en-US" sz="2400" dirty="0" err="1" smtClean="0"/>
              <a:t>okumayı</a:t>
            </a:r>
            <a:r>
              <a:rPr lang="en-US" sz="2400" dirty="0" smtClean="0"/>
              <a:t> </a:t>
            </a:r>
            <a:r>
              <a:rPr lang="en-US" sz="2400" dirty="0" err="1" smtClean="0"/>
              <a:t>öneren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böylece</a:t>
            </a:r>
            <a:r>
              <a:rPr lang="en-US" sz="2400" dirty="0" smtClean="0"/>
              <a:t> </a:t>
            </a:r>
            <a:r>
              <a:rPr lang="en-US" sz="2400" dirty="0" err="1" smtClean="0"/>
              <a:t>toplumsal</a:t>
            </a:r>
            <a:r>
              <a:rPr lang="en-US" sz="2400" dirty="0" smtClean="0"/>
              <a:t> </a:t>
            </a:r>
            <a:r>
              <a:rPr lang="en-US" sz="2400" dirty="0" err="1" smtClean="0"/>
              <a:t>gerçeklik</a:t>
            </a:r>
            <a:r>
              <a:rPr lang="en-US" sz="2400" dirty="0" smtClean="0"/>
              <a:t> </a:t>
            </a:r>
            <a:r>
              <a:rPr lang="en-US" sz="2400" dirty="0" err="1" smtClean="0"/>
              <a:t>tanımlarının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anlamlandırma</a:t>
            </a:r>
            <a:r>
              <a:rPr lang="en-US" sz="2400" dirty="0" smtClean="0"/>
              <a:t> </a:t>
            </a:r>
            <a:r>
              <a:rPr lang="en-US" sz="2400" dirty="0" err="1" smtClean="0"/>
              <a:t>mücadelesi</a:t>
            </a:r>
            <a:r>
              <a:rPr lang="en-US" sz="2400" dirty="0" smtClean="0"/>
              <a:t> </a:t>
            </a:r>
            <a:r>
              <a:rPr lang="en-US" sz="2400" dirty="0" err="1" smtClean="0"/>
              <a:t>boyunca</a:t>
            </a:r>
            <a:r>
              <a:rPr lang="en-US" sz="2400" dirty="0" smtClean="0"/>
              <a:t> </a:t>
            </a:r>
            <a:r>
              <a:rPr lang="en-US" sz="2400" dirty="0" err="1" smtClean="0"/>
              <a:t>sürekli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değiştiğini</a:t>
            </a:r>
            <a:r>
              <a:rPr lang="en-US" sz="2400" dirty="0" smtClean="0"/>
              <a:t> </a:t>
            </a:r>
            <a:r>
              <a:rPr lang="en-US" sz="2400" dirty="0" err="1" smtClean="0"/>
              <a:t>varsayan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kuramsal</a:t>
            </a:r>
            <a:r>
              <a:rPr lang="en-US" sz="2400" dirty="0" smtClean="0"/>
              <a:t> </a:t>
            </a:r>
            <a:r>
              <a:rPr lang="en-US" sz="2400" dirty="0" err="1" smtClean="0"/>
              <a:t>yaklaşımın</a:t>
            </a:r>
            <a:r>
              <a:rPr lang="en-US" sz="2400" dirty="0" smtClean="0"/>
              <a:t> </a:t>
            </a:r>
            <a:r>
              <a:rPr lang="en-US" sz="2400" dirty="0" err="1" smtClean="0"/>
              <a:t>kilit</a:t>
            </a:r>
            <a:r>
              <a:rPr lang="en-US" sz="2400" dirty="0" smtClean="0"/>
              <a:t> </a:t>
            </a:r>
            <a:r>
              <a:rPr lang="en-US" sz="2400" dirty="0" err="1" smtClean="0"/>
              <a:t>kavramı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karşımıza</a:t>
            </a:r>
            <a:r>
              <a:rPr lang="en-US" sz="2400" dirty="0" smtClean="0"/>
              <a:t> </a:t>
            </a:r>
            <a:r>
              <a:rPr lang="en-US" sz="2400" dirty="0" err="1" smtClean="0"/>
              <a:t>çıkar</a:t>
            </a:r>
            <a:r>
              <a:rPr lang="en-US" sz="2400" dirty="0" smtClean="0"/>
              <a:t>” (</a:t>
            </a:r>
            <a:r>
              <a:rPr lang="en-US" sz="2400" dirty="0" err="1" smtClean="0"/>
              <a:t>Durna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Kubilay</a:t>
            </a:r>
            <a:r>
              <a:rPr lang="en-US" sz="2400" dirty="0" smtClean="0"/>
              <a:t>, 2010: 48)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304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Söylem analizi insanbilimi, halkbilimi, </a:t>
            </a:r>
            <a:r>
              <a:rPr lang="tr-TR" dirty="0" smtClean="0"/>
              <a:t>mikro sosyoloji</a:t>
            </a:r>
            <a:r>
              <a:rPr lang="tr-TR" dirty="0"/>
              <a:t>, bilişsel ve sosyal psikoloji, </a:t>
            </a:r>
            <a:r>
              <a:rPr lang="tr-TR" dirty="0" smtClean="0"/>
              <a:t>şiir bilimi</a:t>
            </a:r>
            <a:r>
              <a:rPr lang="tr-TR" dirty="0"/>
              <a:t>, retorik, biçembilimi, dilbilimi, semiyotik ve metin ve konuşmanın yapıları, işlevleri ve işlemleriyle ilgilenen diğer tüm beşeri ve sosyal bilimlerde yeni bir </a:t>
            </a:r>
            <a:r>
              <a:rPr lang="tr-TR" dirty="0" smtClean="0"/>
              <a:t>disiplinler arası </a:t>
            </a:r>
            <a:r>
              <a:rPr lang="tr-TR" dirty="0"/>
              <a:t>çalışma alanı olarak 1960lar ve 1970lerin ortaları arasında bulunan zaman diliminde ortaya çıkmıştır.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1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tr-TR" dirty="0"/>
              <a:t>Medya mesajlarının yapılarının daha sistematik ve açık bir tarifi için yeni </a:t>
            </a:r>
            <a:r>
              <a:rPr lang="tr-TR" dirty="0" smtClean="0"/>
              <a:t>disiplinler arası </a:t>
            </a:r>
            <a:r>
              <a:rPr lang="tr-TR" dirty="0"/>
              <a:t>söylem analizi alanının kuram ve </a:t>
            </a:r>
            <a:r>
              <a:rPr lang="tr-TR" dirty="0" err="1"/>
              <a:t>metodları</a:t>
            </a:r>
            <a:r>
              <a:rPr lang="tr-TR" dirty="0"/>
              <a:t> kullanılabilir.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0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Medya </a:t>
            </a:r>
            <a:r>
              <a:rPr lang="tr-TR" dirty="0" smtClean="0"/>
              <a:t>araştırmalarında </a:t>
            </a:r>
            <a:r>
              <a:rPr lang="tr-TR" dirty="0"/>
              <a:t>söylem analizlerinin uygulamaları, söylem analizi ve kitle iletişimi alanlarının kendileri kadar çeşitlidir.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0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meyda</a:t>
            </a:r>
            <a:r>
              <a:rPr lang="en-US" dirty="0" smtClean="0"/>
              <a:t> </a:t>
            </a:r>
            <a:r>
              <a:rPr lang="en-US" dirty="0" err="1" smtClean="0"/>
              <a:t>metinlerinin</a:t>
            </a:r>
            <a:r>
              <a:rPr lang="en-US" dirty="0" smtClean="0"/>
              <a:t> </a:t>
            </a:r>
            <a:r>
              <a:rPr lang="en-US" dirty="0" err="1" smtClean="0"/>
              <a:t>çözümlenmesinde</a:t>
            </a:r>
            <a:r>
              <a:rPr lang="en-US" dirty="0" smtClean="0"/>
              <a:t> </a:t>
            </a:r>
            <a:r>
              <a:rPr lang="en-US" dirty="0" err="1" smtClean="0"/>
              <a:t>öncü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figür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, </a:t>
            </a:r>
            <a:r>
              <a:rPr lang="en-US" i="1" dirty="0" err="1" smtClean="0"/>
              <a:t>Teun</a:t>
            </a:r>
            <a:r>
              <a:rPr lang="en-US" i="1" dirty="0" smtClean="0"/>
              <a:t> </a:t>
            </a:r>
            <a:r>
              <a:rPr lang="en-US" i="1" dirty="0" err="1" smtClean="0"/>
              <a:t>Adrianus</a:t>
            </a:r>
            <a:r>
              <a:rPr lang="en-US" i="1" dirty="0" smtClean="0"/>
              <a:t> van </a:t>
            </a:r>
            <a:r>
              <a:rPr lang="en-US" i="1" dirty="0" err="1" smtClean="0"/>
              <a:t>Dijk</a:t>
            </a:r>
            <a:r>
              <a:rPr lang="en-US" i="1" dirty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geliştirilen</a:t>
            </a:r>
            <a:r>
              <a:rPr lang="en-US" dirty="0" smtClean="0"/>
              <a:t> </a:t>
            </a:r>
            <a:r>
              <a:rPr lang="en-US" dirty="0" err="1" smtClean="0"/>
              <a:t>sosyo-bilişsel</a:t>
            </a:r>
            <a:r>
              <a:rPr lang="en-US" i="1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söylem</a:t>
            </a:r>
            <a:r>
              <a:rPr lang="en-US" dirty="0" smtClean="0"/>
              <a:t> </a:t>
            </a:r>
            <a:r>
              <a:rPr lang="en-US" dirty="0" err="1" smtClean="0"/>
              <a:t>çözümlemesi</a:t>
            </a:r>
            <a:r>
              <a:rPr lang="en-US" dirty="0" smtClean="0"/>
              <a:t> model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edilerek</a:t>
            </a:r>
            <a:r>
              <a:rPr lang="en-US" dirty="0" smtClean="0"/>
              <a:t> </a:t>
            </a:r>
            <a:r>
              <a:rPr lang="en-US" dirty="0" err="1" smtClean="0"/>
              <a:t>derste</a:t>
            </a:r>
            <a:r>
              <a:rPr lang="en-US" dirty="0" smtClean="0"/>
              <a:t> </a:t>
            </a:r>
            <a:r>
              <a:rPr lang="en-US" dirty="0" err="1" smtClean="0"/>
              <a:t>işlenecektir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68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Teun</a:t>
            </a:r>
            <a:r>
              <a:rPr lang="en-US" dirty="0"/>
              <a:t> A. van </a:t>
            </a:r>
            <a:r>
              <a:rPr lang="en-US" dirty="0" err="1"/>
              <a:t>Dijk</a:t>
            </a:r>
            <a:r>
              <a:rPr lang="en-US" dirty="0"/>
              <a:t>,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anlatısını</a:t>
            </a:r>
            <a:r>
              <a:rPr lang="en-US" dirty="0"/>
              <a:t> </a:t>
            </a:r>
            <a:r>
              <a:rPr lang="en-US" dirty="0" err="1"/>
              <a:t>sentaktik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üzere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çözümleme</a:t>
            </a:r>
            <a:r>
              <a:rPr lang="en-US" dirty="0"/>
              <a:t> </a:t>
            </a:r>
            <a:r>
              <a:rPr lang="en-US" dirty="0" err="1"/>
              <a:t>türünde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Sentaktik</a:t>
            </a:r>
            <a:r>
              <a:rPr lang="en-US" dirty="0"/>
              <a:t> </a:t>
            </a:r>
            <a:r>
              <a:rPr lang="en-US" dirty="0" err="1"/>
              <a:t>çözümlemede</a:t>
            </a:r>
            <a:r>
              <a:rPr lang="en-US" dirty="0"/>
              <a:t>,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birimi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metninde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cümlelerin</a:t>
            </a:r>
            <a:r>
              <a:rPr lang="en-US" dirty="0"/>
              <a:t> </a:t>
            </a:r>
            <a:r>
              <a:rPr lang="en-US" dirty="0" err="1"/>
              <a:t>gramatik</a:t>
            </a:r>
            <a:r>
              <a:rPr lang="en-US" dirty="0"/>
              <a:t> </a:t>
            </a:r>
            <a:r>
              <a:rPr lang="en-US" dirty="0" err="1"/>
              <a:t>yapılarına</a:t>
            </a:r>
            <a:r>
              <a:rPr lang="en-US" dirty="0"/>
              <a:t> </a:t>
            </a:r>
            <a:r>
              <a:rPr lang="en-US" dirty="0" err="1"/>
              <a:t>odaklanırken</a:t>
            </a:r>
            <a:r>
              <a:rPr lang="en-US" dirty="0"/>
              <a:t>,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çözümlemede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sözcüklerin</a:t>
            </a:r>
            <a:r>
              <a:rPr lang="en-US" dirty="0"/>
              <a:t>, </a:t>
            </a:r>
            <a:r>
              <a:rPr lang="en-US" dirty="0" err="1"/>
              <a:t>cümlelerin</a:t>
            </a:r>
            <a:r>
              <a:rPr lang="en-US" dirty="0"/>
              <a:t>, </a:t>
            </a:r>
            <a:r>
              <a:rPr lang="en-US" dirty="0" err="1"/>
              <a:t>kısaca</a:t>
            </a:r>
            <a:r>
              <a:rPr lang="en-US" dirty="0"/>
              <a:t> </a:t>
            </a:r>
            <a:r>
              <a:rPr lang="en-US" dirty="0" err="1"/>
              <a:t>bütün</a:t>
            </a:r>
            <a:r>
              <a:rPr lang="en-US" dirty="0"/>
              <a:t> </a:t>
            </a:r>
            <a:r>
              <a:rPr lang="en-US" dirty="0" err="1"/>
              <a:t>söylemin</a:t>
            </a:r>
            <a:r>
              <a:rPr lang="en-US" dirty="0"/>
              <a:t> </a:t>
            </a:r>
            <a:r>
              <a:rPr lang="en-US" dirty="0" err="1"/>
              <a:t>anlamı</a:t>
            </a:r>
            <a:r>
              <a:rPr lang="en-US" dirty="0"/>
              <a:t> </a:t>
            </a:r>
            <a:r>
              <a:rPr lang="en-US" dirty="0" err="1"/>
              <a:t>üzerinde</a:t>
            </a:r>
            <a:r>
              <a:rPr lang="en-US" dirty="0"/>
              <a:t> </a:t>
            </a:r>
            <a:r>
              <a:rPr lang="en-US" dirty="0" err="1"/>
              <a:t>durulması</a:t>
            </a:r>
            <a:r>
              <a:rPr lang="en-US" dirty="0"/>
              <a:t> </a:t>
            </a:r>
            <a:r>
              <a:rPr lang="en-US" dirty="0" err="1"/>
              <a:t>öngörülmektedir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11073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van </a:t>
            </a:r>
            <a:r>
              <a:rPr lang="en-US" dirty="0" err="1" smtClean="0"/>
              <a:t>Dijk’ın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söylem</a:t>
            </a:r>
            <a:r>
              <a:rPr lang="en-US" dirty="0" smtClean="0"/>
              <a:t> </a:t>
            </a:r>
            <a:r>
              <a:rPr lang="en-US" dirty="0" err="1" smtClean="0"/>
              <a:t>çözümlemesi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çözümlendiği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bölümden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6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yapılar</a:t>
            </a:r>
            <a:r>
              <a:rPr lang="en-US" dirty="0" smtClean="0"/>
              <a:t>: </a:t>
            </a:r>
            <a:r>
              <a:rPr lang="en-US" dirty="0" err="1" smtClean="0"/>
              <a:t>Tematik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ş</a:t>
            </a:r>
            <a:r>
              <a:rPr lang="en-US" dirty="0" err="1" smtClean="0"/>
              <a:t>ematik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boyuta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yapılar</a:t>
            </a:r>
            <a:r>
              <a:rPr lang="en-US" dirty="0" smtClean="0"/>
              <a:t>: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seçimleri</a:t>
            </a:r>
            <a:r>
              <a:rPr lang="en-US" dirty="0" smtClean="0"/>
              <a:t>, </a:t>
            </a:r>
            <a:r>
              <a:rPr lang="en-US" dirty="0" err="1" smtClean="0"/>
              <a:t>cümle</a:t>
            </a:r>
            <a:r>
              <a:rPr lang="en-US" dirty="0" smtClean="0"/>
              <a:t> </a:t>
            </a:r>
            <a:r>
              <a:rPr lang="en-US" dirty="0" err="1" smtClean="0"/>
              <a:t>yapıları</a:t>
            </a:r>
            <a:r>
              <a:rPr lang="en-US" dirty="0" smtClean="0"/>
              <a:t>, </a:t>
            </a:r>
            <a:r>
              <a:rPr lang="en-US" dirty="0" err="1" smtClean="0"/>
              <a:t>cümleler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nedensellik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, </a:t>
            </a:r>
            <a:r>
              <a:rPr lang="en-US" dirty="0" err="1" smtClean="0"/>
              <a:t>retorik</a:t>
            </a:r>
            <a:r>
              <a:rPr lang="en-US" dirty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66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296</Words>
  <Application>Microsoft Macintosh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Söylem Analizi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Söylem Analizi</dc:title>
  <dc:creator>halise</dc:creator>
  <cp:lastModifiedBy>halise</cp:lastModifiedBy>
  <cp:revision>5</cp:revision>
  <dcterms:created xsi:type="dcterms:W3CDTF">2019-03-23T23:21:05Z</dcterms:created>
  <dcterms:modified xsi:type="dcterms:W3CDTF">2019-03-24T00:00:16Z</dcterms:modified>
</cp:coreProperties>
</file>