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8A274-990B-4F2C-A662-91842FBC0AB1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F72D9-5EE2-4705-B8F6-9CC5D63576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18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398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137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0875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142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86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64E6-0775-4D15-853D-E21561A94D2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25DB-DF5C-42BD-AE64-00C7A4910E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97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64E6-0775-4D15-853D-E21561A94D2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25DB-DF5C-42BD-AE64-00C7A4910E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90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64E6-0775-4D15-853D-E21561A94D2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25DB-DF5C-42BD-AE64-00C7A4910E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32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64E6-0775-4D15-853D-E21561A94D2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25DB-DF5C-42BD-AE64-00C7A4910E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9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64E6-0775-4D15-853D-E21561A94D2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25DB-DF5C-42BD-AE64-00C7A4910E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78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64E6-0775-4D15-853D-E21561A94D2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25DB-DF5C-42BD-AE64-00C7A4910E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31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64E6-0775-4D15-853D-E21561A94D2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25DB-DF5C-42BD-AE64-00C7A4910E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9759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64E6-0775-4D15-853D-E21561A94D2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25DB-DF5C-42BD-AE64-00C7A4910E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35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64E6-0775-4D15-853D-E21561A94D2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25DB-DF5C-42BD-AE64-00C7A4910E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99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64E6-0775-4D15-853D-E21561A94D2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25DB-DF5C-42BD-AE64-00C7A4910E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38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64E6-0775-4D15-853D-E21561A94D2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425DB-DF5C-42BD-AE64-00C7A4910E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75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264E6-0775-4D15-853D-E21561A94D2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25DB-DF5C-42BD-AE64-00C7A4910E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29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750798" y="267497"/>
            <a:ext cx="8929512" cy="63217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Yardımcı Araştırma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48440" y="224034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Çözümlerin özelliklerini kıyaslayın.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Çözümlerin nasıl çalıştığını inceleyin.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</p:txBody>
      </p:sp>
      <p:sp>
        <p:nvSpPr>
          <p:cNvPr id="3" name="Dikdörtgen 2"/>
          <p:cNvSpPr/>
          <p:nvPr/>
        </p:nvSpPr>
        <p:spPr>
          <a:xfrm>
            <a:off x="434502" y="1639259"/>
            <a:ext cx="5525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r-TR" sz="2400" b="1" dirty="0"/>
              <a:t>Konunuzla ilgili </a:t>
            </a:r>
            <a:r>
              <a:rPr lang="tr-TR" sz="2400" b="1" dirty="0" smtClean="0"/>
              <a:t>mevcut çözümler neler?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1628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217" fontAlgn="base">
              <a:spcBef>
                <a:spcPct val="0"/>
              </a:spcBef>
              <a:spcAft>
                <a:spcPct val="0"/>
              </a:spcAft>
            </a:pPr>
            <a:fld id="{AAF99528-E111-485F-B0E1-1E78E2B20E17}" type="slidenum">
              <a:rPr lang="tr-TR" altLang="en-US" smtClean="0">
                <a:solidFill>
                  <a:prstClr val="black"/>
                </a:solidFill>
              </a:rPr>
              <a:pPr defTabSz="914217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>
              <a:solidFill>
                <a:prstClr val="black"/>
              </a:solidFill>
              <a:ea typeface="宋体" pitchFamily="2" charset="-122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1146476" y="171051"/>
            <a:ext cx="8536141" cy="5799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dirty="0" smtClean="0"/>
              <a:t>BAŞARI KRİTERİ</a:t>
            </a:r>
            <a:endParaRPr lang="tr-TR" sz="2800" dirty="0"/>
          </a:p>
          <a:p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19548" y="1195106"/>
            <a:ext cx="11575228" cy="4351338"/>
          </a:xfrm>
          <a:prstGeom prst="rect">
            <a:avLst/>
          </a:prstGeom>
        </p:spPr>
        <p:txBody>
          <a:bodyPr>
            <a:noAutofit/>
          </a:bodyPr>
          <a:lstStyle>
            <a:lvl1pPr marL="351711" indent="-351711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99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040" indent="-293092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3299">
                <a:solidFill>
                  <a:schemeClr val="tx1"/>
                </a:solidFill>
                <a:latin typeface="+mn-lt"/>
              </a:defRPr>
            </a:lvl2pPr>
            <a:lvl3pPr marL="1172369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99">
                <a:solidFill>
                  <a:schemeClr val="tx1"/>
                </a:solidFill>
                <a:latin typeface="+mn-lt"/>
              </a:defRPr>
            </a:lvl3pPr>
            <a:lvl4pPr marL="1641317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3299">
                <a:solidFill>
                  <a:schemeClr val="tx1"/>
                </a:solidFill>
                <a:latin typeface="+mn-lt"/>
              </a:defRPr>
            </a:lvl4pPr>
            <a:lvl5pPr marL="2110265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3299">
                <a:solidFill>
                  <a:schemeClr val="tx1"/>
                </a:solidFill>
                <a:latin typeface="+mn-lt"/>
              </a:defRPr>
            </a:lvl5pPr>
            <a:lvl6pPr marL="2579212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3299">
                <a:solidFill>
                  <a:schemeClr val="tx1"/>
                </a:solidFill>
                <a:latin typeface="+mn-lt"/>
              </a:defRPr>
            </a:lvl6pPr>
            <a:lvl7pPr marL="3048160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3299">
                <a:solidFill>
                  <a:schemeClr val="tx1"/>
                </a:solidFill>
                <a:latin typeface="+mn-lt"/>
              </a:defRPr>
            </a:lvl7pPr>
            <a:lvl8pPr marL="3517107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3299">
                <a:solidFill>
                  <a:schemeClr val="tx1"/>
                </a:solidFill>
                <a:latin typeface="+mn-lt"/>
              </a:defRPr>
            </a:lvl8pPr>
            <a:lvl9pPr marL="3986056" indent="-234474" algn="l" defTabSz="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3299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tr-TR" sz="2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NE ARZU EDİLİR? DEN BAŞLA, SONRA NE MÜMKÜN? VE NE MAKUL? E BAK!</a:t>
            </a:r>
          </a:p>
          <a:p>
            <a:r>
              <a:rPr lang="tr-TR" sz="2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BAĞLAMI ANLA!</a:t>
            </a:r>
          </a:p>
          <a:p>
            <a:r>
              <a:rPr lang="tr-TR" sz="2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DUYGU VE DÜŞÜNCELERE İN !</a:t>
            </a:r>
          </a:p>
          <a:p>
            <a:r>
              <a:rPr lang="tr-TR" sz="2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HER ŞEYİ YAZ, YOGUN YAZ</a:t>
            </a:r>
          </a:p>
          <a:p>
            <a:r>
              <a:rPr lang="tr-TR" sz="2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RADİKAL KATILIM VE İŞBİRLİĞİ SAĞLA</a:t>
            </a:r>
          </a:p>
          <a:p>
            <a:r>
              <a:rPr lang="tr-TR" sz="2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ANLATMA ; YAP VE GÖSTER</a:t>
            </a:r>
          </a:p>
          <a:p>
            <a:r>
              <a:rPr lang="tr-TR" sz="2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DENE VE ERKENDEN BAŞARISIZ OL</a:t>
            </a:r>
          </a:p>
          <a:p>
            <a:r>
              <a:rPr lang="tr-TR" sz="28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GİT GEL TEKRARLA</a:t>
            </a:r>
            <a:endParaRPr lang="tr-TR" sz="28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454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391759" y="2920193"/>
            <a:ext cx="8929512" cy="6321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EMPATİ KUR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4452258" y="1521847"/>
            <a:ext cx="2808513" cy="63217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ADIM</a:t>
            </a:r>
            <a:r>
              <a:rPr lang="tr-TR" sz="2800" b="1" baseline="0" dirty="0" smtClean="0"/>
              <a:t> 1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59775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0" y="304800"/>
            <a:ext cx="8929512" cy="6321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EMPATİ KUR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998" y="2348617"/>
            <a:ext cx="6888867" cy="4415401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406727" y="1221065"/>
            <a:ext cx="38200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Empati</a:t>
            </a:r>
            <a:r>
              <a:rPr lang="tr-TR" sz="32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2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kaynaklarımız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Dinleme Bilgisayar Simgeleri Bilgi, diğerleri, metin, logo, diğerleri png |  PNGW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216" y="1378059"/>
            <a:ext cx="855561" cy="85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061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0" y="304800"/>
            <a:ext cx="8929512" cy="6321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EMPATİ KUR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56161" y="2824786"/>
            <a:ext cx="16995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/>
              <a:t>NE </a:t>
            </a:r>
            <a:r>
              <a:rPr lang="tr-TR" sz="2400" b="1" dirty="0"/>
              <a:t>yapıyor</a:t>
            </a:r>
            <a:r>
              <a:rPr lang="tr-TR" sz="2400" b="1" dirty="0" smtClean="0"/>
              <a:t>?</a:t>
            </a:r>
          </a:p>
          <a:p>
            <a:r>
              <a:rPr lang="tr-TR" sz="2400" b="1" dirty="0" smtClean="0"/>
              <a:t>DAVRANIŞ</a:t>
            </a:r>
            <a:endParaRPr lang="tr-TR" sz="2400" b="1" dirty="0"/>
          </a:p>
        </p:txBody>
      </p:sp>
      <p:sp>
        <p:nvSpPr>
          <p:cNvPr id="6" name="Dikdörtgen 5"/>
          <p:cNvSpPr/>
          <p:nvPr/>
        </p:nvSpPr>
        <p:spPr>
          <a:xfrm>
            <a:off x="6009939" y="235207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dirty="0"/>
              <a:t>NEDEN yapıyor?</a:t>
            </a:r>
          </a:p>
          <a:p>
            <a:r>
              <a:rPr lang="tr-TR" sz="2400" b="1" dirty="0"/>
              <a:t>DUYGULAR</a:t>
            </a:r>
          </a:p>
        </p:txBody>
      </p:sp>
      <p:sp>
        <p:nvSpPr>
          <p:cNvPr id="7" name="Dikdörtgen 6"/>
          <p:cNvSpPr/>
          <p:nvPr/>
        </p:nvSpPr>
        <p:spPr>
          <a:xfrm>
            <a:off x="6009939" y="404174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dirty="0"/>
              <a:t>NASIL yapıyor?</a:t>
            </a:r>
          </a:p>
          <a:p>
            <a:r>
              <a:rPr lang="tr-TR" sz="2400" b="1" dirty="0"/>
              <a:t>MANTIK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455665" y="992674"/>
            <a:ext cx="51167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/>
              <a:t>ARAŞTIRMA ARAÇLARININ HEPSİNDE </a:t>
            </a:r>
          </a:p>
          <a:p>
            <a:r>
              <a:rPr lang="tr-TR" sz="2400" b="1" dirty="0" smtClean="0"/>
              <a:t>TEKNİK</a:t>
            </a:r>
            <a:r>
              <a:rPr lang="tr-TR" sz="2400" b="1" dirty="0"/>
              <a:t>: NE, NASIL, NEDEN MERDİVENİ</a:t>
            </a:r>
          </a:p>
        </p:txBody>
      </p:sp>
    </p:spTree>
    <p:extLst>
      <p:ext uri="{BB962C8B-B14F-4D97-AF65-F5344CB8AC3E}">
        <p14:creationId xmlns:p14="http://schemas.microsoft.com/office/powerpoint/2010/main" val="291621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0" y="304800"/>
            <a:ext cx="8929512" cy="63217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EMPATİ KUR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3"/>
          <a:srcRect t="8115"/>
          <a:stretch/>
        </p:blipFill>
        <p:spPr>
          <a:xfrm>
            <a:off x="383822" y="1659467"/>
            <a:ext cx="10254015" cy="4242404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383822" y="1113557"/>
            <a:ext cx="7073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Derin Görüşmenin Amaç ve İhtiyaçları</a:t>
            </a:r>
            <a:endParaRPr lang="tr-T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7900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115</Words>
  <Application>Microsoft Office PowerPoint</Application>
  <PresentationFormat>Geniş ekran</PresentationFormat>
  <Paragraphs>35</Paragraphs>
  <Slides>6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2021-07-28T06:45:50Z</dcterms:created>
  <dcterms:modified xsi:type="dcterms:W3CDTF">2021-07-28T06:48:00Z</dcterms:modified>
</cp:coreProperties>
</file>