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2" r:id="rId2"/>
    <p:sldId id="343" r:id="rId3"/>
    <p:sldId id="368" r:id="rId4"/>
    <p:sldId id="344" r:id="rId5"/>
    <p:sldId id="366" r:id="rId6"/>
    <p:sldId id="345" r:id="rId7"/>
    <p:sldId id="346" r:id="rId8"/>
    <p:sldId id="347" r:id="rId9"/>
    <p:sldId id="348" r:id="rId10"/>
    <p:sldId id="367" r:id="rId11"/>
    <p:sldId id="31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114" d="100"/>
          <a:sy n="114" d="100"/>
        </p:scale>
        <p:origin x="156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9183725-CC15-403B-A3CE-5DE96E326128}"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1309573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183725-CC15-403B-A3CE-5DE96E326128}"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2281395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183725-CC15-403B-A3CE-5DE96E326128}"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849793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183725-CC15-403B-A3CE-5DE96E326128}"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305718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9183725-CC15-403B-A3CE-5DE96E326128}"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2562042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9183725-CC15-403B-A3CE-5DE96E326128}" type="datetimeFigureOut">
              <a:rPr lang="tr-TR" smtClean="0"/>
              <a:t>12.11.2018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1921586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9183725-CC15-403B-A3CE-5DE96E326128}" type="datetimeFigureOut">
              <a:rPr lang="tr-TR" smtClean="0"/>
              <a:t>12.11.2018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356961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9183725-CC15-403B-A3CE-5DE96E326128}" type="datetimeFigureOut">
              <a:rPr lang="tr-TR" smtClean="0"/>
              <a:t>12.11.2018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1722853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83725-CC15-403B-A3CE-5DE96E326128}" type="datetimeFigureOut">
              <a:rPr lang="tr-TR" smtClean="0"/>
              <a:t>12.11.2018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2923907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59183725-CC15-403B-A3CE-5DE96E326128}" type="datetimeFigureOut">
              <a:rPr lang="tr-TR" smtClean="0"/>
              <a:t>12.11.2018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126511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59183725-CC15-403B-A3CE-5DE96E326128}" type="datetimeFigureOut">
              <a:rPr lang="tr-TR" smtClean="0"/>
              <a:t>12.11.2018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2D559D-67EC-4EAC-A0A9-50DFB85CEFD5}" type="slidenum">
              <a:rPr lang="tr-TR" smtClean="0"/>
              <a:t>‹#›</a:t>
            </a:fld>
            <a:endParaRPr lang="tr-TR"/>
          </a:p>
        </p:txBody>
      </p:sp>
    </p:spTree>
    <p:extLst>
      <p:ext uri="{BB962C8B-B14F-4D97-AF65-F5344CB8AC3E}">
        <p14:creationId xmlns:p14="http://schemas.microsoft.com/office/powerpoint/2010/main" val="382209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83725-CC15-403B-A3CE-5DE96E326128}" type="datetimeFigureOut">
              <a:rPr lang="tr-TR" smtClean="0"/>
              <a:t>12.11.2018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D559D-67EC-4EAC-A0A9-50DFB85CEFD5}" type="slidenum">
              <a:rPr lang="tr-TR" smtClean="0"/>
              <a:t>‹#›</a:t>
            </a:fld>
            <a:endParaRPr lang="tr-TR"/>
          </a:p>
        </p:txBody>
      </p:sp>
    </p:spTree>
    <p:extLst>
      <p:ext uri="{BB962C8B-B14F-4D97-AF65-F5344CB8AC3E}">
        <p14:creationId xmlns:p14="http://schemas.microsoft.com/office/powerpoint/2010/main" val="3360139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D7B6213B-FAA5-401E-9FC6-824FCC363788}"/>
              </a:ext>
            </a:extLst>
          </p:cNvPr>
          <p:cNvSpPr>
            <a:spLocks noGrp="1" noChangeArrowheads="1"/>
          </p:cNvSpPr>
          <p:nvPr>
            <p:ph type="title"/>
          </p:nvPr>
        </p:nvSpPr>
        <p:spPr>
          <a:xfrm>
            <a:off x="765233" y="218318"/>
            <a:ext cx="7613533" cy="1014863"/>
          </a:xfrm>
          <a:solidFill>
            <a:srgbClr val="A4D1FA"/>
          </a:solidFill>
          <a:ln>
            <a:solidFill>
              <a:srgbClr val="000099"/>
            </a:solidFill>
            <a:miter lim="800000"/>
            <a:headEnd/>
            <a:tailEnd/>
          </a:ln>
        </p:spPr>
        <p:txBody>
          <a:bodyPr vert="horz" lIns="91440" tIns="45720" rIns="91440" bIns="45720" rtlCol="0" anchor="ctr">
            <a:normAutofit fontScale="90000"/>
          </a:bodyPr>
          <a:lstStyle/>
          <a:p>
            <a:pPr algn="ctr"/>
            <a:r>
              <a:rPr lang="tr-TR" altLang="en-US" sz="3600" b="1" dirty="0">
                <a:solidFill>
                  <a:srgbClr val="000099"/>
                </a:solidFill>
                <a:latin typeface="Times New Roman" panose="02020603050405020304" pitchFamily="18" charset="0"/>
                <a:cs typeface="Times New Roman" panose="02020603050405020304" pitchFamily="18" charset="0"/>
              </a:rPr>
              <a:t>III. AYIN GÖRÜNEN HAREKETİ</a:t>
            </a:r>
            <a:r>
              <a:rPr lang="en-US" altLang="en-US" sz="3600" b="1" dirty="0">
                <a:solidFill>
                  <a:srgbClr val="000099"/>
                </a:solidFill>
                <a:latin typeface="Times New Roman" panose="02020603050405020304" pitchFamily="18" charset="0"/>
                <a:cs typeface="Times New Roman" panose="02020603050405020304" pitchFamily="18" charset="0"/>
              </a:rPr>
              <a:t> - I</a:t>
            </a:r>
            <a:endParaRPr lang="tr-TR" altLang="en-US" sz="3600" b="1" dirty="0">
              <a:solidFill>
                <a:srgbClr val="000099"/>
              </a:solidFill>
              <a:latin typeface="Times New Roman" panose="02020603050405020304" pitchFamily="18" charset="0"/>
              <a:cs typeface="Times New Roman" panose="02020603050405020304" pitchFamily="18" charset="0"/>
            </a:endParaRPr>
          </a:p>
        </p:txBody>
      </p:sp>
      <p:sp>
        <p:nvSpPr>
          <p:cNvPr id="116739" name="Rectangle 3">
            <a:extLst>
              <a:ext uri="{FF2B5EF4-FFF2-40B4-BE49-F238E27FC236}">
                <a16:creationId xmlns:a16="http://schemas.microsoft.com/office/drawing/2014/main" id="{6F9EBD19-3691-401D-8FFA-B4D79E2B58B7}"/>
              </a:ext>
            </a:extLst>
          </p:cNvPr>
          <p:cNvSpPr>
            <a:spLocks noGrp="1" noChangeArrowheads="1"/>
          </p:cNvSpPr>
          <p:nvPr>
            <p:ph type="body" idx="1"/>
          </p:nvPr>
        </p:nvSpPr>
        <p:spPr>
          <a:xfrm>
            <a:off x="468313" y="1341438"/>
            <a:ext cx="8229600" cy="5111750"/>
          </a:xfrm>
        </p:spPr>
        <p:txBody>
          <a:bodyPr>
            <a:normAutofit/>
          </a:bodyPr>
          <a:lstStyle/>
          <a:p>
            <a:pPr algn="just">
              <a:lnSpc>
                <a:spcPct val="150000"/>
              </a:lnSpc>
              <a:buFontTx/>
              <a:buNone/>
            </a:pPr>
            <a:r>
              <a:rPr lang="tr-TR" altLang="en-US" sz="1800" dirty="0">
                <a:latin typeface="Times New Roman" panose="02020603050405020304" pitchFamily="18" charset="0"/>
                <a:cs typeface="Times New Roman" panose="02020603050405020304" pitchFamily="18" charset="0"/>
              </a:rPr>
              <a:t>	Ay’ın görünen hareketini izlemek, Güneşe nazaran daha kolaydır. Zira Ay’ın en parlak olduğu dolunay durumunda bile gökyüzünde yıldızlar görülebilir ve böylece onun her gece bulunduğu yer kolayca işaretlenebilir.</a:t>
            </a:r>
          </a:p>
          <a:p>
            <a:pPr algn="just">
              <a:lnSpc>
                <a:spcPct val="150000"/>
              </a:lnSpc>
              <a:buFontTx/>
              <a:buNone/>
            </a:pPr>
            <a:r>
              <a:rPr lang="tr-TR" altLang="en-US" sz="1800" dirty="0">
                <a:latin typeface="Times New Roman" panose="02020603050405020304" pitchFamily="18" charset="0"/>
                <a:cs typeface="Times New Roman" panose="02020603050405020304" pitchFamily="18" charset="0"/>
              </a:rPr>
              <a:t>	Karşıt olarak, herhangi bir tarih ve zaman için Ay’ın yerinin daha önceden hesabı astronominin en güç problemlerinden biridir. Eğer Ay ve Yer uzayda yalnız olsalardı, Ay iki cisim problemi olarak Kepler yasasına göre Yer etrafında dolanacaktı. Halbuki bu sistem içinde, uzak olmasına rağmen, büyük bir kütleye sahip olan Güneş vardır. Onun ihmal edilemeyen çekim kuvveti Ay yörüngesi üzerine bir tedirginlik etkisi uygulamaktadır. </a:t>
            </a:r>
          </a:p>
          <a:p>
            <a:pPr algn="just">
              <a:lnSpc>
                <a:spcPct val="150000"/>
              </a:lnSpc>
              <a:buFontTx/>
              <a:buNone/>
            </a:pPr>
            <a:r>
              <a:rPr lang="tr-TR" altLang="en-US" sz="1800" dirty="0">
                <a:latin typeface="Times New Roman" panose="02020603050405020304" pitchFamily="18" charset="0"/>
                <a:cs typeface="Times New Roman" panose="02020603050405020304" pitchFamily="18" charset="0"/>
              </a:rPr>
              <a:t>	Bu konuya şimdi gök mekaniğinin bir problemi olarak bir yana bırakarak görünen hareketi gözden geçirelim.</a:t>
            </a:r>
          </a:p>
        </p:txBody>
      </p:sp>
    </p:spTree>
    <p:extLst>
      <p:ext uri="{BB962C8B-B14F-4D97-AF65-F5344CB8AC3E}">
        <p14:creationId xmlns:p14="http://schemas.microsoft.com/office/powerpoint/2010/main" val="2497084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554" name="Picture 2">
            <a:extLst>
              <a:ext uri="{FF2B5EF4-FFF2-40B4-BE49-F238E27FC236}">
                <a16:creationId xmlns:a16="http://schemas.microsoft.com/office/drawing/2014/main" id="{7771E23C-53E9-48B7-B7D7-1B5473AC82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765175"/>
            <a:ext cx="7058025" cy="418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1555" name="Text Box 3">
            <a:extLst>
              <a:ext uri="{FF2B5EF4-FFF2-40B4-BE49-F238E27FC236}">
                <a16:creationId xmlns:a16="http://schemas.microsoft.com/office/drawing/2014/main" id="{81748AFE-66CF-44B5-8349-DDD748BE9EAA}"/>
              </a:ext>
            </a:extLst>
          </p:cNvPr>
          <p:cNvSpPr txBox="1">
            <a:spLocks noChangeArrowheads="1"/>
          </p:cNvSpPr>
          <p:nvPr/>
        </p:nvSpPr>
        <p:spPr bwMode="auto">
          <a:xfrm>
            <a:off x="2195513" y="620713"/>
            <a:ext cx="4752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400" b="1">
                <a:latin typeface="Monotype Corsiva" panose="03010101010201010101" pitchFamily="66" charset="0"/>
              </a:rPr>
              <a:t>Kavuşum Ayı</a:t>
            </a:r>
          </a:p>
        </p:txBody>
      </p:sp>
      <p:pic>
        <p:nvPicPr>
          <p:cNvPr id="151556" name="Picture 4">
            <a:extLst>
              <a:ext uri="{FF2B5EF4-FFF2-40B4-BE49-F238E27FC236}">
                <a16:creationId xmlns:a16="http://schemas.microsoft.com/office/drawing/2014/main" id="{34591747-DF0C-4D25-868F-20574C399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1863" y="3716338"/>
            <a:ext cx="2881312" cy="2881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381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2493206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2E6A0E72-1BA8-4A73-866C-2BC40C38AED5}"/>
              </a:ext>
            </a:extLst>
          </p:cNvPr>
          <p:cNvSpPr>
            <a:spLocks noGrp="1" noChangeArrowheads="1"/>
          </p:cNvSpPr>
          <p:nvPr>
            <p:ph type="body" idx="1"/>
          </p:nvPr>
        </p:nvSpPr>
        <p:spPr>
          <a:xfrm>
            <a:off x="415255" y="964406"/>
            <a:ext cx="8229600" cy="4929188"/>
          </a:xfrm>
        </p:spPr>
        <p:txBody>
          <a:bodyPr>
            <a:normAutofit fontScale="62500" lnSpcReduction="20000"/>
          </a:bodyPr>
          <a:lstStyle/>
          <a:p>
            <a:pPr algn="just">
              <a:lnSpc>
                <a:spcPct val="150000"/>
              </a:lnSpc>
            </a:pPr>
            <a:r>
              <a:rPr lang="tr-TR" altLang="en-US" sz="2800" dirty="0">
                <a:latin typeface="Times New Roman" panose="02020603050405020304" pitchFamily="18" charset="0"/>
                <a:cs typeface="Times New Roman" panose="02020603050405020304" pitchFamily="18" charset="0"/>
              </a:rPr>
              <a:t>Güneş gibi, Ay da günlük harekete iştirak etmekten başka her gün yıldızlara göre bir miktar yer değiştirir. Güneş de bu özel hareketin periyodu bir yıl olduğu halde Ay</a:t>
            </a:r>
            <a:r>
              <a:rPr lang="en-US" altLang="en-US" sz="2800" dirty="0">
                <a:latin typeface="Times New Roman" panose="02020603050405020304" pitchFamily="18" charset="0"/>
                <a:cs typeface="Times New Roman" panose="02020603050405020304" pitchFamily="18" charset="0"/>
              </a:rPr>
              <a:t>’</a:t>
            </a:r>
            <a:r>
              <a:rPr lang="tr-TR" altLang="en-US" sz="2800" dirty="0">
                <a:latin typeface="Times New Roman" panose="02020603050405020304" pitchFamily="18" charset="0"/>
                <a:cs typeface="Times New Roman" panose="02020603050405020304" pitchFamily="18" charset="0"/>
              </a:rPr>
              <a:t>da, 27 gün 7 saat 43 dakika 11,47 saniye veya </a:t>
            </a:r>
            <a:r>
              <a:rPr lang="tr-TR" altLang="en-US" sz="2800" dirty="0">
                <a:solidFill>
                  <a:srgbClr val="FF0000"/>
                </a:solidFill>
                <a:latin typeface="Times New Roman" panose="02020603050405020304" pitchFamily="18" charset="0"/>
                <a:cs typeface="Times New Roman" panose="02020603050405020304" pitchFamily="18" charset="0"/>
              </a:rPr>
              <a:t>27,32166</a:t>
            </a:r>
            <a:r>
              <a:rPr lang="tr-TR" altLang="en-US" sz="2800" dirty="0">
                <a:latin typeface="Times New Roman" panose="02020603050405020304" pitchFamily="18" charset="0"/>
                <a:cs typeface="Times New Roman" panose="02020603050405020304" pitchFamily="18" charset="0"/>
              </a:rPr>
              <a:t> gündür.</a:t>
            </a:r>
            <a:endParaRPr lang="en-US" altLang="en-US" sz="2800" dirty="0">
              <a:latin typeface="Times New Roman" panose="02020603050405020304" pitchFamily="18" charset="0"/>
              <a:cs typeface="Times New Roman" panose="02020603050405020304" pitchFamily="18" charset="0"/>
            </a:endParaRPr>
          </a:p>
          <a:p>
            <a:pPr algn="just">
              <a:lnSpc>
                <a:spcPct val="150000"/>
              </a:lnSpc>
            </a:pPr>
            <a:endParaRPr lang="tr-TR" altLang="en-US" sz="2800" dirty="0">
              <a:latin typeface="Times New Roman" panose="02020603050405020304" pitchFamily="18" charset="0"/>
              <a:cs typeface="Times New Roman" panose="02020603050405020304" pitchFamily="18" charset="0"/>
            </a:endParaRPr>
          </a:p>
          <a:p>
            <a:pPr algn="just">
              <a:lnSpc>
                <a:spcPct val="150000"/>
              </a:lnSpc>
            </a:pPr>
            <a:r>
              <a:rPr lang="tr-TR" altLang="en-US" sz="2800" dirty="0">
                <a:latin typeface="Times New Roman" panose="02020603050405020304" pitchFamily="18" charset="0"/>
                <a:cs typeface="Times New Roman" panose="02020603050405020304" pitchFamily="18" charset="0"/>
              </a:rPr>
              <a:t>O halde Ay, sabit yıldızlara göre günde </a:t>
            </a:r>
            <a:r>
              <a:rPr lang="tr-TR" altLang="en-US" sz="2800" dirty="0">
                <a:solidFill>
                  <a:srgbClr val="FF0000"/>
                </a:solidFill>
                <a:latin typeface="Times New Roman" panose="02020603050405020304" pitchFamily="18" charset="0"/>
                <a:cs typeface="Times New Roman" panose="02020603050405020304" pitchFamily="18" charset="0"/>
              </a:rPr>
              <a:t>13</a:t>
            </a:r>
            <a:r>
              <a:rPr lang="tr-TR" altLang="en-US" sz="2800" baseline="30000" dirty="0">
                <a:solidFill>
                  <a:srgbClr val="FF0000"/>
                </a:solidFill>
                <a:latin typeface="Times New Roman" panose="02020603050405020304" pitchFamily="18" charset="0"/>
                <a:cs typeface="Times New Roman" panose="02020603050405020304" pitchFamily="18" charset="0"/>
              </a:rPr>
              <a:t>o</a:t>
            </a:r>
            <a:r>
              <a:rPr lang="tr-TR" altLang="en-US" sz="2800" dirty="0">
                <a:solidFill>
                  <a:srgbClr val="FF0000"/>
                </a:solidFill>
                <a:latin typeface="Times New Roman" panose="02020603050405020304" pitchFamily="18" charset="0"/>
                <a:cs typeface="Times New Roman" panose="02020603050405020304" pitchFamily="18" charset="0"/>
              </a:rPr>
              <a:t>11’</a:t>
            </a:r>
            <a:r>
              <a:rPr lang="tr-TR" altLang="en-US" sz="2800" dirty="0">
                <a:latin typeface="Times New Roman" panose="02020603050405020304" pitchFamily="18" charset="0"/>
                <a:cs typeface="Times New Roman" panose="02020603050405020304" pitchFamily="18" charset="0"/>
              </a:rPr>
              <a:t> geri kalır. Astronomide bu periyoda yıldız ayı (</a:t>
            </a:r>
            <a:r>
              <a:rPr lang="tr-TR" altLang="en-US" sz="2800" dirty="0" err="1">
                <a:latin typeface="Times New Roman" panose="02020603050405020304" pitchFamily="18" charset="0"/>
                <a:cs typeface="Times New Roman" panose="02020603050405020304" pitchFamily="18" charset="0"/>
              </a:rPr>
              <a:t>siderel</a:t>
            </a:r>
            <a:r>
              <a:rPr lang="tr-TR" altLang="en-US" sz="2800" dirty="0">
                <a:latin typeface="Times New Roman" panose="02020603050405020304" pitchFamily="18" charset="0"/>
                <a:cs typeface="Times New Roman" panose="02020603050405020304" pitchFamily="18" charset="0"/>
              </a:rPr>
              <a:t> ay) denir. Ayın bir yıldız ile birlikte </a:t>
            </a:r>
            <a:r>
              <a:rPr lang="tr-TR" altLang="en-US" sz="2800" dirty="0" err="1">
                <a:latin typeface="Times New Roman" panose="02020603050405020304" pitchFamily="18" charset="0"/>
                <a:cs typeface="Times New Roman" panose="02020603050405020304" pitchFamily="18" charset="0"/>
              </a:rPr>
              <a:t>ard</a:t>
            </a:r>
            <a:r>
              <a:rPr lang="en-US" altLang="en-US" sz="2800" dirty="0">
                <a:latin typeface="Times New Roman" panose="02020603050405020304" pitchFamily="18" charset="0"/>
                <a:cs typeface="Times New Roman" panose="02020603050405020304" pitchFamily="18" charset="0"/>
              </a:rPr>
              <a:t> </a:t>
            </a:r>
            <a:r>
              <a:rPr lang="tr-TR" altLang="en-US" sz="2800" dirty="0">
                <a:latin typeface="Times New Roman" panose="02020603050405020304" pitchFamily="18" charset="0"/>
                <a:cs typeface="Times New Roman" panose="02020603050405020304" pitchFamily="18" charset="0"/>
              </a:rPr>
              <a:t>arda iki doğuşu arasındaki zaman farkı bir </a:t>
            </a:r>
            <a:r>
              <a:rPr lang="tr-TR" altLang="en-US" sz="2800" dirty="0">
                <a:solidFill>
                  <a:srgbClr val="FF0000"/>
                </a:solidFill>
                <a:latin typeface="Times New Roman" panose="02020603050405020304" pitchFamily="18" charset="0"/>
                <a:cs typeface="Times New Roman" panose="02020603050405020304" pitchFamily="18" charset="0"/>
              </a:rPr>
              <a:t>Yıldız Ayı’na </a:t>
            </a:r>
            <a:r>
              <a:rPr lang="tr-TR" altLang="en-US" sz="2800" dirty="0">
                <a:latin typeface="Times New Roman" panose="02020603050405020304" pitchFamily="18" charset="0"/>
                <a:cs typeface="Times New Roman" panose="02020603050405020304" pitchFamily="18" charset="0"/>
              </a:rPr>
              <a:t>eşittir. </a:t>
            </a:r>
            <a:endParaRPr lang="en-US" altLang="en-US" sz="2800" dirty="0">
              <a:latin typeface="Times New Roman" panose="02020603050405020304" pitchFamily="18" charset="0"/>
              <a:cs typeface="Times New Roman" panose="02020603050405020304" pitchFamily="18" charset="0"/>
            </a:endParaRPr>
          </a:p>
          <a:p>
            <a:pPr algn="just">
              <a:lnSpc>
                <a:spcPct val="150000"/>
              </a:lnSpc>
            </a:pPr>
            <a:endParaRPr lang="tr-TR" altLang="en-US" sz="2800" dirty="0">
              <a:latin typeface="Times New Roman" panose="02020603050405020304" pitchFamily="18" charset="0"/>
              <a:cs typeface="Times New Roman" panose="02020603050405020304" pitchFamily="18" charset="0"/>
            </a:endParaRPr>
          </a:p>
          <a:p>
            <a:pPr algn="just">
              <a:lnSpc>
                <a:spcPct val="150000"/>
              </a:lnSpc>
            </a:pPr>
            <a:r>
              <a:rPr lang="tr-TR" altLang="en-US" sz="2800" dirty="0">
                <a:latin typeface="Times New Roman" panose="02020603050405020304" pitchFamily="18" charset="0"/>
                <a:cs typeface="Times New Roman" panose="02020603050405020304" pitchFamily="18" charset="0"/>
              </a:rPr>
              <a:t>Güneş de yaptığımız gibi, herhangi bir gün Ay meridyende iken yanında bulunan bir yıldız belli edilse ve sonra her gün için yıldız meridyene geldiği zaman Ay</a:t>
            </a:r>
            <a:r>
              <a:rPr lang="en-US" altLang="en-US" sz="2800" dirty="0">
                <a:latin typeface="Times New Roman" panose="02020603050405020304" pitchFamily="18" charset="0"/>
                <a:cs typeface="Times New Roman" panose="02020603050405020304" pitchFamily="18" charset="0"/>
              </a:rPr>
              <a:t>’</a:t>
            </a:r>
            <a:r>
              <a:rPr lang="tr-TR" altLang="en-US" sz="2800" dirty="0" err="1">
                <a:latin typeface="Times New Roman" panose="02020603050405020304" pitchFamily="18" charset="0"/>
                <a:cs typeface="Times New Roman" panose="02020603050405020304" pitchFamily="18" charset="0"/>
              </a:rPr>
              <a:t>ın</a:t>
            </a:r>
            <a:r>
              <a:rPr lang="tr-TR" altLang="en-US" sz="2800" dirty="0">
                <a:latin typeface="Times New Roman" panose="02020603050405020304" pitchFamily="18" charset="0"/>
                <a:cs typeface="Times New Roman" panose="02020603050405020304" pitchFamily="18" charset="0"/>
              </a:rPr>
              <a:t> yeri noktalansa Ay</a:t>
            </a:r>
            <a:r>
              <a:rPr lang="en-US" altLang="en-US" sz="2800" dirty="0">
                <a:latin typeface="Times New Roman" panose="02020603050405020304" pitchFamily="18" charset="0"/>
                <a:cs typeface="Times New Roman" panose="02020603050405020304" pitchFamily="18" charset="0"/>
              </a:rPr>
              <a:t>’</a:t>
            </a:r>
            <a:r>
              <a:rPr lang="tr-TR" altLang="en-US" sz="2800" dirty="0" err="1">
                <a:latin typeface="Times New Roman" panose="02020603050405020304" pitchFamily="18" charset="0"/>
                <a:cs typeface="Times New Roman" panose="02020603050405020304" pitchFamily="18" charset="0"/>
              </a:rPr>
              <a:t>ın</a:t>
            </a:r>
            <a:r>
              <a:rPr lang="tr-TR" altLang="en-US" sz="2800" dirty="0">
                <a:latin typeface="Times New Roman" panose="02020603050405020304" pitchFamily="18" charset="0"/>
                <a:cs typeface="Times New Roman" panose="02020603050405020304" pitchFamily="18" charset="0"/>
              </a:rPr>
              <a:t> hareket düzlemi veya dairesi elde edilir. Yapılan gözlemlere göre, bu düzlemin tutulma düzlemine (</a:t>
            </a:r>
            <a:r>
              <a:rPr lang="tr-TR" altLang="en-US" sz="2800" dirty="0" err="1">
                <a:latin typeface="Times New Roman" panose="02020603050405020304" pitchFamily="18" charset="0"/>
                <a:cs typeface="Times New Roman" panose="02020603050405020304" pitchFamily="18" charset="0"/>
              </a:rPr>
              <a:t>ekliptik</a:t>
            </a:r>
            <a:r>
              <a:rPr lang="tr-TR" altLang="en-US" sz="2800" dirty="0">
                <a:latin typeface="Times New Roman" panose="02020603050405020304" pitchFamily="18" charset="0"/>
                <a:cs typeface="Times New Roman" panose="02020603050405020304" pitchFamily="18" charset="0"/>
              </a:rPr>
              <a:t>) göre eğikliği ortalama olarak </a:t>
            </a:r>
            <a:r>
              <a:rPr lang="tr-TR" altLang="en-US" sz="2800" dirty="0">
                <a:solidFill>
                  <a:srgbClr val="FF0000"/>
                </a:solidFill>
                <a:latin typeface="Times New Roman" panose="02020603050405020304" pitchFamily="18" charset="0"/>
                <a:cs typeface="Times New Roman" panose="02020603050405020304" pitchFamily="18" charset="0"/>
              </a:rPr>
              <a:t>5 </a:t>
            </a:r>
            <a:r>
              <a:rPr lang="tr-TR" altLang="en-US" sz="2800" baseline="30000" dirty="0">
                <a:solidFill>
                  <a:srgbClr val="FF0000"/>
                </a:solidFill>
                <a:latin typeface="Times New Roman" panose="02020603050405020304" pitchFamily="18" charset="0"/>
                <a:cs typeface="Times New Roman" panose="02020603050405020304" pitchFamily="18" charset="0"/>
              </a:rPr>
              <a:t>o</a:t>
            </a:r>
            <a:r>
              <a:rPr lang="tr-TR" altLang="en-US" sz="2800" dirty="0">
                <a:solidFill>
                  <a:srgbClr val="FF0000"/>
                </a:solidFill>
                <a:latin typeface="Times New Roman" panose="02020603050405020304" pitchFamily="18" charset="0"/>
                <a:cs typeface="Times New Roman" panose="02020603050405020304" pitchFamily="18" charset="0"/>
              </a:rPr>
              <a:t> 8’ </a:t>
            </a:r>
            <a:r>
              <a:rPr lang="tr-TR" altLang="en-US" sz="2800" dirty="0" err="1">
                <a:latin typeface="Times New Roman" panose="02020603050405020304" pitchFamily="18" charset="0"/>
                <a:cs typeface="Times New Roman" panose="02020603050405020304" pitchFamily="18" charset="0"/>
              </a:rPr>
              <a:t>dir</a:t>
            </a:r>
            <a:r>
              <a:rPr lang="tr-TR" alt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60354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580" name="Picture 4">
            <a:extLst>
              <a:ext uri="{FF2B5EF4-FFF2-40B4-BE49-F238E27FC236}">
                <a16:creationId xmlns:a16="http://schemas.microsoft.com/office/drawing/2014/main" id="{31A38233-B9DE-4892-B933-004EB07E17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88913"/>
            <a:ext cx="4176712" cy="393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2581" name="Picture 5">
            <a:extLst>
              <a:ext uri="{FF2B5EF4-FFF2-40B4-BE49-F238E27FC236}">
                <a16:creationId xmlns:a16="http://schemas.microsoft.com/office/drawing/2014/main" id="{E5706AD7-7EA4-4825-9CAD-8BC994C655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4508500"/>
            <a:ext cx="7019925" cy="156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4489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FE126F03-78B8-4F42-862E-C3495141455C}"/>
              </a:ext>
            </a:extLst>
          </p:cNvPr>
          <p:cNvSpPr>
            <a:spLocks noGrp="1" noChangeArrowheads="1"/>
          </p:cNvSpPr>
          <p:nvPr>
            <p:ph type="body" idx="1"/>
          </p:nvPr>
        </p:nvSpPr>
        <p:spPr>
          <a:xfrm>
            <a:off x="457200" y="863630"/>
            <a:ext cx="8229600" cy="5400675"/>
          </a:xfrm>
        </p:spPr>
        <p:txBody>
          <a:bodyPr>
            <a:normAutofit lnSpcReduction="10000"/>
          </a:bodyPr>
          <a:lstStyle/>
          <a:p>
            <a:pPr algn="just">
              <a:lnSpc>
                <a:spcPct val="150000"/>
              </a:lnSpc>
            </a:pPr>
            <a:r>
              <a:rPr lang="tr-TR" altLang="en-US" sz="1800" dirty="0">
                <a:latin typeface="Times New Roman" panose="02020603050405020304" pitchFamily="18" charset="0"/>
                <a:cs typeface="Times New Roman" panose="02020603050405020304" pitchFamily="18" charset="0"/>
              </a:rPr>
              <a:t>Her iki düzlemin kesim noktalarına düğümler denir. Bunlardan, Ay</a:t>
            </a:r>
            <a:r>
              <a:rPr lang="en-US" altLang="en-US" sz="1800" dirty="0">
                <a:latin typeface="Times New Roman" panose="02020603050405020304" pitchFamily="18" charset="0"/>
                <a:cs typeface="Times New Roman" panose="02020603050405020304" pitchFamily="18" charset="0"/>
              </a:rPr>
              <a:t>’</a:t>
            </a:r>
            <a:r>
              <a:rPr lang="tr-TR" altLang="en-US" sz="1800" dirty="0" err="1">
                <a:latin typeface="Times New Roman" panose="02020603050405020304" pitchFamily="18" charset="0"/>
                <a:cs typeface="Times New Roman" panose="02020603050405020304" pitchFamily="18" charset="0"/>
              </a:rPr>
              <a:t>ın</a:t>
            </a:r>
            <a:r>
              <a:rPr lang="tr-TR" altLang="en-US" sz="1800" dirty="0">
                <a:latin typeface="Times New Roman" panose="02020603050405020304" pitchFamily="18" charset="0"/>
                <a:cs typeface="Times New Roman" panose="02020603050405020304" pitchFamily="18" charset="0"/>
              </a:rPr>
              <a:t> tutulma dairesinin güneyinden kuzeyine çıkmasına rasgelen düğüm </a:t>
            </a:r>
            <a:r>
              <a:rPr lang="tr-TR" altLang="en-US" sz="1800" dirty="0">
                <a:solidFill>
                  <a:srgbClr val="FF0000"/>
                </a:solidFill>
                <a:latin typeface="Times New Roman" panose="02020603050405020304" pitchFamily="18" charset="0"/>
                <a:cs typeface="Times New Roman" panose="02020603050405020304" pitchFamily="18" charset="0"/>
              </a:rPr>
              <a:t>çıkış düğümü ve diğerine de iniş düğümü </a:t>
            </a:r>
            <a:r>
              <a:rPr lang="tr-TR" altLang="en-US" sz="1800" dirty="0">
                <a:latin typeface="Times New Roman" panose="02020603050405020304" pitchFamily="18" charset="0"/>
                <a:cs typeface="Times New Roman" panose="02020603050405020304" pitchFamily="18" charset="0"/>
              </a:rPr>
              <a:t>denilmektedir. </a:t>
            </a:r>
            <a:endParaRPr lang="en-US" altLang="en-US" sz="1800" dirty="0">
              <a:latin typeface="Times New Roman" panose="02020603050405020304" pitchFamily="18" charset="0"/>
              <a:cs typeface="Times New Roman" panose="02020603050405020304" pitchFamily="18" charset="0"/>
            </a:endParaRPr>
          </a:p>
          <a:p>
            <a:pPr algn="just">
              <a:lnSpc>
                <a:spcPct val="150000"/>
              </a:lnSpc>
            </a:pPr>
            <a:endParaRPr lang="tr-TR" altLang="en-US" sz="1800" dirty="0">
              <a:latin typeface="Times New Roman" panose="02020603050405020304" pitchFamily="18" charset="0"/>
              <a:cs typeface="Times New Roman" panose="02020603050405020304" pitchFamily="18" charset="0"/>
            </a:endParaRPr>
          </a:p>
          <a:p>
            <a:pPr algn="just">
              <a:lnSpc>
                <a:spcPct val="150000"/>
              </a:lnSpc>
            </a:pPr>
            <a:r>
              <a:rPr lang="tr-TR" altLang="en-US" sz="1800" dirty="0">
                <a:latin typeface="Times New Roman" panose="02020603050405020304" pitchFamily="18" charset="0"/>
                <a:cs typeface="Times New Roman" panose="02020603050405020304" pitchFamily="18" charset="0"/>
              </a:rPr>
              <a:t>Güneşin tedirginlik   etkisi ile düğümler batı yönünde günde </a:t>
            </a:r>
            <a:r>
              <a:rPr lang="tr-TR" altLang="en-US" sz="1800" dirty="0">
                <a:solidFill>
                  <a:srgbClr val="FF0000"/>
                </a:solidFill>
                <a:latin typeface="Times New Roman" panose="02020603050405020304" pitchFamily="18" charset="0"/>
                <a:cs typeface="Times New Roman" panose="02020603050405020304" pitchFamily="18" charset="0"/>
              </a:rPr>
              <a:t>3’</a:t>
            </a:r>
            <a:r>
              <a:rPr lang="tr-TR" altLang="en-US" sz="1800" dirty="0">
                <a:latin typeface="Times New Roman" panose="02020603050405020304" pitchFamily="18" charset="0"/>
                <a:cs typeface="Times New Roman" panose="02020603050405020304" pitchFamily="18" charset="0"/>
              </a:rPr>
              <a:t> olmak üzere, geriye kayarlar; </a:t>
            </a:r>
            <a:r>
              <a:rPr lang="tr-TR" altLang="en-US" sz="1800" dirty="0">
                <a:solidFill>
                  <a:srgbClr val="FF0000"/>
                </a:solidFill>
                <a:latin typeface="Times New Roman" panose="02020603050405020304" pitchFamily="18" charset="0"/>
                <a:cs typeface="Times New Roman" panose="02020603050405020304" pitchFamily="18" charset="0"/>
              </a:rPr>
              <a:t>18.6 yıl </a:t>
            </a:r>
            <a:r>
              <a:rPr lang="tr-TR" altLang="en-US" sz="1800" dirty="0">
                <a:latin typeface="Times New Roman" panose="02020603050405020304" pitchFamily="18" charset="0"/>
                <a:cs typeface="Times New Roman" panose="02020603050405020304" pitchFamily="18" charset="0"/>
              </a:rPr>
              <a:t>sonra aynı noktaya gelirler. </a:t>
            </a:r>
            <a:endParaRPr lang="en-US" altLang="en-US" sz="1800" dirty="0">
              <a:latin typeface="Times New Roman" panose="02020603050405020304" pitchFamily="18" charset="0"/>
              <a:cs typeface="Times New Roman" panose="02020603050405020304" pitchFamily="18" charset="0"/>
            </a:endParaRPr>
          </a:p>
          <a:p>
            <a:pPr algn="just">
              <a:lnSpc>
                <a:spcPct val="150000"/>
              </a:lnSpc>
            </a:pPr>
            <a:endParaRPr lang="tr-TR" altLang="en-US" sz="1800" dirty="0">
              <a:latin typeface="Times New Roman" panose="02020603050405020304" pitchFamily="18" charset="0"/>
              <a:cs typeface="Times New Roman" panose="02020603050405020304" pitchFamily="18" charset="0"/>
            </a:endParaRPr>
          </a:p>
          <a:p>
            <a:pPr algn="just">
              <a:lnSpc>
                <a:spcPct val="150000"/>
              </a:lnSpc>
            </a:pPr>
            <a:r>
              <a:rPr lang="tr-TR" altLang="en-US" sz="1800" dirty="0">
                <a:latin typeface="Times New Roman" panose="02020603050405020304" pitchFamily="18" charset="0"/>
                <a:cs typeface="Times New Roman" panose="02020603050405020304" pitchFamily="18" charset="0"/>
              </a:rPr>
              <a:t>Ayın herhangi bir düğümden </a:t>
            </a:r>
            <a:r>
              <a:rPr lang="tr-TR" altLang="en-US" sz="1800" dirty="0" err="1">
                <a:latin typeface="Times New Roman" panose="02020603050405020304" pitchFamily="18" charset="0"/>
                <a:cs typeface="Times New Roman" panose="02020603050405020304" pitchFamily="18" charset="0"/>
              </a:rPr>
              <a:t>ardardına</a:t>
            </a:r>
            <a:r>
              <a:rPr lang="tr-TR" altLang="en-US" sz="1800" dirty="0">
                <a:latin typeface="Times New Roman" panose="02020603050405020304" pitchFamily="18" charset="0"/>
                <a:cs typeface="Times New Roman" panose="02020603050405020304" pitchFamily="18" charset="0"/>
              </a:rPr>
              <a:t> iki geçişi arasındaki zaman farkına Ejderha (</a:t>
            </a:r>
            <a:r>
              <a:rPr lang="tr-TR" altLang="en-US" sz="1800" dirty="0" err="1">
                <a:latin typeface="Times New Roman" panose="02020603050405020304" pitchFamily="18" charset="0"/>
                <a:cs typeface="Times New Roman" panose="02020603050405020304" pitchFamily="18" charset="0"/>
              </a:rPr>
              <a:t>drakonik</a:t>
            </a:r>
            <a:r>
              <a:rPr lang="tr-TR" altLang="en-US" sz="1800" dirty="0">
                <a:latin typeface="Times New Roman" panose="02020603050405020304" pitchFamily="18" charset="0"/>
                <a:cs typeface="Times New Roman" panose="02020603050405020304" pitchFamily="18" charset="0"/>
              </a:rPr>
              <a:t> ayı) denir. Tutulmalar yeni Ayın ve dolunayın düğümlere gelmesi halinde mümkün olduğu için, eski </a:t>
            </a:r>
            <a:r>
              <a:rPr lang="tr-TR" altLang="en-US" sz="1800" dirty="0" err="1">
                <a:latin typeface="Times New Roman" panose="02020603050405020304" pitchFamily="18" charset="0"/>
                <a:cs typeface="Times New Roman" panose="02020603050405020304" pitchFamily="18" charset="0"/>
              </a:rPr>
              <a:t>Çinli’ler</a:t>
            </a:r>
            <a:r>
              <a:rPr lang="tr-TR" altLang="en-US" sz="1800" dirty="0">
                <a:latin typeface="Times New Roman" panose="02020603050405020304" pitchFamily="18" charset="0"/>
                <a:cs typeface="Times New Roman" panose="02020603050405020304" pitchFamily="18" charset="0"/>
              </a:rPr>
              <a:t> bu noktalarda birer ejderhanın olduğunu ve onun Ay</a:t>
            </a:r>
            <a:r>
              <a:rPr lang="en-US" altLang="en-US" sz="1800" dirty="0">
                <a:latin typeface="Times New Roman" panose="02020603050405020304" pitchFamily="18" charset="0"/>
                <a:cs typeface="Times New Roman" panose="02020603050405020304" pitchFamily="18" charset="0"/>
              </a:rPr>
              <a:t>’</a:t>
            </a:r>
            <a:r>
              <a:rPr lang="tr-TR" altLang="en-US" sz="1800" dirty="0">
                <a:latin typeface="Times New Roman" panose="02020603050405020304" pitchFamily="18" charset="0"/>
                <a:cs typeface="Times New Roman" panose="02020603050405020304" pitchFamily="18" charset="0"/>
              </a:rPr>
              <a:t>ı yuttuğunu sanırlardı. Bir ejderha ayının müddeti, yıldız Ayından kısa olup </a:t>
            </a:r>
            <a:r>
              <a:rPr lang="tr-TR" altLang="en-US" sz="1800" dirty="0">
                <a:solidFill>
                  <a:srgbClr val="FF0000"/>
                </a:solidFill>
                <a:latin typeface="Times New Roman" panose="02020603050405020304" pitchFamily="18" charset="0"/>
                <a:cs typeface="Times New Roman" panose="02020603050405020304" pitchFamily="18" charset="0"/>
              </a:rPr>
              <a:t>27.2122 gündür</a:t>
            </a:r>
            <a:r>
              <a:rPr lang="tr-TR" altLang="en-US" sz="1800" dirty="0">
                <a:latin typeface="Times New Roman" panose="02020603050405020304" pitchFamily="18" charset="0"/>
                <a:cs typeface="Times New Roman" panose="02020603050405020304" pitchFamily="18" charset="0"/>
              </a:rPr>
              <a:t>.</a:t>
            </a:r>
          </a:p>
          <a:p>
            <a:pPr>
              <a:lnSpc>
                <a:spcPct val="150000"/>
              </a:lnSpc>
            </a:pPr>
            <a:endParaRPr lang="tr-TR"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2582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0530" name="Picture 2" descr="retronodes">
            <a:extLst>
              <a:ext uri="{FF2B5EF4-FFF2-40B4-BE49-F238E27FC236}">
                <a16:creationId xmlns:a16="http://schemas.microsoft.com/office/drawing/2014/main" id="{6B8A7804-5A5B-4FED-A019-0CA77BBA3D1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620713"/>
            <a:ext cx="6553200"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531" name="Text Box 3">
            <a:extLst>
              <a:ext uri="{FF2B5EF4-FFF2-40B4-BE49-F238E27FC236}">
                <a16:creationId xmlns:a16="http://schemas.microsoft.com/office/drawing/2014/main" id="{02C34134-16FF-4E54-8477-74DA98BC6CEE}"/>
              </a:ext>
            </a:extLst>
          </p:cNvPr>
          <p:cNvSpPr txBox="1">
            <a:spLocks noChangeArrowheads="1"/>
          </p:cNvSpPr>
          <p:nvPr/>
        </p:nvSpPr>
        <p:spPr bwMode="auto">
          <a:xfrm>
            <a:off x="1187450" y="5734050"/>
            <a:ext cx="6913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400">
                <a:latin typeface="Monotype Corsiva" panose="03010101010201010101" pitchFamily="66" charset="0"/>
              </a:rPr>
              <a:t>Düğüm noktalarının hareketi</a:t>
            </a:r>
          </a:p>
        </p:txBody>
      </p:sp>
    </p:spTree>
    <p:extLst>
      <p:ext uri="{BB962C8B-B14F-4D97-AF65-F5344CB8AC3E}">
        <p14:creationId xmlns:p14="http://schemas.microsoft.com/office/powerpoint/2010/main" val="314054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500DB7D8-3C0D-4488-B52A-C564DE887054}"/>
              </a:ext>
            </a:extLst>
          </p:cNvPr>
          <p:cNvSpPr>
            <a:spLocks noGrp="1" noChangeArrowheads="1"/>
          </p:cNvSpPr>
          <p:nvPr>
            <p:ph type="body" idx="1"/>
          </p:nvPr>
        </p:nvSpPr>
        <p:spPr>
          <a:xfrm>
            <a:off x="348143" y="916076"/>
            <a:ext cx="8507413" cy="5329237"/>
          </a:xfrm>
        </p:spPr>
        <p:txBody>
          <a:bodyPr>
            <a:normAutofit fontScale="70000" lnSpcReduction="20000"/>
          </a:bodyPr>
          <a:lstStyle/>
          <a:p>
            <a:pPr algn="just">
              <a:lnSpc>
                <a:spcPct val="160000"/>
              </a:lnSpc>
              <a:buFontTx/>
              <a:buNone/>
            </a:pPr>
            <a:r>
              <a:rPr lang="tr-TR" altLang="en-US" sz="3000" dirty="0">
                <a:latin typeface="Times New Roman" panose="02020603050405020304" pitchFamily="18" charset="0"/>
                <a:cs typeface="Times New Roman" panose="02020603050405020304" pitchFamily="18" charset="0"/>
              </a:rPr>
              <a:t>	Düğümlerin bahsedilen bu kayma hareketi esnasında, çıkış düğümü  bir seferinde Koç noktasına rastlayacaktır. Bu zaman Ay yörüngesinin ekvator ile yaptığı açı en büyük</a:t>
            </a:r>
            <a:endParaRPr lang="pl-PL" altLang="en-US" sz="3000" dirty="0">
              <a:latin typeface="Times New Roman" panose="02020603050405020304" pitchFamily="18" charset="0"/>
              <a:cs typeface="Times New Roman" panose="02020603050405020304" pitchFamily="18" charset="0"/>
            </a:endParaRPr>
          </a:p>
          <a:p>
            <a:pPr algn="just">
              <a:lnSpc>
                <a:spcPct val="160000"/>
              </a:lnSpc>
              <a:buFontTx/>
              <a:buNone/>
            </a:pPr>
            <a:r>
              <a:rPr lang="tr-TR" altLang="en-US" sz="3000" dirty="0">
                <a:latin typeface="Times New Roman" panose="02020603050405020304" pitchFamily="18" charset="0"/>
                <a:cs typeface="Times New Roman" panose="02020603050405020304" pitchFamily="18" charset="0"/>
              </a:rPr>
              <a:t>		</a:t>
            </a:r>
            <a:r>
              <a:rPr lang="tr-TR" altLang="en-US" sz="3000" dirty="0">
                <a:solidFill>
                  <a:srgbClr val="FF0000"/>
                </a:solidFill>
                <a:latin typeface="Times New Roman" panose="02020603050405020304" pitchFamily="18" charset="0"/>
                <a:cs typeface="Times New Roman" panose="02020603050405020304" pitchFamily="18" charset="0"/>
              </a:rPr>
              <a:t>	</a:t>
            </a:r>
            <a:r>
              <a:rPr lang="pl-PL" altLang="en-US" sz="3000" dirty="0">
                <a:solidFill>
                  <a:srgbClr val="FF0000"/>
                </a:solidFill>
                <a:latin typeface="Times New Roman" panose="02020603050405020304" pitchFamily="18" charset="0"/>
                <a:cs typeface="Times New Roman" panose="02020603050405020304" pitchFamily="18" charset="0"/>
              </a:rPr>
              <a:t>23</a:t>
            </a:r>
            <a:r>
              <a:rPr lang="pl-PL" altLang="en-US" sz="3000" baseline="30000" dirty="0">
                <a:solidFill>
                  <a:srgbClr val="FF0000"/>
                </a:solidFill>
                <a:latin typeface="Times New Roman" panose="02020603050405020304" pitchFamily="18" charset="0"/>
                <a:cs typeface="Times New Roman" panose="02020603050405020304" pitchFamily="18" charset="0"/>
              </a:rPr>
              <a:t>o</a:t>
            </a:r>
            <a:r>
              <a:rPr lang="pl-PL" altLang="en-US" sz="3000" dirty="0">
                <a:solidFill>
                  <a:srgbClr val="FF0000"/>
                </a:solidFill>
                <a:latin typeface="Times New Roman" panose="02020603050405020304" pitchFamily="18" charset="0"/>
                <a:cs typeface="Times New Roman" panose="02020603050405020304" pitchFamily="18" charset="0"/>
              </a:rPr>
              <a:t>27 +5</a:t>
            </a:r>
            <a:r>
              <a:rPr lang="pl-PL" altLang="en-US" sz="3000" baseline="30000" dirty="0">
                <a:solidFill>
                  <a:srgbClr val="FF0000"/>
                </a:solidFill>
                <a:latin typeface="Times New Roman" panose="02020603050405020304" pitchFamily="18" charset="0"/>
                <a:cs typeface="Times New Roman" panose="02020603050405020304" pitchFamily="18" charset="0"/>
              </a:rPr>
              <a:t>o</a:t>
            </a:r>
            <a:r>
              <a:rPr lang="pl-PL" altLang="en-US" sz="3000" dirty="0">
                <a:solidFill>
                  <a:srgbClr val="FF0000"/>
                </a:solidFill>
                <a:latin typeface="Times New Roman" panose="02020603050405020304" pitchFamily="18" charset="0"/>
                <a:cs typeface="Times New Roman" panose="02020603050405020304" pitchFamily="18" charset="0"/>
              </a:rPr>
              <a:t>8’ = 28</a:t>
            </a:r>
            <a:r>
              <a:rPr lang="pl-PL" altLang="en-US" sz="3000" baseline="30000" dirty="0">
                <a:solidFill>
                  <a:srgbClr val="FF0000"/>
                </a:solidFill>
                <a:latin typeface="Times New Roman" panose="02020603050405020304" pitchFamily="18" charset="0"/>
                <a:cs typeface="Times New Roman" panose="02020603050405020304" pitchFamily="18" charset="0"/>
              </a:rPr>
              <a:t>o</a:t>
            </a:r>
            <a:r>
              <a:rPr lang="pl-PL" altLang="en-US" sz="3000" dirty="0">
                <a:solidFill>
                  <a:srgbClr val="FF0000"/>
                </a:solidFill>
                <a:latin typeface="Times New Roman" panose="02020603050405020304" pitchFamily="18" charset="0"/>
                <a:cs typeface="Times New Roman" panose="02020603050405020304" pitchFamily="18" charset="0"/>
              </a:rPr>
              <a:t> 32’</a:t>
            </a:r>
          </a:p>
          <a:p>
            <a:pPr algn="just">
              <a:lnSpc>
                <a:spcPct val="160000"/>
              </a:lnSpc>
              <a:buFontTx/>
              <a:buNone/>
            </a:pPr>
            <a:r>
              <a:rPr lang="tr-TR" altLang="en-US" sz="3000" dirty="0">
                <a:latin typeface="Times New Roman" panose="02020603050405020304" pitchFamily="18" charset="0"/>
                <a:cs typeface="Times New Roman" panose="02020603050405020304" pitchFamily="18" charset="0"/>
              </a:rPr>
              <a:t>	</a:t>
            </a:r>
            <a:r>
              <a:rPr lang="pl-PL" altLang="en-US" sz="3000" dirty="0">
                <a:latin typeface="Times New Roman" panose="02020603050405020304" pitchFamily="18" charset="0"/>
                <a:cs typeface="Times New Roman" panose="02020603050405020304" pitchFamily="18" charset="0"/>
              </a:rPr>
              <a:t>olacaktır. Bu ras</a:t>
            </a:r>
            <a:r>
              <a:rPr lang="tr-TR" altLang="en-US" sz="3000" dirty="0">
                <a:latin typeface="Times New Roman" panose="02020603050405020304" pitchFamily="18" charset="0"/>
                <a:cs typeface="Times New Roman" panose="02020603050405020304" pitchFamily="18" charset="0"/>
              </a:rPr>
              <a:t>t</a:t>
            </a:r>
            <a:r>
              <a:rPr lang="pl-PL" altLang="en-US" sz="3000" dirty="0">
                <a:latin typeface="Times New Roman" panose="02020603050405020304" pitchFamily="18" charset="0"/>
                <a:cs typeface="Times New Roman" panose="02020603050405020304" pitchFamily="18" charset="0"/>
              </a:rPr>
              <a:t>lamadan</a:t>
            </a:r>
            <a:r>
              <a:rPr lang="tr-TR" altLang="en-US" sz="3000" dirty="0">
                <a:latin typeface="Times New Roman" panose="02020603050405020304" pitchFamily="18" charset="0"/>
                <a:cs typeface="Times New Roman" panose="02020603050405020304" pitchFamily="18" charset="0"/>
              </a:rPr>
              <a:t>,</a:t>
            </a:r>
            <a:r>
              <a:rPr lang="pl-PL" altLang="en-US" sz="3000" dirty="0">
                <a:latin typeface="Times New Roman" panose="02020603050405020304" pitchFamily="18" charset="0"/>
                <a:cs typeface="Times New Roman" panose="02020603050405020304" pitchFamily="18" charset="0"/>
              </a:rPr>
              <a:t> takiben 9.5 yıl sonra,</a:t>
            </a:r>
            <a:r>
              <a:rPr lang="tr-TR" altLang="en-US" sz="3000" dirty="0">
                <a:latin typeface="Times New Roman" panose="02020603050405020304" pitchFamily="18" charset="0"/>
                <a:cs typeface="Times New Roman" panose="02020603050405020304" pitchFamily="18" charset="0"/>
              </a:rPr>
              <a:t> </a:t>
            </a:r>
            <a:r>
              <a:rPr lang="pl-PL" altLang="en-US" sz="3000" dirty="0">
                <a:latin typeface="Times New Roman" panose="02020603050405020304" pitchFamily="18" charset="0"/>
                <a:cs typeface="Times New Roman" panose="02020603050405020304" pitchFamily="18" charset="0"/>
              </a:rPr>
              <a:t>Koç noktasına </a:t>
            </a:r>
            <a:r>
              <a:rPr lang="tr-TR" altLang="en-US" sz="3000" dirty="0">
                <a:latin typeface="Times New Roman" panose="02020603050405020304" pitchFamily="18" charset="0"/>
                <a:cs typeface="Times New Roman" panose="02020603050405020304" pitchFamily="18" charset="0"/>
              </a:rPr>
              <a:t>gele</a:t>
            </a:r>
            <a:r>
              <a:rPr lang="pl-PL" altLang="en-US" sz="3000" dirty="0">
                <a:latin typeface="Times New Roman" panose="02020603050405020304" pitchFamily="18" charset="0"/>
                <a:cs typeface="Times New Roman" panose="02020603050405020304" pitchFamily="18" charset="0"/>
              </a:rPr>
              <a:t>c</a:t>
            </a:r>
            <a:r>
              <a:rPr lang="tr-TR" altLang="en-US" sz="3000" dirty="0">
                <a:latin typeface="Times New Roman" panose="02020603050405020304" pitchFamily="18" charset="0"/>
                <a:cs typeface="Times New Roman" panose="02020603050405020304" pitchFamily="18" charset="0"/>
              </a:rPr>
              <a:t>ek </a:t>
            </a:r>
            <a:r>
              <a:rPr lang="pl-PL" altLang="en-US" sz="3000" dirty="0">
                <a:latin typeface="Times New Roman" panose="02020603050405020304" pitchFamily="18" charset="0"/>
                <a:cs typeface="Times New Roman" panose="02020603050405020304" pitchFamily="18" charset="0"/>
              </a:rPr>
              <a:t>ve bu </a:t>
            </a:r>
            <a:r>
              <a:rPr lang="tr-TR" altLang="en-US" sz="3000" dirty="0">
                <a:latin typeface="Times New Roman" panose="02020603050405020304" pitchFamily="18" charset="0"/>
                <a:cs typeface="Times New Roman" panose="02020603050405020304" pitchFamily="18" charset="0"/>
              </a:rPr>
              <a:t>taktirde </a:t>
            </a:r>
            <a:r>
              <a:rPr lang="pl-PL" altLang="en-US" sz="3000" dirty="0">
                <a:latin typeface="Times New Roman" panose="02020603050405020304" pitchFamily="18" charset="0"/>
                <a:cs typeface="Times New Roman" panose="02020603050405020304" pitchFamily="18" charset="0"/>
              </a:rPr>
              <a:t>yörüngenin ekvato</a:t>
            </a:r>
            <a:r>
              <a:rPr lang="tr-TR" altLang="en-US" sz="3000" dirty="0">
                <a:latin typeface="Times New Roman" panose="02020603050405020304" pitchFamily="18" charset="0"/>
                <a:cs typeface="Times New Roman" panose="02020603050405020304" pitchFamily="18" charset="0"/>
              </a:rPr>
              <a:t>r</a:t>
            </a:r>
            <a:r>
              <a:rPr lang="pl-PL" altLang="en-US" sz="3000" dirty="0">
                <a:latin typeface="Times New Roman" panose="02020603050405020304" pitchFamily="18" charset="0"/>
                <a:cs typeface="Times New Roman" panose="02020603050405020304" pitchFamily="18" charset="0"/>
              </a:rPr>
              <a:t> ile yaptığı açı en küçük,</a:t>
            </a:r>
          </a:p>
          <a:p>
            <a:pPr algn="just">
              <a:lnSpc>
                <a:spcPct val="160000"/>
              </a:lnSpc>
              <a:buFontTx/>
              <a:buNone/>
            </a:pPr>
            <a:r>
              <a:rPr lang="tr-TR" altLang="en-US" sz="3000" dirty="0">
                <a:latin typeface="Times New Roman" panose="02020603050405020304" pitchFamily="18" charset="0"/>
                <a:cs typeface="Times New Roman" panose="02020603050405020304" pitchFamily="18" charset="0"/>
              </a:rPr>
              <a:t>			</a:t>
            </a:r>
            <a:r>
              <a:rPr lang="pl-PL" altLang="en-US" sz="3000" dirty="0">
                <a:solidFill>
                  <a:srgbClr val="FF0000"/>
                </a:solidFill>
                <a:latin typeface="Times New Roman" panose="02020603050405020304" pitchFamily="18" charset="0"/>
                <a:cs typeface="Times New Roman" panose="02020603050405020304" pitchFamily="18" charset="0"/>
              </a:rPr>
              <a:t>23</a:t>
            </a:r>
            <a:r>
              <a:rPr lang="tr-TR" altLang="en-US" sz="3000" baseline="30000" dirty="0">
                <a:solidFill>
                  <a:srgbClr val="FF0000"/>
                </a:solidFill>
                <a:latin typeface="Times New Roman" panose="02020603050405020304" pitchFamily="18" charset="0"/>
                <a:cs typeface="Times New Roman" panose="02020603050405020304" pitchFamily="18" charset="0"/>
              </a:rPr>
              <a:t>o</a:t>
            </a:r>
            <a:r>
              <a:rPr lang="pl-PL" altLang="en-US" sz="3000" dirty="0">
                <a:solidFill>
                  <a:srgbClr val="FF0000"/>
                </a:solidFill>
                <a:latin typeface="Times New Roman" panose="02020603050405020304" pitchFamily="18" charset="0"/>
                <a:cs typeface="Times New Roman" panose="02020603050405020304" pitchFamily="18" charset="0"/>
              </a:rPr>
              <a:t> 27' – 5</a:t>
            </a:r>
            <a:r>
              <a:rPr lang="tr-TR" altLang="en-US" sz="3000" baseline="30000" dirty="0">
                <a:solidFill>
                  <a:srgbClr val="FF0000"/>
                </a:solidFill>
                <a:latin typeface="Times New Roman" panose="02020603050405020304" pitchFamily="18" charset="0"/>
                <a:cs typeface="Times New Roman" panose="02020603050405020304" pitchFamily="18" charset="0"/>
              </a:rPr>
              <a:t>o</a:t>
            </a:r>
            <a:r>
              <a:rPr lang="pl-PL" altLang="en-US" sz="3000" dirty="0">
                <a:solidFill>
                  <a:srgbClr val="FF0000"/>
                </a:solidFill>
                <a:latin typeface="Times New Roman" panose="02020603050405020304" pitchFamily="18" charset="0"/>
                <a:cs typeface="Times New Roman" panose="02020603050405020304" pitchFamily="18" charset="0"/>
              </a:rPr>
              <a:t> 8' – 18</a:t>
            </a:r>
            <a:r>
              <a:rPr lang="tr-TR" altLang="en-US" sz="3000" baseline="30000" dirty="0">
                <a:solidFill>
                  <a:srgbClr val="FF0000"/>
                </a:solidFill>
                <a:latin typeface="Times New Roman" panose="02020603050405020304" pitchFamily="18" charset="0"/>
                <a:cs typeface="Times New Roman" panose="02020603050405020304" pitchFamily="18" charset="0"/>
              </a:rPr>
              <a:t>o</a:t>
            </a:r>
            <a:r>
              <a:rPr lang="pl-PL" altLang="en-US" sz="3000" dirty="0">
                <a:solidFill>
                  <a:srgbClr val="FF0000"/>
                </a:solidFill>
                <a:latin typeface="Times New Roman" panose="02020603050405020304" pitchFamily="18" charset="0"/>
                <a:cs typeface="Times New Roman" panose="02020603050405020304" pitchFamily="18" charset="0"/>
              </a:rPr>
              <a:t> 19</a:t>
            </a:r>
            <a:r>
              <a:rPr lang="tr-TR" altLang="en-US" sz="3000" dirty="0">
                <a:solidFill>
                  <a:srgbClr val="FF0000"/>
                </a:solidFill>
                <a:latin typeface="Times New Roman" panose="02020603050405020304" pitchFamily="18" charset="0"/>
                <a:cs typeface="Times New Roman" panose="02020603050405020304" pitchFamily="18" charset="0"/>
              </a:rPr>
              <a:t>’</a:t>
            </a:r>
          </a:p>
          <a:p>
            <a:pPr algn="just">
              <a:lnSpc>
                <a:spcPct val="160000"/>
              </a:lnSpc>
              <a:buFontTx/>
              <a:buNone/>
            </a:pPr>
            <a:r>
              <a:rPr lang="tr-TR" altLang="en-US" sz="3000" dirty="0">
                <a:latin typeface="Times New Roman" panose="02020603050405020304" pitchFamily="18" charset="0"/>
                <a:cs typeface="Times New Roman" panose="02020603050405020304" pitchFamily="18" charset="0"/>
              </a:rPr>
              <a:t>	olacaktır. Burada şu noktayı da işaret etmek gerekir. Ay yörüngesi ile </a:t>
            </a:r>
            <a:r>
              <a:rPr lang="tr-TR" altLang="en-US" sz="3000" dirty="0" err="1">
                <a:latin typeface="Times New Roman" panose="02020603050405020304" pitchFamily="18" charset="0"/>
                <a:cs typeface="Times New Roman" panose="02020603050405020304" pitchFamily="18" charset="0"/>
              </a:rPr>
              <a:t>Ekliptik</a:t>
            </a:r>
            <a:r>
              <a:rPr lang="tr-TR" altLang="en-US" sz="3000" dirty="0">
                <a:latin typeface="Times New Roman" panose="02020603050405020304" pitchFamily="18" charset="0"/>
                <a:cs typeface="Times New Roman" panose="02020603050405020304" pitchFamily="18" charset="0"/>
              </a:rPr>
              <a:t> arasındaki açı da sabit değildir </a:t>
            </a:r>
            <a:r>
              <a:rPr lang="tr-TR" altLang="en-US" sz="3000" b="1" u="sng" dirty="0">
                <a:solidFill>
                  <a:srgbClr val="FF0000"/>
                </a:solidFill>
                <a:latin typeface="Times New Roman" panose="02020603050405020304" pitchFamily="18" charset="0"/>
                <a:cs typeface="Times New Roman" panose="02020603050405020304" pitchFamily="18" charset="0"/>
              </a:rPr>
              <a:t>4</a:t>
            </a:r>
            <a:r>
              <a:rPr lang="tr-TR" altLang="en-US" sz="3000" b="1" u="sng" baseline="30000" dirty="0">
                <a:solidFill>
                  <a:srgbClr val="FF0000"/>
                </a:solidFill>
                <a:latin typeface="Times New Roman" panose="02020603050405020304" pitchFamily="18" charset="0"/>
                <a:cs typeface="Times New Roman" panose="02020603050405020304" pitchFamily="18" charset="0"/>
              </a:rPr>
              <a:t>o</a:t>
            </a:r>
            <a:r>
              <a:rPr lang="tr-TR" altLang="en-US" sz="3000" b="1" u="sng" dirty="0">
                <a:solidFill>
                  <a:srgbClr val="FF0000"/>
                </a:solidFill>
                <a:latin typeface="Times New Roman" panose="02020603050405020304" pitchFamily="18" charset="0"/>
                <a:cs typeface="Times New Roman" panose="02020603050405020304" pitchFamily="18" charset="0"/>
              </a:rPr>
              <a:t>59’</a:t>
            </a:r>
            <a:r>
              <a:rPr lang="tr-TR" altLang="en-US" sz="3000" dirty="0">
                <a:solidFill>
                  <a:srgbClr val="FF0000"/>
                </a:solidFill>
                <a:latin typeface="Times New Roman" panose="02020603050405020304" pitchFamily="18" charset="0"/>
                <a:cs typeface="Times New Roman" panose="02020603050405020304" pitchFamily="18" charset="0"/>
              </a:rPr>
              <a:t> ile </a:t>
            </a:r>
            <a:r>
              <a:rPr lang="tr-TR" altLang="en-US" sz="3000" b="1" u="sng" dirty="0">
                <a:solidFill>
                  <a:srgbClr val="FF0000"/>
                </a:solidFill>
                <a:latin typeface="Times New Roman" panose="02020603050405020304" pitchFamily="18" charset="0"/>
                <a:cs typeface="Times New Roman" panose="02020603050405020304" pitchFamily="18" charset="0"/>
              </a:rPr>
              <a:t>5</a:t>
            </a:r>
            <a:r>
              <a:rPr lang="tr-TR" altLang="en-US" sz="3000" b="1" u="sng" baseline="30000" dirty="0">
                <a:solidFill>
                  <a:srgbClr val="FF0000"/>
                </a:solidFill>
                <a:latin typeface="Times New Roman" panose="02020603050405020304" pitchFamily="18" charset="0"/>
                <a:cs typeface="Times New Roman" panose="02020603050405020304" pitchFamily="18" charset="0"/>
              </a:rPr>
              <a:t>o</a:t>
            </a:r>
            <a:r>
              <a:rPr lang="tr-TR" altLang="en-US" sz="3000" b="1" u="sng" dirty="0">
                <a:solidFill>
                  <a:srgbClr val="FF0000"/>
                </a:solidFill>
                <a:latin typeface="Times New Roman" panose="02020603050405020304" pitchFamily="18" charset="0"/>
                <a:cs typeface="Times New Roman" panose="02020603050405020304" pitchFamily="18" charset="0"/>
              </a:rPr>
              <a:t>18’</a:t>
            </a:r>
            <a:r>
              <a:rPr lang="tr-TR" altLang="en-US" sz="3000" dirty="0">
                <a:solidFill>
                  <a:srgbClr val="FF0000"/>
                </a:solidFill>
                <a:latin typeface="Times New Roman" panose="02020603050405020304" pitchFamily="18" charset="0"/>
                <a:cs typeface="Times New Roman" panose="02020603050405020304" pitchFamily="18" charset="0"/>
              </a:rPr>
              <a:t> </a:t>
            </a:r>
            <a:r>
              <a:rPr lang="tr-TR" altLang="en-US" sz="3000" dirty="0">
                <a:latin typeface="Times New Roman" panose="02020603050405020304" pitchFamily="18" charset="0"/>
                <a:cs typeface="Times New Roman" panose="02020603050405020304" pitchFamily="18" charset="0"/>
              </a:rPr>
              <a:t>arasında değişmektedir</a:t>
            </a:r>
            <a:r>
              <a:rPr lang="en-US" altLang="en-US" sz="3000" dirty="0">
                <a:latin typeface="Times New Roman" panose="02020603050405020304" pitchFamily="18" charset="0"/>
                <a:cs typeface="Times New Roman" panose="02020603050405020304" pitchFamily="18" charset="0"/>
              </a:rPr>
              <a:t>, </a:t>
            </a:r>
            <a:r>
              <a:rPr lang="tr-TR" altLang="en-US" sz="3000" dirty="0">
                <a:latin typeface="Times New Roman" panose="02020603050405020304" pitchFamily="18" charset="0"/>
                <a:cs typeface="Times New Roman" panose="02020603050405020304" pitchFamily="18" charset="0"/>
              </a:rPr>
              <a:t>ortalama </a:t>
            </a:r>
            <a:r>
              <a:rPr lang="tr-TR" altLang="en-US" sz="3000" dirty="0">
                <a:solidFill>
                  <a:srgbClr val="FF0000"/>
                </a:solidFill>
                <a:latin typeface="Times New Roman" panose="02020603050405020304" pitchFamily="18" charset="0"/>
                <a:cs typeface="Times New Roman" panose="02020603050405020304" pitchFamily="18" charset="0"/>
              </a:rPr>
              <a:t>değer </a:t>
            </a:r>
            <a:r>
              <a:rPr lang="tr-TR" altLang="en-US" sz="3000" b="1" u="sng" dirty="0">
                <a:solidFill>
                  <a:srgbClr val="FF0000"/>
                </a:solidFill>
                <a:latin typeface="Times New Roman" panose="02020603050405020304" pitchFamily="18" charset="0"/>
                <a:cs typeface="Times New Roman" panose="02020603050405020304" pitchFamily="18" charset="0"/>
              </a:rPr>
              <a:t>5</a:t>
            </a:r>
            <a:r>
              <a:rPr lang="tr-TR" altLang="en-US" sz="3000" b="1" u="sng" baseline="30000" dirty="0">
                <a:solidFill>
                  <a:srgbClr val="FF0000"/>
                </a:solidFill>
                <a:latin typeface="Times New Roman" panose="02020603050405020304" pitchFamily="18" charset="0"/>
                <a:cs typeface="Times New Roman" panose="02020603050405020304" pitchFamily="18" charset="0"/>
              </a:rPr>
              <a:t>o</a:t>
            </a:r>
            <a:r>
              <a:rPr lang="tr-TR" altLang="en-US" sz="3000" b="1" u="sng" dirty="0">
                <a:solidFill>
                  <a:srgbClr val="FF0000"/>
                </a:solidFill>
                <a:latin typeface="Times New Roman" panose="02020603050405020304" pitchFamily="18" charset="0"/>
                <a:cs typeface="Times New Roman" panose="02020603050405020304" pitchFamily="18" charset="0"/>
              </a:rPr>
              <a:t> 8' </a:t>
            </a:r>
            <a:r>
              <a:rPr lang="tr-TR" altLang="en-US" sz="3000" dirty="0" err="1">
                <a:solidFill>
                  <a:srgbClr val="FF0000"/>
                </a:solidFill>
                <a:latin typeface="Times New Roman" panose="02020603050405020304" pitchFamily="18" charset="0"/>
                <a:cs typeface="Times New Roman" panose="02020603050405020304" pitchFamily="18" charset="0"/>
              </a:rPr>
              <a:t>dir</a:t>
            </a:r>
            <a:r>
              <a:rPr lang="tr-TR" altLang="en-US" sz="3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5364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CD66079B-3AF7-4196-9A9B-1CA224F23498}"/>
              </a:ext>
            </a:extLst>
          </p:cNvPr>
          <p:cNvSpPr>
            <a:spLocks noGrp="1" noChangeArrowheads="1"/>
          </p:cNvSpPr>
          <p:nvPr>
            <p:ph type="body" idx="1"/>
          </p:nvPr>
        </p:nvSpPr>
        <p:spPr>
          <a:xfrm>
            <a:off x="457200" y="701792"/>
            <a:ext cx="8229600" cy="5531228"/>
          </a:xfrm>
        </p:spPr>
        <p:txBody>
          <a:bodyPr>
            <a:normAutofit fontScale="62500" lnSpcReduction="20000"/>
          </a:bodyPr>
          <a:lstStyle/>
          <a:p>
            <a:pPr algn="just">
              <a:lnSpc>
                <a:spcPct val="150000"/>
              </a:lnSpc>
              <a:buFontTx/>
              <a:buNone/>
            </a:pPr>
            <a:r>
              <a:rPr lang="tr-TR" altLang="en-US" sz="2600" dirty="0">
                <a:latin typeface="Times New Roman" panose="02020603050405020304" pitchFamily="18" charset="0"/>
                <a:cs typeface="Times New Roman" panose="02020603050405020304" pitchFamily="18" charset="0"/>
              </a:rPr>
              <a:t>	Ayın evrelerini (safha veya faz) kısaca gözden geçirelim. Ay kavuşumda (</a:t>
            </a:r>
            <a:r>
              <a:rPr lang="tr-TR" altLang="en-US" sz="2600" dirty="0" err="1">
                <a:latin typeface="Times New Roman" panose="02020603050405020304" pitchFamily="18" charset="0"/>
                <a:cs typeface="Times New Roman" panose="02020603050405020304" pitchFamily="18" charset="0"/>
              </a:rPr>
              <a:t>konjunksiyon</a:t>
            </a:r>
            <a:r>
              <a:rPr lang="tr-TR" altLang="en-US" sz="2600" dirty="0">
                <a:latin typeface="Times New Roman" panose="02020603050405020304" pitchFamily="18" charset="0"/>
                <a:cs typeface="Times New Roman" panose="02020603050405020304" pitchFamily="18" charset="0"/>
              </a:rPr>
              <a:t>) yani Güneş-Ay-Yer aynı doğru üzerinde bulunduğunda biz Ayın karanlık yüzünü görürüz (Şekil 4). </a:t>
            </a:r>
            <a:endParaRPr lang="en-US" altLang="en-US" sz="2600" dirty="0">
              <a:latin typeface="Times New Roman" panose="02020603050405020304" pitchFamily="18" charset="0"/>
              <a:cs typeface="Times New Roman" panose="02020603050405020304" pitchFamily="18" charset="0"/>
            </a:endParaRPr>
          </a:p>
          <a:p>
            <a:pPr algn="just">
              <a:lnSpc>
                <a:spcPct val="150000"/>
              </a:lnSpc>
              <a:buFontTx/>
              <a:buNone/>
            </a:pPr>
            <a:endParaRPr lang="en-US" altLang="en-US" sz="2600" dirty="0">
              <a:latin typeface="Times New Roman" panose="02020603050405020304" pitchFamily="18" charset="0"/>
              <a:cs typeface="Times New Roman" panose="02020603050405020304" pitchFamily="18" charset="0"/>
            </a:endParaRPr>
          </a:p>
          <a:p>
            <a:pPr algn="just">
              <a:lnSpc>
                <a:spcPct val="150000"/>
              </a:lnSpc>
              <a:buFontTx/>
              <a:buNone/>
            </a:pPr>
            <a:r>
              <a:rPr lang="en-US" altLang="en-US" sz="2600" dirty="0">
                <a:latin typeface="Times New Roman" panose="02020603050405020304" pitchFamily="18" charset="0"/>
                <a:cs typeface="Times New Roman" panose="02020603050405020304" pitchFamily="18" charset="0"/>
              </a:rPr>
              <a:t>	</a:t>
            </a:r>
            <a:r>
              <a:rPr lang="tr-TR" altLang="en-US" sz="2600" dirty="0">
                <a:latin typeface="Times New Roman" panose="02020603050405020304" pitchFamily="18" charset="0"/>
                <a:cs typeface="Times New Roman" panose="02020603050405020304" pitchFamily="18" charset="0"/>
              </a:rPr>
              <a:t>Yeniay denilen bu evreden bir gün sonra, Ay ince bir hilal şeklinde görülür. Bunu izleyen günlerde hilal her</a:t>
            </a:r>
            <a:r>
              <a:rPr lang="en-US" altLang="en-US" sz="2600" dirty="0">
                <a:latin typeface="Times New Roman" panose="02020603050405020304" pitchFamily="18" charset="0"/>
                <a:cs typeface="Times New Roman" panose="02020603050405020304" pitchFamily="18" charset="0"/>
              </a:rPr>
              <a:t> </a:t>
            </a:r>
            <a:r>
              <a:rPr lang="tr-TR" altLang="en-US" sz="2600" dirty="0">
                <a:latin typeface="Times New Roman" panose="02020603050405020304" pitchFamily="18" charset="0"/>
                <a:cs typeface="Times New Roman" panose="02020603050405020304" pitchFamily="18" charset="0"/>
              </a:rPr>
              <a:t>gün biraz daha büyür; bir hafta sonra Ay ile Güneş arasındaki açıklık  90</a:t>
            </a:r>
            <a:r>
              <a:rPr lang="tr-TR" altLang="en-US" sz="2600" baseline="30000" dirty="0">
                <a:latin typeface="Times New Roman" panose="02020603050405020304" pitchFamily="18" charset="0"/>
                <a:cs typeface="Times New Roman" panose="02020603050405020304" pitchFamily="18" charset="0"/>
              </a:rPr>
              <a:t>o</a:t>
            </a:r>
            <a:r>
              <a:rPr lang="tr-TR" altLang="en-US" sz="2600" dirty="0">
                <a:latin typeface="Times New Roman" panose="02020603050405020304" pitchFamily="18" charset="0"/>
                <a:cs typeface="Times New Roman" panose="02020603050405020304" pitchFamily="18" charset="0"/>
              </a:rPr>
              <a:t> olur. Ay bu evrede yarım daire olarak görülür,  bu ilkdördün evresidir. Bu evreden bir</a:t>
            </a:r>
            <a:r>
              <a:rPr lang="en-US" altLang="en-US" sz="2600" dirty="0">
                <a:latin typeface="Times New Roman" panose="02020603050405020304" pitchFamily="18" charset="0"/>
                <a:cs typeface="Times New Roman" panose="02020603050405020304" pitchFamily="18" charset="0"/>
              </a:rPr>
              <a:t> </a:t>
            </a:r>
            <a:r>
              <a:rPr lang="tr-TR" altLang="en-US" sz="2600" dirty="0">
                <a:latin typeface="Times New Roman" panose="02020603050405020304" pitchFamily="18" charset="0"/>
                <a:cs typeface="Times New Roman" panose="02020603050405020304" pitchFamily="18" charset="0"/>
              </a:rPr>
              <a:t>hafta sonra Güneş-Yer-Ay bir doğru üzerinde bulunurlar. Bu takdirde Ay, karşılaşma (</a:t>
            </a:r>
            <a:r>
              <a:rPr lang="tr-TR" altLang="en-US" sz="2600" dirty="0" err="1">
                <a:latin typeface="Times New Roman" panose="02020603050405020304" pitchFamily="18" charset="0"/>
                <a:cs typeface="Times New Roman" panose="02020603050405020304" pitchFamily="18" charset="0"/>
              </a:rPr>
              <a:t>opozisyon</a:t>
            </a:r>
            <a:r>
              <a:rPr lang="tr-TR" altLang="en-US" sz="2600" dirty="0">
                <a:latin typeface="Times New Roman" panose="02020603050405020304" pitchFamily="18" charset="0"/>
                <a:cs typeface="Times New Roman" panose="02020603050405020304" pitchFamily="18" charset="0"/>
              </a:rPr>
              <a:t>) durumunda ve dolunay evresindedir. </a:t>
            </a:r>
            <a:endParaRPr lang="en-US" altLang="en-US" sz="2600" dirty="0">
              <a:latin typeface="Times New Roman" panose="02020603050405020304" pitchFamily="18" charset="0"/>
              <a:cs typeface="Times New Roman" panose="02020603050405020304" pitchFamily="18" charset="0"/>
            </a:endParaRPr>
          </a:p>
          <a:p>
            <a:pPr algn="just">
              <a:lnSpc>
                <a:spcPct val="150000"/>
              </a:lnSpc>
              <a:buFontTx/>
              <a:buNone/>
            </a:pPr>
            <a:endParaRPr lang="en-US" altLang="en-US" sz="2600" dirty="0">
              <a:latin typeface="Times New Roman" panose="02020603050405020304" pitchFamily="18" charset="0"/>
              <a:cs typeface="Times New Roman" panose="02020603050405020304" pitchFamily="18" charset="0"/>
            </a:endParaRPr>
          </a:p>
          <a:p>
            <a:pPr algn="just">
              <a:lnSpc>
                <a:spcPct val="150000"/>
              </a:lnSpc>
              <a:buFontTx/>
              <a:buNone/>
            </a:pPr>
            <a:r>
              <a:rPr lang="en-US" altLang="en-US" sz="2600" dirty="0">
                <a:latin typeface="Times New Roman" panose="02020603050405020304" pitchFamily="18" charset="0"/>
                <a:cs typeface="Times New Roman" panose="02020603050405020304" pitchFamily="18" charset="0"/>
              </a:rPr>
              <a:t>	</a:t>
            </a:r>
            <a:r>
              <a:rPr lang="tr-TR" altLang="en-US" sz="2600" dirty="0">
                <a:latin typeface="Times New Roman" panose="02020603050405020304" pitchFamily="18" charset="0"/>
                <a:cs typeface="Times New Roman" panose="02020603050405020304" pitchFamily="18" charset="0"/>
              </a:rPr>
              <a:t>Bundan sonra ışıklı  yüz küçülür, bir hafta sonunda yine yarım daire şekline gelir. Bu durumda Ay ile Güneş arasındaki açı 270</a:t>
            </a:r>
            <a:r>
              <a:rPr lang="tr-TR" altLang="en-US" sz="2600" baseline="30000" dirty="0">
                <a:latin typeface="Times New Roman" panose="02020603050405020304" pitchFamily="18" charset="0"/>
                <a:cs typeface="Times New Roman" panose="02020603050405020304" pitchFamily="18" charset="0"/>
              </a:rPr>
              <a:t>o</a:t>
            </a:r>
            <a:r>
              <a:rPr lang="tr-TR" altLang="en-US" sz="2600" dirty="0">
                <a:latin typeface="Times New Roman" panose="02020603050405020304" pitchFamily="18" charset="0"/>
                <a:cs typeface="Times New Roman" panose="02020603050405020304" pitchFamily="18" charset="0"/>
              </a:rPr>
              <a:t> </a:t>
            </a:r>
            <a:r>
              <a:rPr lang="tr-TR" altLang="en-US" sz="2600" dirty="0" err="1">
                <a:latin typeface="Times New Roman" panose="02020603050405020304" pitchFamily="18" charset="0"/>
                <a:cs typeface="Times New Roman" panose="02020603050405020304" pitchFamily="18" charset="0"/>
              </a:rPr>
              <a:t>dir</a:t>
            </a:r>
            <a:r>
              <a:rPr lang="tr-TR" altLang="en-US" sz="2600" dirty="0">
                <a:latin typeface="Times New Roman" panose="02020603050405020304" pitchFamily="18" charset="0"/>
                <a:cs typeface="Times New Roman" panose="02020603050405020304" pitchFamily="18" charset="0"/>
              </a:rPr>
              <a:t>. Ay son dördün evresine gelmiştir. İlk dördünde ışıklı yarım daire sağda ve son dördün evresinde soldadır. Bundan bir hafta sonra Ay yine görülmez olur; Yeniay evresine gelir.</a:t>
            </a:r>
          </a:p>
        </p:txBody>
      </p:sp>
    </p:spTree>
    <p:extLst>
      <p:ext uri="{BB962C8B-B14F-4D97-AF65-F5344CB8AC3E}">
        <p14:creationId xmlns:p14="http://schemas.microsoft.com/office/powerpoint/2010/main" val="3739213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a:extLst>
              <a:ext uri="{FF2B5EF4-FFF2-40B4-BE49-F238E27FC236}">
                <a16:creationId xmlns:a16="http://schemas.microsoft.com/office/drawing/2014/main" id="{DDD9E9A7-8808-4B41-8869-B05CB729C838}"/>
              </a:ext>
            </a:extLst>
          </p:cNvPr>
          <p:cNvSpPr/>
          <p:nvPr/>
        </p:nvSpPr>
        <p:spPr>
          <a:xfrm>
            <a:off x="2662238" y="1752600"/>
            <a:ext cx="2971800" cy="2971800"/>
          </a:xfrm>
          <a:prstGeom prst="ellipse">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Oval">
            <a:extLst>
              <a:ext uri="{FF2B5EF4-FFF2-40B4-BE49-F238E27FC236}">
                <a16:creationId xmlns:a16="http://schemas.microsoft.com/office/drawing/2014/main" id="{987D55A6-E4C1-4260-BACD-3014D69CE294}"/>
              </a:ext>
            </a:extLst>
          </p:cNvPr>
          <p:cNvSpPr/>
          <p:nvPr/>
        </p:nvSpPr>
        <p:spPr>
          <a:xfrm>
            <a:off x="3871913" y="2930525"/>
            <a:ext cx="609600" cy="609600"/>
          </a:xfrm>
          <a:prstGeom prst="ellipse">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Oval">
            <a:extLst>
              <a:ext uri="{FF2B5EF4-FFF2-40B4-BE49-F238E27FC236}">
                <a16:creationId xmlns:a16="http://schemas.microsoft.com/office/drawing/2014/main" id="{F69005A8-3DFA-4A16-9856-94589D25C605}"/>
              </a:ext>
            </a:extLst>
          </p:cNvPr>
          <p:cNvSpPr/>
          <p:nvPr/>
        </p:nvSpPr>
        <p:spPr>
          <a:xfrm>
            <a:off x="5319713" y="2913063"/>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6 Kiriş">
            <a:extLst>
              <a:ext uri="{FF2B5EF4-FFF2-40B4-BE49-F238E27FC236}">
                <a16:creationId xmlns:a16="http://schemas.microsoft.com/office/drawing/2014/main" id="{0E67D2BC-8446-4014-B426-F574C0BCD772}"/>
              </a:ext>
            </a:extLst>
          </p:cNvPr>
          <p:cNvSpPr/>
          <p:nvPr/>
        </p:nvSpPr>
        <p:spPr>
          <a:xfrm>
            <a:off x="5319713" y="2913063"/>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7 Oval">
            <a:extLst>
              <a:ext uri="{FF2B5EF4-FFF2-40B4-BE49-F238E27FC236}">
                <a16:creationId xmlns:a16="http://schemas.microsoft.com/office/drawing/2014/main" id="{C99C1D7E-88D3-4854-8683-94C8BF199DF9}"/>
              </a:ext>
            </a:extLst>
          </p:cNvPr>
          <p:cNvSpPr/>
          <p:nvPr/>
        </p:nvSpPr>
        <p:spPr>
          <a:xfrm>
            <a:off x="3887788" y="4422775"/>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8 Kiriş">
            <a:extLst>
              <a:ext uri="{FF2B5EF4-FFF2-40B4-BE49-F238E27FC236}">
                <a16:creationId xmlns:a16="http://schemas.microsoft.com/office/drawing/2014/main" id="{393DEC4B-3651-43D5-A31A-007EF46CE9E6}"/>
              </a:ext>
            </a:extLst>
          </p:cNvPr>
          <p:cNvSpPr/>
          <p:nvPr/>
        </p:nvSpPr>
        <p:spPr>
          <a:xfrm>
            <a:off x="3887788" y="4422775"/>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9 Oval">
            <a:extLst>
              <a:ext uri="{FF2B5EF4-FFF2-40B4-BE49-F238E27FC236}">
                <a16:creationId xmlns:a16="http://schemas.microsoft.com/office/drawing/2014/main" id="{F12F0177-A761-4547-8990-C47029F52425}"/>
              </a:ext>
            </a:extLst>
          </p:cNvPr>
          <p:cNvSpPr/>
          <p:nvPr/>
        </p:nvSpPr>
        <p:spPr>
          <a:xfrm>
            <a:off x="2338388" y="2922588"/>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1" name="10 Kiriş">
            <a:extLst>
              <a:ext uri="{FF2B5EF4-FFF2-40B4-BE49-F238E27FC236}">
                <a16:creationId xmlns:a16="http://schemas.microsoft.com/office/drawing/2014/main" id="{DEA1C464-222E-4E7E-B126-F377730E496E}"/>
              </a:ext>
            </a:extLst>
          </p:cNvPr>
          <p:cNvSpPr/>
          <p:nvPr/>
        </p:nvSpPr>
        <p:spPr>
          <a:xfrm>
            <a:off x="2338388" y="2922588"/>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11 Oval">
            <a:extLst>
              <a:ext uri="{FF2B5EF4-FFF2-40B4-BE49-F238E27FC236}">
                <a16:creationId xmlns:a16="http://schemas.microsoft.com/office/drawing/2014/main" id="{BB1070BA-2AD7-4734-9597-F45E793340CC}"/>
              </a:ext>
            </a:extLst>
          </p:cNvPr>
          <p:cNvSpPr/>
          <p:nvPr/>
        </p:nvSpPr>
        <p:spPr>
          <a:xfrm>
            <a:off x="3862388" y="144145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 name="12 Kiriş">
            <a:extLst>
              <a:ext uri="{FF2B5EF4-FFF2-40B4-BE49-F238E27FC236}">
                <a16:creationId xmlns:a16="http://schemas.microsoft.com/office/drawing/2014/main" id="{31646908-4C91-4DD3-A27F-D14ABAF8AB0B}"/>
              </a:ext>
            </a:extLst>
          </p:cNvPr>
          <p:cNvSpPr/>
          <p:nvPr/>
        </p:nvSpPr>
        <p:spPr>
          <a:xfrm>
            <a:off x="3862388" y="1441450"/>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13 Kiriş">
            <a:extLst>
              <a:ext uri="{FF2B5EF4-FFF2-40B4-BE49-F238E27FC236}">
                <a16:creationId xmlns:a16="http://schemas.microsoft.com/office/drawing/2014/main" id="{FDAC4535-0C8F-43B8-98A8-88C908AC6BDD}"/>
              </a:ext>
            </a:extLst>
          </p:cNvPr>
          <p:cNvSpPr/>
          <p:nvPr/>
        </p:nvSpPr>
        <p:spPr>
          <a:xfrm>
            <a:off x="3881438" y="2933700"/>
            <a:ext cx="609600" cy="609600"/>
          </a:xfrm>
          <a:prstGeom prst="chord">
            <a:avLst>
              <a:gd name="adj1" fmla="val 5329760"/>
              <a:gd name="adj2" fmla="val 1620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0" name="19 Yay">
            <a:extLst>
              <a:ext uri="{FF2B5EF4-FFF2-40B4-BE49-F238E27FC236}">
                <a16:creationId xmlns:a16="http://schemas.microsoft.com/office/drawing/2014/main" id="{D4303A41-2CE7-42C5-B073-9CBEF96B21EA}"/>
              </a:ext>
            </a:extLst>
          </p:cNvPr>
          <p:cNvSpPr/>
          <p:nvPr/>
        </p:nvSpPr>
        <p:spPr>
          <a:xfrm rot="900000">
            <a:off x="2476500" y="579438"/>
            <a:ext cx="5105400" cy="5715000"/>
          </a:xfrm>
          <a:prstGeom prst="arc">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2" name="21 Güneş">
            <a:extLst>
              <a:ext uri="{FF2B5EF4-FFF2-40B4-BE49-F238E27FC236}">
                <a16:creationId xmlns:a16="http://schemas.microsoft.com/office/drawing/2014/main" id="{9EA9B55B-5438-4AE3-AF1F-08BF4FAE24DE}"/>
              </a:ext>
            </a:extLst>
          </p:cNvPr>
          <p:cNvSpPr/>
          <p:nvPr/>
        </p:nvSpPr>
        <p:spPr>
          <a:xfrm>
            <a:off x="7092950" y="2730500"/>
            <a:ext cx="1066800" cy="969963"/>
          </a:xfrm>
          <a:prstGeom prst="sun">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3" name="22 Güneş">
            <a:extLst>
              <a:ext uri="{FF2B5EF4-FFF2-40B4-BE49-F238E27FC236}">
                <a16:creationId xmlns:a16="http://schemas.microsoft.com/office/drawing/2014/main" id="{05FDE9F0-2D0B-4982-AD7A-6CB80944B6A7}"/>
              </a:ext>
            </a:extLst>
          </p:cNvPr>
          <p:cNvSpPr/>
          <p:nvPr/>
        </p:nvSpPr>
        <p:spPr>
          <a:xfrm>
            <a:off x="6700838" y="1371600"/>
            <a:ext cx="1066800" cy="969963"/>
          </a:xfrm>
          <a:prstGeom prst="sun">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25" name="24 Düz Bağlayıcı">
            <a:extLst>
              <a:ext uri="{FF2B5EF4-FFF2-40B4-BE49-F238E27FC236}">
                <a16:creationId xmlns:a16="http://schemas.microsoft.com/office/drawing/2014/main" id="{8782740E-6E92-4E62-A9D0-39BD79F80ADE}"/>
              </a:ext>
            </a:extLst>
          </p:cNvPr>
          <p:cNvCxnSpPr>
            <a:stCxn id="11" idx="2"/>
          </p:cNvCxnSpPr>
          <p:nvPr/>
        </p:nvCxnSpPr>
        <p:spPr>
          <a:xfrm flipV="1">
            <a:off x="2659063" y="3219450"/>
            <a:ext cx="5000625" cy="793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BBF9E462-3421-4FEF-A730-CE7A765AFB6E}"/>
              </a:ext>
            </a:extLst>
          </p:cNvPr>
          <p:cNvCxnSpPr>
            <a:stCxn id="14" idx="2"/>
          </p:cNvCxnSpPr>
          <p:nvPr/>
        </p:nvCxnSpPr>
        <p:spPr>
          <a:xfrm flipV="1">
            <a:off x="4202113" y="1858963"/>
            <a:ext cx="3065462" cy="13795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37 Yay">
            <a:extLst>
              <a:ext uri="{FF2B5EF4-FFF2-40B4-BE49-F238E27FC236}">
                <a16:creationId xmlns:a16="http://schemas.microsoft.com/office/drawing/2014/main" id="{587585B1-0DA7-4E05-9401-060807BE3C95}"/>
              </a:ext>
            </a:extLst>
          </p:cNvPr>
          <p:cNvSpPr/>
          <p:nvPr/>
        </p:nvSpPr>
        <p:spPr>
          <a:xfrm rot="18793137">
            <a:off x="3373438" y="2235200"/>
            <a:ext cx="1600200" cy="1600200"/>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21875" name="38 Metin kutusu">
            <a:extLst>
              <a:ext uri="{FF2B5EF4-FFF2-40B4-BE49-F238E27FC236}">
                <a16:creationId xmlns:a16="http://schemas.microsoft.com/office/drawing/2014/main" id="{8B2BF968-8E1B-40D4-B4D0-F36C6632C2BB}"/>
              </a:ext>
            </a:extLst>
          </p:cNvPr>
          <p:cNvSpPr txBox="1">
            <a:spLocks noChangeArrowheads="1"/>
          </p:cNvSpPr>
          <p:nvPr/>
        </p:nvSpPr>
        <p:spPr bwMode="auto">
          <a:xfrm rot="2173056">
            <a:off x="4530725" y="2238375"/>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b="1">
                <a:cs typeface="Arial" panose="020B0604020202020204" pitchFamily="34" charset="0"/>
              </a:rPr>
              <a:t>&gt;</a:t>
            </a:r>
          </a:p>
        </p:txBody>
      </p:sp>
      <p:sp>
        <p:nvSpPr>
          <p:cNvPr id="121876" name="39 Metin kutusu">
            <a:extLst>
              <a:ext uri="{FF2B5EF4-FFF2-40B4-BE49-F238E27FC236}">
                <a16:creationId xmlns:a16="http://schemas.microsoft.com/office/drawing/2014/main" id="{591A4070-09D5-4A25-B7D6-711E24FB434C}"/>
              </a:ext>
            </a:extLst>
          </p:cNvPr>
          <p:cNvSpPr txBox="1">
            <a:spLocks noChangeArrowheads="1"/>
          </p:cNvSpPr>
          <p:nvPr/>
        </p:nvSpPr>
        <p:spPr bwMode="auto">
          <a:xfrm>
            <a:off x="3792538" y="2220913"/>
            <a:ext cx="758825"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Günlük</a:t>
            </a:r>
          </a:p>
          <a:p>
            <a:pPr algn="ctr"/>
            <a:r>
              <a:rPr lang="tr-TR" altLang="en-US" sz="1200">
                <a:cs typeface="Arial" panose="020B0604020202020204" pitchFamily="34" charset="0"/>
              </a:rPr>
              <a:t>Hareket </a:t>
            </a:r>
          </a:p>
          <a:p>
            <a:pPr algn="ctr"/>
            <a:r>
              <a:rPr lang="tr-TR" altLang="en-US" sz="1200">
                <a:cs typeface="Arial" panose="020B0604020202020204" pitchFamily="34" charset="0"/>
              </a:rPr>
              <a:t>Yönü</a:t>
            </a:r>
          </a:p>
        </p:txBody>
      </p:sp>
      <p:sp>
        <p:nvSpPr>
          <p:cNvPr id="121877" name="40 Metin kutusu">
            <a:extLst>
              <a:ext uri="{FF2B5EF4-FFF2-40B4-BE49-F238E27FC236}">
                <a16:creationId xmlns:a16="http://schemas.microsoft.com/office/drawing/2014/main" id="{E4195259-2677-438C-A616-BBFD861D2FC0}"/>
              </a:ext>
            </a:extLst>
          </p:cNvPr>
          <p:cNvSpPr txBox="1">
            <a:spLocks noChangeArrowheads="1"/>
          </p:cNvSpPr>
          <p:nvPr/>
        </p:nvSpPr>
        <p:spPr bwMode="auto">
          <a:xfrm>
            <a:off x="2817813" y="3429000"/>
            <a:ext cx="7397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Dolunay</a:t>
            </a:r>
          </a:p>
        </p:txBody>
      </p:sp>
      <p:sp>
        <p:nvSpPr>
          <p:cNvPr id="121878" name="41 Metin kutusu">
            <a:extLst>
              <a:ext uri="{FF2B5EF4-FFF2-40B4-BE49-F238E27FC236}">
                <a16:creationId xmlns:a16="http://schemas.microsoft.com/office/drawing/2014/main" id="{0D3463C1-F07F-4AA0-A913-BEC2F9378CEB}"/>
              </a:ext>
            </a:extLst>
          </p:cNvPr>
          <p:cNvSpPr txBox="1">
            <a:spLocks noChangeArrowheads="1"/>
          </p:cNvSpPr>
          <p:nvPr/>
        </p:nvSpPr>
        <p:spPr bwMode="auto">
          <a:xfrm>
            <a:off x="4714875" y="3429000"/>
            <a:ext cx="6477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Yeniay</a:t>
            </a:r>
          </a:p>
        </p:txBody>
      </p:sp>
      <p:sp>
        <p:nvSpPr>
          <p:cNvPr id="121879" name="42 Metin kutusu">
            <a:extLst>
              <a:ext uri="{FF2B5EF4-FFF2-40B4-BE49-F238E27FC236}">
                <a16:creationId xmlns:a16="http://schemas.microsoft.com/office/drawing/2014/main" id="{F5F76D81-096C-4B6C-8EC1-720F9D86C664}"/>
              </a:ext>
            </a:extLst>
          </p:cNvPr>
          <p:cNvSpPr txBox="1">
            <a:spLocks noChangeArrowheads="1"/>
          </p:cNvSpPr>
          <p:nvPr/>
        </p:nvSpPr>
        <p:spPr bwMode="auto">
          <a:xfrm>
            <a:off x="3122613" y="1371600"/>
            <a:ext cx="80803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İlkdördün</a:t>
            </a:r>
          </a:p>
        </p:txBody>
      </p:sp>
      <p:sp>
        <p:nvSpPr>
          <p:cNvPr id="121880" name="43 Metin kutusu">
            <a:extLst>
              <a:ext uri="{FF2B5EF4-FFF2-40B4-BE49-F238E27FC236}">
                <a16:creationId xmlns:a16="http://schemas.microsoft.com/office/drawing/2014/main" id="{D9CBE22F-886F-4830-8119-FB6B8CEA48DC}"/>
              </a:ext>
            </a:extLst>
          </p:cNvPr>
          <p:cNvSpPr txBox="1">
            <a:spLocks noChangeArrowheads="1"/>
          </p:cNvSpPr>
          <p:nvPr/>
        </p:nvSpPr>
        <p:spPr bwMode="auto">
          <a:xfrm>
            <a:off x="3046413" y="4800600"/>
            <a:ext cx="92551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Sondördün</a:t>
            </a:r>
          </a:p>
        </p:txBody>
      </p:sp>
      <p:sp>
        <p:nvSpPr>
          <p:cNvPr id="121881" name="44 Metin kutusu">
            <a:extLst>
              <a:ext uri="{FF2B5EF4-FFF2-40B4-BE49-F238E27FC236}">
                <a16:creationId xmlns:a16="http://schemas.microsoft.com/office/drawing/2014/main" id="{FF8333CC-10E5-471C-9ADE-CA502E0249E0}"/>
              </a:ext>
            </a:extLst>
          </p:cNvPr>
          <p:cNvSpPr txBox="1">
            <a:spLocks noChangeArrowheads="1"/>
          </p:cNvSpPr>
          <p:nvPr/>
        </p:nvSpPr>
        <p:spPr bwMode="auto">
          <a:xfrm>
            <a:off x="3919538" y="3524250"/>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Yer</a:t>
            </a:r>
          </a:p>
        </p:txBody>
      </p:sp>
      <p:sp>
        <p:nvSpPr>
          <p:cNvPr id="121882" name="45 Metin kutusu">
            <a:extLst>
              <a:ext uri="{FF2B5EF4-FFF2-40B4-BE49-F238E27FC236}">
                <a16:creationId xmlns:a16="http://schemas.microsoft.com/office/drawing/2014/main" id="{38CFD50B-1053-4C8C-B2EA-7364B2C3DCB2}"/>
              </a:ext>
            </a:extLst>
          </p:cNvPr>
          <p:cNvSpPr txBox="1">
            <a:spLocks noChangeArrowheads="1"/>
          </p:cNvSpPr>
          <p:nvPr/>
        </p:nvSpPr>
        <p:spPr bwMode="auto">
          <a:xfrm>
            <a:off x="7556500" y="3060700"/>
            <a:ext cx="385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i="1">
                <a:cs typeface="Arial" panose="020B0604020202020204" pitchFamily="34" charset="0"/>
              </a:rPr>
              <a:t>G</a:t>
            </a:r>
            <a:r>
              <a:rPr lang="tr-TR" altLang="en-US" sz="1400" baseline="-25000">
                <a:cs typeface="Arial" panose="020B0604020202020204" pitchFamily="34" charset="0"/>
              </a:rPr>
              <a:t>1</a:t>
            </a:r>
          </a:p>
        </p:txBody>
      </p:sp>
      <p:sp>
        <p:nvSpPr>
          <p:cNvPr id="121883" name="46 Metin kutusu">
            <a:extLst>
              <a:ext uri="{FF2B5EF4-FFF2-40B4-BE49-F238E27FC236}">
                <a16:creationId xmlns:a16="http://schemas.microsoft.com/office/drawing/2014/main" id="{0297F4FF-DD73-4399-B5EB-92136773FD90}"/>
              </a:ext>
            </a:extLst>
          </p:cNvPr>
          <p:cNvSpPr txBox="1">
            <a:spLocks noChangeArrowheads="1"/>
          </p:cNvSpPr>
          <p:nvPr/>
        </p:nvSpPr>
        <p:spPr bwMode="auto">
          <a:xfrm>
            <a:off x="7164388" y="1679575"/>
            <a:ext cx="3857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i="1">
                <a:cs typeface="Arial" panose="020B0604020202020204" pitchFamily="34" charset="0"/>
              </a:rPr>
              <a:t>G</a:t>
            </a:r>
            <a:r>
              <a:rPr lang="tr-TR" altLang="en-US" sz="1400" baseline="-25000">
                <a:cs typeface="Arial" panose="020B0604020202020204" pitchFamily="34" charset="0"/>
              </a:rPr>
              <a:t>2</a:t>
            </a:r>
          </a:p>
        </p:txBody>
      </p:sp>
      <p:sp>
        <p:nvSpPr>
          <p:cNvPr id="121884" name="48 Metin kutusu">
            <a:extLst>
              <a:ext uri="{FF2B5EF4-FFF2-40B4-BE49-F238E27FC236}">
                <a16:creationId xmlns:a16="http://schemas.microsoft.com/office/drawing/2014/main" id="{515AC29C-6F9E-4575-86E8-B869E1DFBD06}"/>
              </a:ext>
            </a:extLst>
          </p:cNvPr>
          <p:cNvSpPr txBox="1">
            <a:spLocks noChangeArrowheads="1"/>
          </p:cNvSpPr>
          <p:nvPr/>
        </p:nvSpPr>
        <p:spPr bwMode="auto">
          <a:xfrm>
            <a:off x="5862638" y="3200400"/>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i="1">
                <a:cs typeface="Arial" panose="020B0604020202020204" pitchFamily="34" charset="0"/>
              </a:rPr>
              <a:t>A</a:t>
            </a:r>
            <a:r>
              <a:rPr lang="tr-TR" altLang="en-US" sz="1400" baseline="-25000">
                <a:cs typeface="Arial" panose="020B0604020202020204" pitchFamily="34" charset="0"/>
              </a:rPr>
              <a:t>1</a:t>
            </a:r>
          </a:p>
        </p:txBody>
      </p:sp>
      <p:sp>
        <p:nvSpPr>
          <p:cNvPr id="121885" name="49 Metin kutusu">
            <a:extLst>
              <a:ext uri="{FF2B5EF4-FFF2-40B4-BE49-F238E27FC236}">
                <a16:creationId xmlns:a16="http://schemas.microsoft.com/office/drawing/2014/main" id="{5E286397-D418-4447-942A-6A242F5DEEF8}"/>
              </a:ext>
            </a:extLst>
          </p:cNvPr>
          <p:cNvSpPr txBox="1">
            <a:spLocks noChangeArrowheads="1"/>
          </p:cNvSpPr>
          <p:nvPr/>
        </p:nvSpPr>
        <p:spPr bwMode="auto">
          <a:xfrm>
            <a:off x="5481638" y="2209800"/>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400" i="1">
                <a:cs typeface="Arial" panose="020B0604020202020204" pitchFamily="34" charset="0"/>
              </a:rPr>
              <a:t>A</a:t>
            </a:r>
            <a:r>
              <a:rPr lang="tr-TR" altLang="en-US" sz="1400" baseline="-25000">
                <a:cs typeface="Arial" panose="020B0604020202020204" pitchFamily="34" charset="0"/>
              </a:rPr>
              <a:t>2</a:t>
            </a:r>
          </a:p>
        </p:txBody>
      </p:sp>
      <p:sp>
        <p:nvSpPr>
          <p:cNvPr id="121886" name="50 Metin kutusu">
            <a:extLst>
              <a:ext uri="{FF2B5EF4-FFF2-40B4-BE49-F238E27FC236}">
                <a16:creationId xmlns:a16="http://schemas.microsoft.com/office/drawing/2014/main" id="{E9450847-606F-42EB-A6E5-64E41127A1BE}"/>
              </a:ext>
            </a:extLst>
          </p:cNvPr>
          <p:cNvSpPr txBox="1">
            <a:spLocks noChangeArrowheads="1"/>
          </p:cNvSpPr>
          <p:nvPr/>
        </p:nvSpPr>
        <p:spPr bwMode="auto">
          <a:xfrm>
            <a:off x="7540625" y="3733800"/>
            <a:ext cx="6318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Güneş</a:t>
            </a:r>
          </a:p>
        </p:txBody>
      </p:sp>
      <p:sp>
        <p:nvSpPr>
          <p:cNvPr id="52" name="51 Metin kutusu">
            <a:extLst>
              <a:ext uri="{FF2B5EF4-FFF2-40B4-BE49-F238E27FC236}">
                <a16:creationId xmlns:a16="http://schemas.microsoft.com/office/drawing/2014/main" id="{7ECAA678-D72C-4466-BCD9-196BACB43611}"/>
              </a:ext>
            </a:extLst>
          </p:cNvPr>
          <p:cNvSpPr txBox="1"/>
          <p:nvPr/>
        </p:nvSpPr>
        <p:spPr>
          <a:xfrm rot="18801275">
            <a:off x="5088732" y="4066381"/>
            <a:ext cx="317500" cy="366713"/>
          </a:xfrm>
          <a:prstGeom prst="rect">
            <a:avLst/>
          </a:prstGeom>
          <a:noFill/>
        </p:spPr>
        <p:txBody>
          <a:bodyPr wrap="none">
            <a:spAutoFit/>
          </a:bodyPr>
          <a:lstStyle/>
          <a:p>
            <a:pPr>
              <a:defRPr/>
            </a:pPr>
            <a:r>
              <a:rPr lang="tr-TR" b="1" dirty="0">
                <a:solidFill>
                  <a:schemeClr val="bg1">
                    <a:lumMod val="50000"/>
                  </a:schemeClr>
                </a:solidFill>
                <a:latin typeface="Arial" charset="0"/>
                <a:cs typeface="Arial" charset="0"/>
              </a:rPr>
              <a:t>&gt;</a:t>
            </a:r>
          </a:p>
        </p:txBody>
      </p:sp>
      <p:sp>
        <p:nvSpPr>
          <p:cNvPr id="53" name="52 Metin kutusu">
            <a:extLst>
              <a:ext uri="{FF2B5EF4-FFF2-40B4-BE49-F238E27FC236}">
                <a16:creationId xmlns:a16="http://schemas.microsoft.com/office/drawing/2014/main" id="{7F90DD9F-F268-4E5E-AD63-34818FC82A2F}"/>
              </a:ext>
            </a:extLst>
          </p:cNvPr>
          <p:cNvSpPr txBox="1"/>
          <p:nvPr/>
        </p:nvSpPr>
        <p:spPr>
          <a:xfrm rot="7941805">
            <a:off x="2999581" y="1958182"/>
            <a:ext cx="319087" cy="368300"/>
          </a:xfrm>
          <a:prstGeom prst="rect">
            <a:avLst/>
          </a:prstGeom>
          <a:noFill/>
        </p:spPr>
        <p:txBody>
          <a:bodyPr wrap="none">
            <a:spAutoFit/>
          </a:bodyPr>
          <a:lstStyle/>
          <a:p>
            <a:pPr>
              <a:defRPr/>
            </a:pPr>
            <a:r>
              <a:rPr lang="tr-TR" b="1" dirty="0">
                <a:solidFill>
                  <a:schemeClr val="bg1">
                    <a:lumMod val="50000"/>
                  </a:schemeClr>
                </a:solidFill>
                <a:latin typeface="Arial" charset="0"/>
                <a:cs typeface="Arial" charset="0"/>
              </a:rPr>
              <a:t>&gt;</a:t>
            </a:r>
          </a:p>
        </p:txBody>
      </p:sp>
      <p:sp>
        <p:nvSpPr>
          <p:cNvPr id="54" name="53 Metin kutusu">
            <a:extLst>
              <a:ext uri="{FF2B5EF4-FFF2-40B4-BE49-F238E27FC236}">
                <a16:creationId xmlns:a16="http://schemas.microsoft.com/office/drawing/2014/main" id="{A29F2621-7172-44E5-8B8C-678F16D7F2F8}"/>
              </a:ext>
            </a:extLst>
          </p:cNvPr>
          <p:cNvSpPr txBox="1"/>
          <p:nvPr/>
        </p:nvSpPr>
        <p:spPr>
          <a:xfrm rot="2383843">
            <a:off x="2954338" y="4127500"/>
            <a:ext cx="317500" cy="366713"/>
          </a:xfrm>
          <a:prstGeom prst="rect">
            <a:avLst/>
          </a:prstGeom>
          <a:noFill/>
        </p:spPr>
        <p:txBody>
          <a:bodyPr wrap="none">
            <a:spAutoFit/>
          </a:bodyPr>
          <a:lstStyle/>
          <a:p>
            <a:pPr>
              <a:defRPr/>
            </a:pPr>
            <a:r>
              <a:rPr lang="tr-TR" b="1" dirty="0">
                <a:solidFill>
                  <a:schemeClr val="bg1">
                    <a:lumMod val="50000"/>
                  </a:schemeClr>
                </a:solidFill>
                <a:latin typeface="Arial" charset="0"/>
                <a:cs typeface="Arial" charset="0"/>
              </a:rPr>
              <a:t>&gt;</a:t>
            </a:r>
          </a:p>
        </p:txBody>
      </p:sp>
      <p:sp>
        <p:nvSpPr>
          <p:cNvPr id="55" name="54 Metin kutusu">
            <a:extLst>
              <a:ext uri="{FF2B5EF4-FFF2-40B4-BE49-F238E27FC236}">
                <a16:creationId xmlns:a16="http://schemas.microsoft.com/office/drawing/2014/main" id="{50FBEF59-CF24-4B2C-A8FB-60A182B3F6D4}"/>
              </a:ext>
            </a:extLst>
          </p:cNvPr>
          <p:cNvSpPr txBox="1"/>
          <p:nvPr/>
        </p:nvSpPr>
        <p:spPr>
          <a:xfrm rot="13236708">
            <a:off x="4989513" y="1960563"/>
            <a:ext cx="319087" cy="368300"/>
          </a:xfrm>
          <a:prstGeom prst="rect">
            <a:avLst/>
          </a:prstGeom>
          <a:noFill/>
        </p:spPr>
        <p:txBody>
          <a:bodyPr wrap="none">
            <a:spAutoFit/>
          </a:bodyPr>
          <a:lstStyle/>
          <a:p>
            <a:pPr>
              <a:defRPr/>
            </a:pPr>
            <a:r>
              <a:rPr lang="tr-TR" b="1" dirty="0">
                <a:solidFill>
                  <a:schemeClr val="bg1">
                    <a:lumMod val="50000"/>
                  </a:schemeClr>
                </a:solidFill>
                <a:latin typeface="Arial" charset="0"/>
                <a:cs typeface="Arial" charset="0"/>
              </a:rPr>
              <a:t>&gt;</a:t>
            </a:r>
          </a:p>
        </p:txBody>
      </p:sp>
      <p:sp>
        <p:nvSpPr>
          <p:cNvPr id="121891" name="Text Box 35">
            <a:extLst>
              <a:ext uri="{FF2B5EF4-FFF2-40B4-BE49-F238E27FC236}">
                <a16:creationId xmlns:a16="http://schemas.microsoft.com/office/drawing/2014/main" id="{1AFCBC43-FA3F-4055-B361-DF09A861CC08}"/>
              </a:ext>
            </a:extLst>
          </p:cNvPr>
          <p:cNvSpPr txBox="1">
            <a:spLocks noChangeArrowheads="1"/>
          </p:cNvSpPr>
          <p:nvPr/>
        </p:nvSpPr>
        <p:spPr bwMode="auto">
          <a:xfrm>
            <a:off x="539750" y="5445125"/>
            <a:ext cx="8208963"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sz="2000" b="1">
                <a:latin typeface="Monotype Corsiva" panose="03010101010201010101" pitchFamily="66" charset="0"/>
              </a:rPr>
              <a:t>Şekil 4.</a:t>
            </a:r>
            <a:r>
              <a:rPr lang="tr-TR" altLang="en-US" sz="2000">
                <a:latin typeface="Monotype Corsiva" panose="03010101010201010101" pitchFamily="66" charset="0"/>
              </a:rPr>
              <a:t> Ay’ın evreleri; YA yeniay, ID ilkdödün. DA dolunay ve SD sondördün A</a:t>
            </a:r>
            <a:r>
              <a:rPr lang="tr-TR" altLang="en-US" sz="2000" baseline="-25000">
                <a:latin typeface="Monotype Corsiva" panose="03010101010201010101" pitchFamily="66" charset="0"/>
              </a:rPr>
              <a:t>1</a:t>
            </a:r>
            <a:r>
              <a:rPr lang="tr-TR" altLang="en-US" sz="2000">
                <a:latin typeface="Monotype Corsiva" panose="03010101010201010101" pitchFamily="66" charset="0"/>
              </a:rPr>
              <a:t> de bir yeniay, olmuşsa, bir ay</a:t>
            </a:r>
            <a:r>
              <a:rPr lang="tr-TR" altLang="en-US" sz="2000" i="1">
                <a:latin typeface="Monotype Corsiva" panose="03010101010201010101" pitchFamily="66" charset="0"/>
              </a:rPr>
              <a:t> </a:t>
            </a:r>
            <a:r>
              <a:rPr lang="tr-TR" altLang="en-US" sz="2000">
                <a:latin typeface="Monotype Corsiva" panose="03010101010201010101" pitchFamily="66" charset="0"/>
              </a:rPr>
              <a:t>içinde Güneşde G</a:t>
            </a:r>
            <a:r>
              <a:rPr lang="tr-TR" altLang="en-US" sz="2000" baseline="-25000">
                <a:latin typeface="Monotype Corsiva" panose="03010101010201010101" pitchFamily="66" charset="0"/>
              </a:rPr>
              <a:t>1</a:t>
            </a:r>
            <a:r>
              <a:rPr lang="tr-TR" altLang="en-US" sz="2000">
                <a:latin typeface="Monotype Corsiva" panose="03010101010201010101" pitchFamily="66" charset="0"/>
              </a:rPr>
              <a:t>’den itibaren geriye dogru ilerlemiş olacağından, ikinci kavuşma A</a:t>
            </a:r>
            <a:r>
              <a:rPr lang="tr-TR" altLang="en-US" sz="2000" baseline="-25000">
                <a:latin typeface="Monotype Corsiva" panose="03010101010201010101" pitchFamily="66" charset="0"/>
              </a:rPr>
              <a:t>1</a:t>
            </a:r>
            <a:r>
              <a:rPr lang="tr-TR" altLang="en-US" sz="2000">
                <a:latin typeface="Monotype Corsiva" panose="03010101010201010101" pitchFamily="66" charset="0"/>
              </a:rPr>
              <a:t> den sonra takriben 27</a:t>
            </a:r>
            <a:r>
              <a:rPr lang="tr-TR" altLang="en-US" sz="2000" baseline="30000">
                <a:latin typeface="Monotype Corsiva" panose="03010101010201010101" pitchFamily="66" charset="0"/>
              </a:rPr>
              <a:t>o</a:t>
            </a:r>
            <a:r>
              <a:rPr lang="tr-TR" altLang="en-US" sz="2000">
                <a:latin typeface="Monotype Corsiva" panose="03010101010201010101" pitchFamily="66" charset="0"/>
              </a:rPr>
              <a:t> ötede A</a:t>
            </a:r>
            <a:r>
              <a:rPr lang="tr-TR" altLang="en-US" sz="2000" baseline="-25000">
                <a:latin typeface="Monotype Corsiva" panose="03010101010201010101" pitchFamily="66" charset="0"/>
              </a:rPr>
              <a:t>2</a:t>
            </a:r>
            <a:r>
              <a:rPr lang="tr-TR" altLang="en-US" sz="2000">
                <a:latin typeface="Monotype Corsiva" panose="03010101010201010101" pitchFamily="66" charset="0"/>
              </a:rPr>
              <a:t> bir gibi noktada olacaktır. Bunun için kavuşum ayı yıldız ayından uzundur.</a:t>
            </a:r>
          </a:p>
        </p:txBody>
      </p:sp>
      <p:sp>
        <p:nvSpPr>
          <p:cNvPr id="121892" name="Rectangle 36">
            <a:extLst>
              <a:ext uri="{FF2B5EF4-FFF2-40B4-BE49-F238E27FC236}">
                <a16:creationId xmlns:a16="http://schemas.microsoft.com/office/drawing/2014/main" id="{EC206AE6-999A-4547-BD40-521DA2AAE282}"/>
              </a:ext>
            </a:extLst>
          </p:cNvPr>
          <p:cNvSpPr>
            <a:spLocks noGrp="1" noChangeArrowheads="1"/>
          </p:cNvSpPr>
          <p:nvPr>
            <p:ph type="title"/>
          </p:nvPr>
        </p:nvSpPr>
        <p:spPr>
          <a:xfrm>
            <a:off x="34925" y="115888"/>
            <a:ext cx="8229600" cy="1143000"/>
          </a:xfrm>
          <a:noFill/>
          <a:ln/>
        </p:spPr>
        <p:txBody>
          <a:bodyPr/>
          <a:lstStyle/>
          <a:p>
            <a:pPr algn="l"/>
            <a:r>
              <a:rPr lang="tr-TR" altLang="en-US" b="1">
                <a:solidFill>
                  <a:srgbClr val="E00C25"/>
                </a:solidFill>
                <a:latin typeface="Monotype Corsiva" panose="03010101010201010101" pitchFamily="66" charset="0"/>
              </a:rPr>
              <a:t>devam ediyor ...</a:t>
            </a:r>
          </a:p>
        </p:txBody>
      </p:sp>
    </p:spTree>
    <p:extLst>
      <p:ext uri="{BB962C8B-B14F-4D97-AF65-F5344CB8AC3E}">
        <p14:creationId xmlns:p14="http://schemas.microsoft.com/office/powerpoint/2010/main" val="3121095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CB84C96F-DC31-4BEB-B847-566D586CA8F3}"/>
              </a:ext>
            </a:extLst>
          </p:cNvPr>
          <p:cNvSpPr>
            <a:spLocks noGrp="1" noChangeArrowheads="1"/>
          </p:cNvSpPr>
          <p:nvPr>
            <p:ph type="body" idx="1"/>
          </p:nvPr>
        </p:nvSpPr>
        <p:spPr>
          <a:xfrm>
            <a:off x="462756" y="550892"/>
            <a:ext cx="8218488" cy="5472112"/>
          </a:xfrm>
        </p:spPr>
        <p:txBody>
          <a:bodyPr>
            <a:normAutofit fontScale="92500" lnSpcReduction="10000"/>
          </a:bodyPr>
          <a:lstStyle/>
          <a:p>
            <a:pPr algn="just">
              <a:lnSpc>
                <a:spcPct val="160000"/>
              </a:lnSpc>
              <a:buFontTx/>
              <a:buNone/>
            </a:pPr>
            <a:r>
              <a:rPr lang="tr-TR" altLang="en-US" sz="1800" dirty="0">
                <a:latin typeface="Times New Roman" panose="02020603050405020304" pitchFamily="18" charset="0"/>
                <a:cs typeface="Times New Roman" panose="02020603050405020304" pitchFamily="18" charset="0"/>
              </a:rPr>
              <a:t>	Ay ve Güneşin birer özel görünen hareketi ve her iki hareketin de günlük hareketin zıt yönünde olduğunu söyledik. 0 halde </a:t>
            </a:r>
            <a:r>
              <a:rPr lang="tr-TR" altLang="en-US" sz="1800" dirty="0" err="1">
                <a:latin typeface="Times New Roman" panose="02020603050405020304" pitchFamily="18" charset="0"/>
                <a:cs typeface="Times New Roman" panose="02020603050405020304" pitchFamily="18" charset="0"/>
              </a:rPr>
              <a:t>ardardına</a:t>
            </a:r>
            <a:r>
              <a:rPr lang="tr-TR" altLang="en-US" sz="1800" dirty="0">
                <a:latin typeface="Times New Roman" panose="02020603050405020304" pitchFamily="18" charset="0"/>
                <a:cs typeface="Times New Roman" panose="02020603050405020304" pitchFamily="18" charset="0"/>
              </a:rPr>
              <a:t> gelen iki  yeniay aynı noktada olmayacaktır. </a:t>
            </a:r>
            <a:endParaRPr lang="en-US" altLang="en-US" sz="1800" dirty="0">
              <a:latin typeface="Times New Roman" panose="02020603050405020304" pitchFamily="18" charset="0"/>
              <a:cs typeface="Times New Roman" panose="02020603050405020304" pitchFamily="18" charset="0"/>
            </a:endParaRPr>
          </a:p>
          <a:p>
            <a:pPr algn="just">
              <a:lnSpc>
                <a:spcPct val="160000"/>
              </a:lnSpc>
              <a:buFontTx/>
              <a:buNone/>
            </a:pPr>
            <a:endParaRPr lang="en-US" altLang="en-US" sz="1800" dirty="0">
              <a:latin typeface="Times New Roman" panose="02020603050405020304" pitchFamily="18" charset="0"/>
              <a:cs typeface="Times New Roman" panose="02020603050405020304" pitchFamily="18" charset="0"/>
            </a:endParaRPr>
          </a:p>
          <a:p>
            <a:pPr algn="just">
              <a:lnSpc>
                <a:spcPct val="160000"/>
              </a:lnSpc>
              <a:buFontTx/>
              <a:buNone/>
            </a:pPr>
            <a:r>
              <a:rPr lang="en-US" altLang="en-US" sz="1800" dirty="0">
                <a:latin typeface="Times New Roman" panose="02020603050405020304" pitchFamily="18" charset="0"/>
                <a:cs typeface="Times New Roman" panose="02020603050405020304" pitchFamily="18" charset="0"/>
              </a:rPr>
              <a:t>	</a:t>
            </a:r>
            <a:r>
              <a:rPr lang="tr-TR" altLang="en-US" sz="1800" dirty="0">
                <a:latin typeface="Times New Roman" panose="02020603050405020304" pitchFamily="18" charset="0"/>
                <a:cs typeface="Times New Roman" panose="02020603050405020304" pitchFamily="18" charset="0"/>
              </a:rPr>
              <a:t>Bir yeniaydan sonra ayın tekrar Güneşe kavuşması için, bir kez dolandıktan sonra takriben 27</a:t>
            </a:r>
            <a:r>
              <a:rPr lang="tr-TR" altLang="en-US" sz="1800" baseline="30000" dirty="0">
                <a:latin typeface="Times New Roman" panose="02020603050405020304" pitchFamily="18" charset="0"/>
                <a:cs typeface="Times New Roman" panose="02020603050405020304" pitchFamily="18" charset="0"/>
              </a:rPr>
              <a:t>o</a:t>
            </a:r>
            <a:r>
              <a:rPr lang="tr-TR" altLang="en-US" sz="1800" dirty="0">
                <a:latin typeface="Times New Roman" panose="02020603050405020304" pitchFamily="18" charset="0"/>
                <a:cs typeface="Times New Roman" panose="02020603050405020304" pitchFamily="18" charset="0"/>
              </a:rPr>
              <a:t> </a:t>
            </a:r>
            <a:r>
              <a:rPr lang="tr-TR" altLang="en-US" sz="1800" dirty="0" err="1">
                <a:latin typeface="Times New Roman" panose="02020603050405020304" pitchFamily="18" charset="0"/>
                <a:cs typeface="Times New Roman" panose="02020603050405020304" pitchFamily="18" charset="0"/>
              </a:rPr>
              <a:t>lik</a:t>
            </a:r>
            <a:r>
              <a:rPr lang="tr-TR" altLang="en-US" sz="1800" dirty="0">
                <a:latin typeface="Times New Roman" panose="02020603050405020304" pitchFamily="18" charset="0"/>
                <a:cs typeface="Times New Roman" panose="02020603050405020304" pitchFamily="18" charset="0"/>
              </a:rPr>
              <a:t> bir dolanma daha yapması gerekir. Onun için birbirinin </a:t>
            </a:r>
            <a:r>
              <a:rPr lang="tr-TR" altLang="en-US" sz="1800" dirty="0" err="1">
                <a:latin typeface="Times New Roman" panose="02020603050405020304" pitchFamily="18" charset="0"/>
                <a:cs typeface="Times New Roman" panose="02020603050405020304" pitchFamily="18" charset="0"/>
              </a:rPr>
              <a:t>ardısıra</a:t>
            </a:r>
            <a:r>
              <a:rPr lang="tr-TR" altLang="en-US" sz="1800" dirty="0">
                <a:latin typeface="Times New Roman" panose="02020603050405020304" pitchFamily="18" charset="0"/>
                <a:cs typeface="Times New Roman" panose="02020603050405020304" pitchFamily="18" charset="0"/>
              </a:rPr>
              <a:t> gelen iki aynı evre arasındaki zaman farkı olarak tanımlanan </a:t>
            </a:r>
            <a:r>
              <a:rPr lang="tr-TR" altLang="en-US" sz="1800" dirty="0">
                <a:solidFill>
                  <a:srgbClr val="FF0000"/>
                </a:solidFill>
                <a:latin typeface="Times New Roman" panose="02020603050405020304" pitchFamily="18" charset="0"/>
                <a:cs typeface="Times New Roman" panose="02020603050405020304" pitchFamily="18" charset="0"/>
              </a:rPr>
              <a:t>kavuşum ayı</a:t>
            </a:r>
            <a:r>
              <a:rPr lang="tr-TR" altLang="en-US" sz="1800" dirty="0">
                <a:latin typeface="Times New Roman" panose="02020603050405020304" pitchFamily="18" charset="0"/>
                <a:cs typeface="Times New Roman" panose="02020603050405020304" pitchFamily="18" charset="0"/>
              </a:rPr>
              <a:t>, bir yıldız ayından uzun olacaktır. </a:t>
            </a:r>
            <a:endParaRPr lang="en-US" altLang="en-US" sz="1800" dirty="0">
              <a:latin typeface="Times New Roman" panose="02020603050405020304" pitchFamily="18" charset="0"/>
              <a:cs typeface="Times New Roman" panose="02020603050405020304" pitchFamily="18" charset="0"/>
            </a:endParaRPr>
          </a:p>
          <a:p>
            <a:pPr algn="just">
              <a:lnSpc>
                <a:spcPct val="160000"/>
              </a:lnSpc>
              <a:buFontTx/>
              <a:buNone/>
            </a:pPr>
            <a:endParaRPr lang="en-US" altLang="en-US" sz="1800" dirty="0">
              <a:latin typeface="Times New Roman" panose="02020603050405020304" pitchFamily="18" charset="0"/>
              <a:cs typeface="Times New Roman" panose="02020603050405020304" pitchFamily="18" charset="0"/>
            </a:endParaRPr>
          </a:p>
          <a:p>
            <a:pPr algn="just">
              <a:lnSpc>
                <a:spcPct val="160000"/>
              </a:lnSpc>
              <a:buFontTx/>
              <a:buNone/>
            </a:pPr>
            <a:r>
              <a:rPr lang="en-US" altLang="en-US" sz="1800" dirty="0">
                <a:latin typeface="Times New Roman" panose="02020603050405020304" pitchFamily="18" charset="0"/>
                <a:cs typeface="Times New Roman" panose="02020603050405020304" pitchFamily="18" charset="0"/>
              </a:rPr>
              <a:t>	</a:t>
            </a:r>
            <a:r>
              <a:rPr lang="tr-TR" altLang="en-US" sz="1800" dirty="0">
                <a:latin typeface="Times New Roman" panose="02020603050405020304" pitchFamily="18" charset="0"/>
                <a:cs typeface="Times New Roman" panose="02020603050405020304" pitchFamily="18" charset="0"/>
              </a:rPr>
              <a:t>Gerçekten bir kavuşum 29 gün 12 saat 44 dakika 2,78 saniye veya </a:t>
            </a:r>
            <a:r>
              <a:rPr lang="tr-TR" altLang="en-US" sz="1800" dirty="0">
                <a:solidFill>
                  <a:srgbClr val="FF0000"/>
                </a:solidFill>
                <a:latin typeface="Times New Roman" panose="02020603050405020304" pitchFamily="18" charset="0"/>
                <a:cs typeface="Times New Roman" panose="02020603050405020304" pitchFamily="18" charset="0"/>
              </a:rPr>
              <a:t>29.53059</a:t>
            </a:r>
            <a:r>
              <a:rPr lang="tr-TR" altLang="en-US" sz="1800" dirty="0">
                <a:latin typeface="Times New Roman" panose="02020603050405020304" pitchFamily="18" charset="0"/>
                <a:cs typeface="Times New Roman" panose="02020603050405020304" pitchFamily="18" charset="0"/>
              </a:rPr>
              <a:t> gündür. Bir aylık müddetten bahsedildiğinde, bir kavuşum ayına ait zaman aralığı anlaşılmalıdır. İslam takvimde de bir aylık zaman birimi bir kavuşum ayıdır.</a:t>
            </a:r>
          </a:p>
        </p:txBody>
      </p:sp>
    </p:spTree>
    <p:extLst>
      <p:ext uri="{BB962C8B-B14F-4D97-AF65-F5344CB8AC3E}">
        <p14:creationId xmlns:p14="http://schemas.microsoft.com/office/powerpoint/2010/main" val="2419970783"/>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450</Words>
  <Application>Microsoft Office PowerPoint</Application>
  <PresentationFormat>Ekran Gösterisi (4:3)</PresentationFormat>
  <Paragraphs>59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Monotype Corsiva</vt:lpstr>
      <vt:lpstr>Times New Roman</vt:lpstr>
      <vt:lpstr>Office Teması</vt:lpstr>
      <vt:lpstr>III. AYIN GÖRÜNEN HAREKETİ - I</vt:lpstr>
      <vt:lpstr>PowerPoint Sunusu</vt:lpstr>
      <vt:lpstr>PowerPoint Sunusu</vt:lpstr>
      <vt:lpstr>PowerPoint Sunusu</vt:lpstr>
      <vt:lpstr>PowerPoint Sunusu</vt:lpstr>
      <vt:lpstr>PowerPoint Sunusu</vt:lpstr>
      <vt:lpstr>PowerPoint Sunusu</vt:lpstr>
      <vt:lpstr>devam ediyor ...</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III. AYIN GÖRÜNEN HAREKETİ</dc:title>
  <dc:creator>ibrahim özavcı</dc:creator>
  <cp:lastModifiedBy>ibrahim özavcı</cp:lastModifiedBy>
  <cp:revision>20</cp:revision>
  <dcterms:created xsi:type="dcterms:W3CDTF">2018-11-07T13:33:01Z</dcterms:created>
  <dcterms:modified xsi:type="dcterms:W3CDTF">2018-11-12T08:42:49Z</dcterms:modified>
</cp:coreProperties>
</file>