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8"/>
  </p:notesMasterIdLst>
  <p:sldIdLst>
    <p:sldId id="256" r:id="rId2"/>
    <p:sldId id="259" r:id="rId3"/>
    <p:sldId id="295" r:id="rId4"/>
    <p:sldId id="297" r:id="rId5"/>
    <p:sldId id="298" r:id="rId6"/>
    <p:sldId id="299" r:id="rId7"/>
    <p:sldId id="301" r:id="rId8"/>
    <p:sldId id="327" r:id="rId9"/>
    <p:sldId id="328" r:id="rId10"/>
    <p:sldId id="329" r:id="rId11"/>
    <p:sldId id="302" r:id="rId12"/>
    <p:sldId id="304" r:id="rId13"/>
    <p:sldId id="303" r:id="rId14"/>
    <p:sldId id="305" r:id="rId15"/>
    <p:sldId id="306" r:id="rId16"/>
    <p:sldId id="307" r:id="rId17"/>
    <p:sldId id="308" r:id="rId18"/>
    <p:sldId id="309" r:id="rId19"/>
    <p:sldId id="310"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 id="324" r:id="rId33"/>
    <p:sldId id="326" r:id="rId34"/>
    <p:sldId id="330" r:id="rId35"/>
    <p:sldId id="331" r:id="rId36"/>
    <p:sldId id="296"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18"/>
  </p:normalViewPr>
  <p:slideViewPr>
    <p:cSldViewPr>
      <p:cViewPr varScale="1">
        <p:scale>
          <a:sx n="92" d="100"/>
          <a:sy n="92" d="100"/>
        </p:scale>
        <p:origin x="166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732E67-C101-4C6D-BBFC-AF88DEA72015}" type="doc">
      <dgm:prSet loTypeId="urn:microsoft.com/office/officeart/2008/layout/RadialCluster" loCatId="cycle" qsTypeId="urn:microsoft.com/office/officeart/2005/8/quickstyle/simple1" qsCatId="simple" csTypeId="urn:microsoft.com/office/officeart/2005/8/colors/colorful2" csCatId="colorful" phldr="1"/>
      <dgm:spPr/>
      <dgm:t>
        <a:bodyPr/>
        <a:lstStyle/>
        <a:p>
          <a:endParaRPr lang="tr-TR"/>
        </a:p>
      </dgm:t>
    </dgm:pt>
    <dgm:pt modelId="{E30F451B-53F7-48AD-9267-E0A7B73D157C}">
      <dgm:prSet phldrT="[Metin]"/>
      <dgm:spPr/>
      <dgm:t>
        <a:bodyPr/>
        <a:lstStyle/>
        <a:p>
          <a:r>
            <a:rPr lang="tr-TR" b="1" dirty="0" smtClean="0">
              <a:solidFill>
                <a:srgbClr val="FF0000"/>
              </a:solidFill>
            </a:rPr>
            <a:t>ÇOCUKTAN BEKLENEN YANIT</a:t>
          </a:r>
          <a:endParaRPr lang="tr-TR" b="1" dirty="0">
            <a:solidFill>
              <a:srgbClr val="FF0000"/>
            </a:solidFill>
          </a:endParaRPr>
        </a:p>
      </dgm:t>
    </dgm:pt>
    <dgm:pt modelId="{D7596A14-CC4B-419A-871A-24B6EE34F9A0}" type="parTrans" cxnId="{984D6842-FB89-4326-AE59-3A59CFDE71DF}">
      <dgm:prSet/>
      <dgm:spPr/>
      <dgm:t>
        <a:bodyPr/>
        <a:lstStyle/>
        <a:p>
          <a:endParaRPr lang="tr-TR"/>
        </a:p>
      </dgm:t>
    </dgm:pt>
    <dgm:pt modelId="{61FFACC4-DC2D-4832-9CA1-1F98966FBFE6}" type="sibTrans" cxnId="{984D6842-FB89-4326-AE59-3A59CFDE71DF}">
      <dgm:prSet/>
      <dgm:spPr/>
      <dgm:t>
        <a:bodyPr/>
        <a:lstStyle/>
        <a:p>
          <a:endParaRPr lang="tr-TR"/>
        </a:p>
      </dgm:t>
    </dgm:pt>
    <dgm:pt modelId="{4B0DB74E-8054-4D5C-9237-1B0CCA3D9299}">
      <dgm:prSet phldrT="[Metin]" custT="1"/>
      <dgm:spPr/>
      <dgm:t>
        <a:bodyPr/>
        <a:lstStyle/>
        <a:p>
          <a:r>
            <a:rPr lang="tr-TR" sz="2000" dirty="0" smtClean="0"/>
            <a:t>DOĞRU YANIT</a:t>
          </a:r>
          <a:endParaRPr lang="tr-TR" sz="2000" dirty="0"/>
        </a:p>
      </dgm:t>
    </dgm:pt>
    <dgm:pt modelId="{DE7DA302-46B0-4D06-BE7F-8106DCC1A43A}" type="parTrans" cxnId="{E66E2FA4-FDC4-46F2-8CA3-E4B12E88D6D1}">
      <dgm:prSet/>
      <dgm:spPr/>
      <dgm:t>
        <a:bodyPr/>
        <a:lstStyle/>
        <a:p>
          <a:endParaRPr lang="tr-TR"/>
        </a:p>
      </dgm:t>
    </dgm:pt>
    <dgm:pt modelId="{66707AA9-2508-40E9-B347-52D3B0DC8AD5}" type="sibTrans" cxnId="{E66E2FA4-FDC4-46F2-8CA3-E4B12E88D6D1}">
      <dgm:prSet/>
      <dgm:spPr/>
      <dgm:t>
        <a:bodyPr/>
        <a:lstStyle/>
        <a:p>
          <a:endParaRPr lang="tr-TR"/>
        </a:p>
      </dgm:t>
    </dgm:pt>
    <dgm:pt modelId="{EEB81B06-7D01-482D-9751-B3132B8B8B6F}">
      <dgm:prSet phldrT="[Metin]" custT="1"/>
      <dgm:spPr/>
      <dgm:t>
        <a:bodyPr/>
        <a:lstStyle/>
        <a:p>
          <a:r>
            <a:rPr lang="tr-TR" sz="2000" dirty="0" smtClean="0"/>
            <a:t>YANLIŞ YANIT</a:t>
          </a:r>
          <a:endParaRPr lang="tr-TR" sz="2000" dirty="0"/>
        </a:p>
      </dgm:t>
    </dgm:pt>
    <dgm:pt modelId="{E0B636DD-C200-4088-B95B-4F267E0853E6}" type="parTrans" cxnId="{3C0929A6-F0EA-437D-8C55-085184DC7940}">
      <dgm:prSet/>
      <dgm:spPr/>
      <dgm:t>
        <a:bodyPr/>
        <a:lstStyle/>
        <a:p>
          <a:endParaRPr lang="tr-TR"/>
        </a:p>
      </dgm:t>
    </dgm:pt>
    <dgm:pt modelId="{0ACCB7C2-5EAC-4F16-8308-AC1B46246E36}" type="sibTrans" cxnId="{3C0929A6-F0EA-437D-8C55-085184DC7940}">
      <dgm:prSet/>
      <dgm:spPr/>
      <dgm:t>
        <a:bodyPr/>
        <a:lstStyle/>
        <a:p>
          <a:endParaRPr lang="tr-TR"/>
        </a:p>
      </dgm:t>
    </dgm:pt>
    <dgm:pt modelId="{4AE9965E-804C-47F0-AE9B-F75AB12D5B1F}">
      <dgm:prSet phldrT="[Metin]" custT="1"/>
      <dgm:spPr/>
      <dgm:t>
        <a:bodyPr/>
        <a:lstStyle/>
        <a:p>
          <a:r>
            <a:rPr lang="tr-TR" sz="2000" dirty="0" smtClean="0"/>
            <a:t>YANIT VERMEME</a:t>
          </a:r>
          <a:endParaRPr lang="tr-TR" sz="2000" dirty="0"/>
        </a:p>
      </dgm:t>
    </dgm:pt>
    <dgm:pt modelId="{82582D02-9A54-4FFA-947B-E7B6AD3D6D38}" type="parTrans" cxnId="{780BA9E4-A67F-4408-8290-4B9046088074}">
      <dgm:prSet/>
      <dgm:spPr/>
      <dgm:t>
        <a:bodyPr/>
        <a:lstStyle/>
        <a:p>
          <a:endParaRPr lang="tr-TR"/>
        </a:p>
      </dgm:t>
    </dgm:pt>
    <dgm:pt modelId="{95D9AB29-2D80-4868-989B-D4EA5283343F}" type="sibTrans" cxnId="{780BA9E4-A67F-4408-8290-4B9046088074}">
      <dgm:prSet/>
      <dgm:spPr/>
      <dgm:t>
        <a:bodyPr/>
        <a:lstStyle/>
        <a:p>
          <a:endParaRPr lang="tr-TR"/>
        </a:p>
      </dgm:t>
    </dgm:pt>
    <dgm:pt modelId="{508B483C-C6A4-4C40-AD82-1606FC99BB68}" type="pres">
      <dgm:prSet presAssocID="{69732E67-C101-4C6D-BBFC-AF88DEA72015}" presName="Name0" presStyleCnt="0">
        <dgm:presLayoutVars>
          <dgm:chMax val="1"/>
          <dgm:chPref val="1"/>
          <dgm:dir/>
          <dgm:animOne val="branch"/>
          <dgm:animLvl val="lvl"/>
        </dgm:presLayoutVars>
      </dgm:prSet>
      <dgm:spPr/>
      <dgm:t>
        <a:bodyPr/>
        <a:lstStyle/>
        <a:p>
          <a:endParaRPr lang="tr-TR"/>
        </a:p>
      </dgm:t>
    </dgm:pt>
    <dgm:pt modelId="{A49C18D5-20C5-41BA-8B52-888FAFA73C57}" type="pres">
      <dgm:prSet presAssocID="{E30F451B-53F7-48AD-9267-E0A7B73D157C}" presName="singleCycle" presStyleCnt="0"/>
      <dgm:spPr/>
    </dgm:pt>
    <dgm:pt modelId="{46B9A144-AA1B-4217-A52F-2CAB9959A216}" type="pres">
      <dgm:prSet presAssocID="{E30F451B-53F7-48AD-9267-E0A7B73D157C}" presName="singleCenter" presStyleLbl="node1" presStyleIdx="0" presStyleCnt="4">
        <dgm:presLayoutVars>
          <dgm:chMax val="7"/>
          <dgm:chPref val="7"/>
        </dgm:presLayoutVars>
      </dgm:prSet>
      <dgm:spPr/>
      <dgm:t>
        <a:bodyPr/>
        <a:lstStyle/>
        <a:p>
          <a:endParaRPr lang="tr-TR"/>
        </a:p>
      </dgm:t>
    </dgm:pt>
    <dgm:pt modelId="{1818E7C5-803D-49AC-A0E5-EB78A8233F24}" type="pres">
      <dgm:prSet presAssocID="{DE7DA302-46B0-4D06-BE7F-8106DCC1A43A}" presName="Name56" presStyleLbl="parChTrans1D2" presStyleIdx="0" presStyleCnt="3"/>
      <dgm:spPr/>
      <dgm:t>
        <a:bodyPr/>
        <a:lstStyle/>
        <a:p>
          <a:endParaRPr lang="tr-TR"/>
        </a:p>
      </dgm:t>
    </dgm:pt>
    <dgm:pt modelId="{CE551FD6-C0D9-44D4-AD78-8AA32D419A48}" type="pres">
      <dgm:prSet presAssocID="{4B0DB74E-8054-4D5C-9237-1B0CCA3D9299}" presName="text0" presStyleLbl="node1" presStyleIdx="1" presStyleCnt="4" custScaleX="155245" custScaleY="155446">
        <dgm:presLayoutVars>
          <dgm:bulletEnabled val="1"/>
        </dgm:presLayoutVars>
      </dgm:prSet>
      <dgm:spPr/>
      <dgm:t>
        <a:bodyPr/>
        <a:lstStyle/>
        <a:p>
          <a:endParaRPr lang="tr-TR"/>
        </a:p>
      </dgm:t>
    </dgm:pt>
    <dgm:pt modelId="{0F7B20DA-6484-4038-8F7B-6B293EC706F5}" type="pres">
      <dgm:prSet presAssocID="{E0B636DD-C200-4088-B95B-4F267E0853E6}" presName="Name56" presStyleLbl="parChTrans1D2" presStyleIdx="1" presStyleCnt="3"/>
      <dgm:spPr/>
      <dgm:t>
        <a:bodyPr/>
        <a:lstStyle/>
        <a:p>
          <a:endParaRPr lang="tr-TR"/>
        </a:p>
      </dgm:t>
    </dgm:pt>
    <dgm:pt modelId="{E6D8A7F3-0742-4EF3-BA6C-1D34B7681639}" type="pres">
      <dgm:prSet presAssocID="{EEB81B06-7D01-482D-9751-B3132B8B8B6F}" presName="text0" presStyleLbl="node1" presStyleIdx="2" presStyleCnt="4" custScaleX="177643" custScaleY="132161">
        <dgm:presLayoutVars>
          <dgm:bulletEnabled val="1"/>
        </dgm:presLayoutVars>
      </dgm:prSet>
      <dgm:spPr/>
      <dgm:t>
        <a:bodyPr/>
        <a:lstStyle/>
        <a:p>
          <a:endParaRPr lang="tr-TR"/>
        </a:p>
      </dgm:t>
    </dgm:pt>
    <dgm:pt modelId="{0ACE9306-1EEC-4EBC-AD63-F234B5512325}" type="pres">
      <dgm:prSet presAssocID="{82582D02-9A54-4FFA-947B-E7B6AD3D6D38}" presName="Name56" presStyleLbl="parChTrans1D2" presStyleIdx="2" presStyleCnt="3"/>
      <dgm:spPr/>
      <dgm:t>
        <a:bodyPr/>
        <a:lstStyle/>
        <a:p>
          <a:endParaRPr lang="tr-TR"/>
        </a:p>
      </dgm:t>
    </dgm:pt>
    <dgm:pt modelId="{62A1922D-379F-405A-B1E6-496F3DBDE9D6}" type="pres">
      <dgm:prSet presAssocID="{4AE9965E-804C-47F0-AE9B-F75AB12D5B1F}" presName="text0" presStyleLbl="node1" presStyleIdx="3" presStyleCnt="4" custScaleX="171350" custScaleY="132294">
        <dgm:presLayoutVars>
          <dgm:bulletEnabled val="1"/>
        </dgm:presLayoutVars>
      </dgm:prSet>
      <dgm:spPr/>
      <dgm:t>
        <a:bodyPr/>
        <a:lstStyle/>
        <a:p>
          <a:endParaRPr lang="tr-TR"/>
        </a:p>
      </dgm:t>
    </dgm:pt>
  </dgm:ptLst>
  <dgm:cxnLst>
    <dgm:cxn modelId="{4715B5F6-F300-4B2C-9C85-C6BBFB23A4B9}" type="presOf" srcId="{EEB81B06-7D01-482D-9751-B3132B8B8B6F}" destId="{E6D8A7F3-0742-4EF3-BA6C-1D34B7681639}" srcOrd="0" destOrd="0" presId="urn:microsoft.com/office/officeart/2008/layout/RadialCluster"/>
    <dgm:cxn modelId="{E66E2FA4-FDC4-46F2-8CA3-E4B12E88D6D1}" srcId="{E30F451B-53F7-48AD-9267-E0A7B73D157C}" destId="{4B0DB74E-8054-4D5C-9237-1B0CCA3D9299}" srcOrd="0" destOrd="0" parTransId="{DE7DA302-46B0-4D06-BE7F-8106DCC1A43A}" sibTransId="{66707AA9-2508-40E9-B347-52D3B0DC8AD5}"/>
    <dgm:cxn modelId="{8A7537EB-6FB4-4AC1-A019-6B532ADC1DDB}" type="presOf" srcId="{69732E67-C101-4C6D-BBFC-AF88DEA72015}" destId="{508B483C-C6A4-4C40-AD82-1606FC99BB68}" srcOrd="0" destOrd="0" presId="urn:microsoft.com/office/officeart/2008/layout/RadialCluster"/>
    <dgm:cxn modelId="{780BA9E4-A67F-4408-8290-4B9046088074}" srcId="{E30F451B-53F7-48AD-9267-E0A7B73D157C}" destId="{4AE9965E-804C-47F0-AE9B-F75AB12D5B1F}" srcOrd="2" destOrd="0" parTransId="{82582D02-9A54-4FFA-947B-E7B6AD3D6D38}" sibTransId="{95D9AB29-2D80-4868-989B-D4EA5283343F}"/>
    <dgm:cxn modelId="{3F81FBCC-A2F5-44F3-A506-55199F5567EC}" type="presOf" srcId="{E0B636DD-C200-4088-B95B-4F267E0853E6}" destId="{0F7B20DA-6484-4038-8F7B-6B293EC706F5}" srcOrd="0" destOrd="0" presId="urn:microsoft.com/office/officeart/2008/layout/RadialCluster"/>
    <dgm:cxn modelId="{F9C19B30-EA5C-44D0-84DE-BD6002241943}" type="presOf" srcId="{E30F451B-53F7-48AD-9267-E0A7B73D157C}" destId="{46B9A144-AA1B-4217-A52F-2CAB9959A216}" srcOrd="0" destOrd="0" presId="urn:microsoft.com/office/officeart/2008/layout/RadialCluster"/>
    <dgm:cxn modelId="{984D6842-FB89-4326-AE59-3A59CFDE71DF}" srcId="{69732E67-C101-4C6D-BBFC-AF88DEA72015}" destId="{E30F451B-53F7-48AD-9267-E0A7B73D157C}" srcOrd="0" destOrd="0" parTransId="{D7596A14-CC4B-419A-871A-24B6EE34F9A0}" sibTransId="{61FFACC4-DC2D-4832-9CA1-1F98966FBFE6}"/>
    <dgm:cxn modelId="{3C0929A6-F0EA-437D-8C55-085184DC7940}" srcId="{E30F451B-53F7-48AD-9267-E0A7B73D157C}" destId="{EEB81B06-7D01-482D-9751-B3132B8B8B6F}" srcOrd="1" destOrd="0" parTransId="{E0B636DD-C200-4088-B95B-4F267E0853E6}" sibTransId="{0ACCB7C2-5EAC-4F16-8308-AC1B46246E36}"/>
    <dgm:cxn modelId="{83D3464A-897B-4F75-8234-06E4E0720C5F}" type="presOf" srcId="{4AE9965E-804C-47F0-AE9B-F75AB12D5B1F}" destId="{62A1922D-379F-405A-B1E6-496F3DBDE9D6}" srcOrd="0" destOrd="0" presId="urn:microsoft.com/office/officeart/2008/layout/RadialCluster"/>
    <dgm:cxn modelId="{39AFFCFA-7A73-48BA-BD29-5BFF481A48DC}" type="presOf" srcId="{DE7DA302-46B0-4D06-BE7F-8106DCC1A43A}" destId="{1818E7C5-803D-49AC-A0E5-EB78A8233F24}" srcOrd="0" destOrd="0" presId="urn:microsoft.com/office/officeart/2008/layout/RadialCluster"/>
    <dgm:cxn modelId="{7ABE0D12-B17A-4BB9-A3EC-A1E9F69FBD57}" type="presOf" srcId="{4B0DB74E-8054-4D5C-9237-1B0CCA3D9299}" destId="{CE551FD6-C0D9-44D4-AD78-8AA32D419A48}" srcOrd="0" destOrd="0" presId="urn:microsoft.com/office/officeart/2008/layout/RadialCluster"/>
    <dgm:cxn modelId="{2B0D20DA-6B12-4C23-8F43-6912E88CAA54}" type="presOf" srcId="{82582D02-9A54-4FFA-947B-E7B6AD3D6D38}" destId="{0ACE9306-1EEC-4EBC-AD63-F234B5512325}" srcOrd="0" destOrd="0" presId="urn:microsoft.com/office/officeart/2008/layout/RadialCluster"/>
    <dgm:cxn modelId="{42686567-7223-4244-B2C6-1F8E6604645A}" type="presParOf" srcId="{508B483C-C6A4-4C40-AD82-1606FC99BB68}" destId="{A49C18D5-20C5-41BA-8B52-888FAFA73C57}" srcOrd="0" destOrd="0" presId="urn:microsoft.com/office/officeart/2008/layout/RadialCluster"/>
    <dgm:cxn modelId="{31A91B22-43BF-49FB-A2B3-79528E300F89}" type="presParOf" srcId="{A49C18D5-20C5-41BA-8B52-888FAFA73C57}" destId="{46B9A144-AA1B-4217-A52F-2CAB9959A216}" srcOrd="0" destOrd="0" presId="urn:microsoft.com/office/officeart/2008/layout/RadialCluster"/>
    <dgm:cxn modelId="{6F0D8415-E439-4B62-91B8-33CE6EB84941}" type="presParOf" srcId="{A49C18D5-20C5-41BA-8B52-888FAFA73C57}" destId="{1818E7C5-803D-49AC-A0E5-EB78A8233F24}" srcOrd="1" destOrd="0" presId="urn:microsoft.com/office/officeart/2008/layout/RadialCluster"/>
    <dgm:cxn modelId="{68A468CF-D5B7-4207-BF42-278CD3C3F922}" type="presParOf" srcId="{A49C18D5-20C5-41BA-8B52-888FAFA73C57}" destId="{CE551FD6-C0D9-44D4-AD78-8AA32D419A48}" srcOrd="2" destOrd="0" presId="urn:microsoft.com/office/officeart/2008/layout/RadialCluster"/>
    <dgm:cxn modelId="{2D882A77-CBCD-4426-9237-48DE0DEF89BC}" type="presParOf" srcId="{A49C18D5-20C5-41BA-8B52-888FAFA73C57}" destId="{0F7B20DA-6484-4038-8F7B-6B293EC706F5}" srcOrd="3" destOrd="0" presId="urn:microsoft.com/office/officeart/2008/layout/RadialCluster"/>
    <dgm:cxn modelId="{BFDE2D45-9D11-43C9-89BB-F531195B0900}" type="presParOf" srcId="{A49C18D5-20C5-41BA-8B52-888FAFA73C57}" destId="{E6D8A7F3-0742-4EF3-BA6C-1D34B7681639}" srcOrd="4" destOrd="0" presId="urn:microsoft.com/office/officeart/2008/layout/RadialCluster"/>
    <dgm:cxn modelId="{6A1313E7-801B-4E76-8691-76D0AEFC261E}" type="presParOf" srcId="{A49C18D5-20C5-41BA-8B52-888FAFA73C57}" destId="{0ACE9306-1EEC-4EBC-AD63-F234B5512325}" srcOrd="5" destOrd="0" presId="urn:microsoft.com/office/officeart/2008/layout/RadialCluster"/>
    <dgm:cxn modelId="{BE7D4F3C-57CB-47B8-8E65-0B6C9566177E}" type="presParOf" srcId="{A49C18D5-20C5-41BA-8B52-888FAFA73C57}" destId="{62A1922D-379F-405A-B1E6-496F3DBDE9D6}"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9A144-AA1B-4217-A52F-2CAB9959A216}">
      <dsp:nvSpPr>
        <dsp:cNvPr id="0" name=""/>
        <dsp:cNvSpPr/>
      </dsp:nvSpPr>
      <dsp:spPr>
        <a:xfrm>
          <a:off x="3517475" y="2163314"/>
          <a:ext cx="1360950" cy="13609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tr-TR" sz="1900" b="1" kern="1200" dirty="0" smtClean="0">
              <a:solidFill>
                <a:srgbClr val="FF0000"/>
              </a:solidFill>
            </a:rPr>
            <a:t>ÇOCUKTAN BEKLENEN YANIT</a:t>
          </a:r>
          <a:endParaRPr lang="tr-TR" sz="1900" b="1" kern="1200" dirty="0">
            <a:solidFill>
              <a:srgbClr val="FF0000"/>
            </a:solidFill>
          </a:endParaRPr>
        </a:p>
      </dsp:txBody>
      <dsp:txXfrm>
        <a:off x="3583911" y="2229750"/>
        <a:ext cx="1228078" cy="1228078"/>
      </dsp:txXfrm>
    </dsp:sp>
    <dsp:sp modelId="{1818E7C5-803D-49AC-A0E5-EB78A8233F24}">
      <dsp:nvSpPr>
        <dsp:cNvPr id="0" name=""/>
        <dsp:cNvSpPr/>
      </dsp:nvSpPr>
      <dsp:spPr>
        <a:xfrm rot="16200000">
          <a:off x="3847019" y="1812383"/>
          <a:ext cx="701861" cy="0"/>
        </a:xfrm>
        <a:custGeom>
          <a:avLst/>
          <a:gdLst/>
          <a:ahLst/>
          <a:cxnLst/>
          <a:rect l="0" t="0" r="0" b="0"/>
          <a:pathLst>
            <a:path>
              <a:moveTo>
                <a:pt x="0" y="0"/>
              </a:moveTo>
              <a:lnTo>
                <a:pt x="701861"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551FD6-C0D9-44D4-AD78-8AA32D419A48}">
      <dsp:nvSpPr>
        <dsp:cNvPr id="0" name=""/>
        <dsp:cNvSpPr/>
      </dsp:nvSpPr>
      <dsp:spPr>
        <a:xfrm>
          <a:off x="3490159" y="44038"/>
          <a:ext cx="1415581" cy="1417414"/>
        </a:xfrm>
        <a:prstGeom prst="roundRect">
          <a:avLst/>
        </a:prstGeom>
        <a:solidFill>
          <a:schemeClr val="accent2">
            <a:hueOff val="-485121"/>
            <a:satOff val="-27976"/>
            <a:lumOff val="28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kern="1200" dirty="0" smtClean="0"/>
            <a:t>DOĞRU YANIT</a:t>
          </a:r>
          <a:endParaRPr lang="tr-TR" sz="2000" kern="1200" dirty="0"/>
        </a:p>
      </dsp:txBody>
      <dsp:txXfrm>
        <a:off x="3559262" y="113141"/>
        <a:ext cx="1277375" cy="1279208"/>
      </dsp:txXfrm>
    </dsp:sp>
    <dsp:sp modelId="{0F7B20DA-6484-4038-8F7B-6B293EC706F5}">
      <dsp:nvSpPr>
        <dsp:cNvPr id="0" name=""/>
        <dsp:cNvSpPr/>
      </dsp:nvSpPr>
      <dsp:spPr>
        <a:xfrm rot="1800000">
          <a:off x="4853634" y="3329187"/>
          <a:ext cx="370098" cy="0"/>
        </a:xfrm>
        <a:custGeom>
          <a:avLst/>
          <a:gdLst/>
          <a:ahLst/>
          <a:cxnLst/>
          <a:rect l="0" t="0" r="0" b="0"/>
          <a:pathLst>
            <a:path>
              <a:moveTo>
                <a:pt x="0" y="0"/>
              </a:moveTo>
              <a:lnTo>
                <a:pt x="370098"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D8A7F3-0742-4EF3-BA6C-1D34B7681639}">
      <dsp:nvSpPr>
        <dsp:cNvPr id="0" name=""/>
        <dsp:cNvSpPr/>
      </dsp:nvSpPr>
      <dsp:spPr>
        <a:xfrm>
          <a:off x="5198940" y="3286765"/>
          <a:ext cx="1619814" cy="1205093"/>
        </a:xfrm>
        <a:prstGeom prst="roundRect">
          <a:avLst/>
        </a:prstGeom>
        <a:solidFill>
          <a:schemeClr val="accent2">
            <a:hueOff val="-970242"/>
            <a:satOff val="-55952"/>
            <a:lumOff val="575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kern="1200" dirty="0" smtClean="0"/>
            <a:t>YANLIŞ YANIT</a:t>
          </a:r>
          <a:endParaRPr lang="tr-TR" sz="2000" kern="1200" dirty="0"/>
        </a:p>
      </dsp:txBody>
      <dsp:txXfrm>
        <a:off x="5257768" y="3345593"/>
        <a:ext cx="1502158" cy="1087437"/>
      </dsp:txXfrm>
    </dsp:sp>
    <dsp:sp modelId="{0ACE9306-1EEC-4EBC-AD63-F234B5512325}">
      <dsp:nvSpPr>
        <dsp:cNvPr id="0" name=""/>
        <dsp:cNvSpPr/>
      </dsp:nvSpPr>
      <dsp:spPr>
        <a:xfrm rot="9000000">
          <a:off x="3141258" y="3337469"/>
          <a:ext cx="403227" cy="0"/>
        </a:xfrm>
        <a:custGeom>
          <a:avLst/>
          <a:gdLst/>
          <a:ahLst/>
          <a:cxnLst/>
          <a:rect l="0" t="0" r="0" b="0"/>
          <a:pathLst>
            <a:path>
              <a:moveTo>
                <a:pt x="0" y="0"/>
              </a:moveTo>
              <a:lnTo>
                <a:pt x="403227"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A1922D-379F-405A-B1E6-496F3DBDE9D6}">
      <dsp:nvSpPr>
        <dsp:cNvPr id="0" name=""/>
        <dsp:cNvSpPr/>
      </dsp:nvSpPr>
      <dsp:spPr>
        <a:xfrm>
          <a:off x="1605836" y="3286159"/>
          <a:ext cx="1562432" cy="1206305"/>
        </a:xfrm>
        <a:prstGeom prst="roundRect">
          <a:avLst/>
        </a:prstGeom>
        <a:solidFill>
          <a:schemeClr val="accent2">
            <a:hueOff val="-1455363"/>
            <a:satOff val="-83928"/>
            <a:lumOff val="8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kern="1200" dirty="0" smtClean="0"/>
            <a:t>YANIT VERMEME</a:t>
          </a:r>
          <a:endParaRPr lang="tr-TR" sz="2000" kern="1200" dirty="0"/>
        </a:p>
      </dsp:txBody>
      <dsp:txXfrm>
        <a:off x="1664723" y="3345046"/>
        <a:ext cx="1444658" cy="1088531"/>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E18ECF-A241-4F45-87BF-599EF683647E}" type="datetimeFigureOut">
              <a:rPr lang="tr-TR" smtClean="0"/>
              <a:t>20.01.2017</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060148-2999-4221-BBD7-D287B8D83052}" type="slidenum">
              <a:rPr lang="tr-TR" smtClean="0"/>
              <a:t>‹#›</a:t>
            </a:fld>
            <a:endParaRPr lang="tr-TR"/>
          </a:p>
        </p:txBody>
      </p:sp>
    </p:spTree>
    <p:extLst>
      <p:ext uri="{BB962C8B-B14F-4D97-AF65-F5344CB8AC3E}">
        <p14:creationId xmlns:p14="http://schemas.microsoft.com/office/powerpoint/2010/main" val="3638093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5060148-2999-4221-BBD7-D287B8D83052}" type="slidenum">
              <a:rPr lang="tr-TR" smtClean="0"/>
              <a:t>1</a:t>
            </a:fld>
            <a:endParaRPr lang="tr-TR"/>
          </a:p>
        </p:txBody>
      </p:sp>
    </p:spTree>
    <p:extLst>
      <p:ext uri="{BB962C8B-B14F-4D97-AF65-F5344CB8AC3E}">
        <p14:creationId xmlns:p14="http://schemas.microsoft.com/office/powerpoint/2010/main" val="2872344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5060148-2999-4221-BBD7-D287B8D83052}" type="slidenum">
              <a:rPr lang="tr-TR" smtClean="0"/>
              <a:t>2</a:t>
            </a:fld>
            <a:endParaRPr lang="tr-TR"/>
          </a:p>
        </p:txBody>
      </p:sp>
    </p:spTree>
    <p:extLst>
      <p:ext uri="{BB962C8B-B14F-4D97-AF65-F5344CB8AC3E}">
        <p14:creationId xmlns:p14="http://schemas.microsoft.com/office/powerpoint/2010/main" val="2097899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Doç. Dr. Hatice BAKKALOĞLU</a:t>
            </a:r>
            <a:endParaRPr lang="tr-TR"/>
          </a:p>
        </p:txBody>
      </p:sp>
      <p:sp>
        <p:nvSpPr>
          <p:cNvPr id="6" name="Slide Number Placeholder 5"/>
          <p:cNvSpPr>
            <a:spLocks noGrp="1"/>
          </p:cNvSpPr>
          <p:nvPr>
            <p:ph type="sldNum" sz="quarter" idx="12"/>
          </p:nvPr>
        </p:nvSpPr>
        <p:spPr/>
        <p:txBody>
          <a:bodyPr/>
          <a:lstStyle/>
          <a:p>
            <a:fld id="{F1F23ABE-ED6A-4F7D-9C96-911E54362DD0}" type="slidenum">
              <a:rPr lang="tr-TR" smtClean="0"/>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307900"/>
      </p:ext>
    </p:extLst>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Doç. Dr. Hatice BAKKALOĞLU</a:t>
            </a:r>
            <a:endParaRPr lang="tr-TR"/>
          </a:p>
        </p:txBody>
      </p:sp>
      <p:sp>
        <p:nvSpPr>
          <p:cNvPr id="6" name="Slide Number Placeholder 5"/>
          <p:cNvSpPr>
            <a:spLocks noGrp="1"/>
          </p:cNvSpPr>
          <p:nvPr>
            <p:ph type="sldNum" sz="quarter" idx="12"/>
          </p:nvPr>
        </p:nvSpPr>
        <p:spPr/>
        <p:txBody>
          <a:bodyPr/>
          <a:lstStyle/>
          <a:p>
            <a:fld id="{F1F23ABE-ED6A-4F7D-9C96-911E54362DD0}" type="slidenum">
              <a:rPr lang="tr-TR" smtClean="0"/>
              <a:t>‹#›</a:t>
            </a:fld>
            <a:endParaRPr lang="tr-TR"/>
          </a:p>
        </p:txBody>
      </p:sp>
    </p:spTree>
    <p:extLst>
      <p:ext uri="{BB962C8B-B14F-4D97-AF65-F5344CB8AC3E}">
        <p14:creationId xmlns:p14="http://schemas.microsoft.com/office/powerpoint/2010/main" val="599316635"/>
      </p:ext>
    </p:extLst>
  </p:cSld>
  <p:clrMapOvr>
    <a:masterClrMapping/>
  </p:clrMapOvr>
  <p:transition spd="med">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Doç. Dr. Hatice BAKKALOĞLU</a:t>
            </a:r>
            <a:endParaRPr lang="tr-TR"/>
          </a:p>
        </p:txBody>
      </p:sp>
      <p:sp>
        <p:nvSpPr>
          <p:cNvPr id="6" name="Slide Number Placeholder 5"/>
          <p:cNvSpPr>
            <a:spLocks noGrp="1"/>
          </p:cNvSpPr>
          <p:nvPr>
            <p:ph type="sldNum" sz="quarter" idx="12"/>
          </p:nvPr>
        </p:nvSpPr>
        <p:spPr/>
        <p:txBody>
          <a:bodyPr/>
          <a:lstStyle/>
          <a:p>
            <a:fld id="{F1F23ABE-ED6A-4F7D-9C96-911E54362DD0}" type="slidenum">
              <a:rPr lang="tr-TR" smtClean="0"/>
              <a:t>‹#›</a:t>
            </a:fld>
            <a:endParaRPr lang="tr-TR"/>
          </a:p>
        </p:txBody>
      </p:sp>
    </p:spTree>
    <p:extLst>
      <p:ext uri="{BB962C8B-B14F-4D97-AF65-F5344CB8AC3E}">
        <p14:creationId xmlns:p14="http://schemas.microsoft.com/office/powerpoint/2010/main" val="1035964970"/>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Doç. Dr. Hatice BAKKALOĞLU</a:t>
            </a:r>
            <a:endParaRPr lang="tr-TR"/>
          </a:p>
        </p:txBody>
      </p:sp>
      <p:sp>
        <p:nvSpPr>
          <p:cNvPr id="6" name="Slide Number Placeholder 5"/>
          <p:cNvSpPr>
            <a:spLocks noGrp="1"/>
          </p:cNvSpPr>
          <p:nvPr>
            <p:ph type="sldNum" sz="quarter" idx="12"/>
          </p:nvPr>
        </p:nvSpPr>
        <p:spPr/>
        <p:txBody>
          <a:bodyPr/>
          <a:lstStyle/>
          <a:p>
            <a:fld id="{F1F23ABE-ED6A-4F7D-9C96-911E54362DD0}" type="slidenum">
              <a:rPr lang="tr-TR" smtClean="0"/>
              <a:t>‹#›</a:t>
            </a:fld>
            <a:endParaRPr lang="tr-TR"/>
          </a:p>
        </p:txBody>
      </p:sp>
    </p:spTree>
    <p:extLst>
      <p:ext uri="{BB962C8B-B14F-4D97-AF65-F5344CB8AC3E}">
        <p14:creationId xmlns:p14="http://schemas.microsoft.com/office/powerpoint/2010/main" val="721618657"/>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Doç. Dr. Hatice BAKKALOĞLU</a:t>
            </a:r>
            <a:endParaRPr lang="tr-TR"/>
          </a:p>
        </p:txBody>
      </p:sp>
      <p:sp>
        <p:nvSpPr>
          <p:cNvPr id="6" name="Slide Number Placeholder 5"/>
          <p:cNvSpPr>
            <a:spLocks noGrp="1"/>
          </p:cNvSpPr>
          <p:nvPr>
            <p:ph type="sldNum" sz="quarter" idx="12"/>
          </p:nvPr>
        </p:nvSpPr>
        <p:spPr/>
        <p:txBody>
          <a:bodyPr/>
          <a:lstStyle/>
          <a:p>
            <a:fld id="{F1F23ABE-ED6A-4F7D-9C96-911E54362DD0}" type="slidenum">
              <a:rPr lang="tr-TR" smtClean="0"/>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115038"/>
      </p:ext>
    </p:extLst>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r>
              <a:rPr lang="tr-TR" smtClean="0"/>
              <a:t>Doç. Dr. Hatice BAKKALOĞLU</a:t>
            </a:r>
            <a:endParaRPr lang="tr-TR"/>
          </a:p>
        </p:txBody>
      </p:sp>
      <p:sp>
        <p:nvSpPr>
          <p:cNvPr id="7" name="Slide Number Placeholder 6"/>
          <p:cNvSpPr>
            <a:spLocks noGrp="1"/>
          </p:cNvSpPr>
          <p:nvPr>
            <p:ph type="sldNum" sz="quarter" idx="12"/>
          </p:nvPr>
        </p:nvSpPr>
        <p:spPr/>
        <p:txBody>
          <a:bodyPr/>
          <a:lstStyle/>
          <a:p>
            <a:fld id="{F1F23ABE-ED6A-4F7D-9C96-911E54362DD0}" type="slidenum">
              <a:rPr lang="tr-TR" smtClean="0"/>
              <a:t>‹#›</a:t>
            </a:fld>
            <a:endParaRPr lang="tr-TR"/>
          </a:p>
        </p:txBody>
      </p:sp>
    </p:spTree>
    <p:extLst>
      <p:ext uri="{BB962C8B-B14F-4D97-AF65-F5344CB8AC3E}">
        <p14:creationId xmlns:p14="http://schemas.microsoft.com/office/powerpoint/2010/main" val="2733371804"/>
      </p:ext>
    </p:extLst>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22960" y="2582334"/>
            <a:ext cx="370332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63440" y="2582334"/>
            <a:ext cx="370332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endParaRPr lang="tr-TR"/>
          </a:p>
        </p:txBody>
      </p:sp>
      <p:sp>
        <p:nvSpPr>
          <p:cNvPr id="8" name="Footer Placeholder 7"/>
          <p:cNvSpPr>
            <a:spLocks noGrp="1"/>
          </p:cNvSpPr>
          <p:nvPr>
            <p:ph type="ftr" sz="quarter" idx="11"/>
          </p:nvPr>
        </p:nvSpPr>
        <p:spPr/>
        <p:txBody>
          <a:bodyPr/>
          <a:lstStyle/>
          <a:p>
            <a:r>
              <a:rPr lang="tr-TR" smtClean="0"/>
              <a:t>Doç. Dr. Hatice BAKKALOĞLU</a:t>
            </a:r>
            <a:endParaRPr lang="tr-TR"/>
          </a:p>
        </p:txBody>
      </p:sp>
      <p:sp>
        <p:nvSpPr>
          <p:cNvPr id="9" name="Slide Number Placeholder 8"/>
          <p:cNvSpPr>
            <a:spLocks noGrp="1"/>
          </p:cNvSpPr>
          <p:nvPr>
            <p:ph type="sldNum" sz="quarter" idx="12"/>
          </p:nvPr>
        </p:nvSpPr>
        <p:spPr/>
        <p:txBody>
          <a:bodyPr/>
          <a:lstStyle/>
          <a:p>
            <a:fld id="{F1F23ABE-ED6A-4F7D-9C96-911E54362DD0}" type="slidenum">
              <a:rPr lang="tr-TR" smtClean="0"/>
              <a:t>‹#›</a:t>
            </a:fld>
            <a:endParaRPr lang="tr-TR"/>
          </a:p>
        </p:txBody>
      </p:sp>
    </p:spTree>
    <p:extLst>
      <p:ext uri="{BB962C8B-B14F-4D97-AF65-F5344CB8AC3E}">
        <p14:creationId xmlns:p14="http://schemas.microsoft.com/office/powerpoint/2010/main" val="3389009149"/>
      </p:ext>
    </p:extLst>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endParaRPr lang="tr-TR"/>
          </a:p>
        </p:txBody>
      </p:sp>
      <p:sp>
        <p:nvSpPr>
          <p:cNvPr id="4" name="Footer Placeholder 3"/>
          <p:cNvSpPr>
            <a:spLocks noGrp="1"/>
          </p:cNvSpPr>
          <p:nvPr>
            <p:ph type="ftr" sz="quarter" idx="11"/>
          </p:nvPr>
        </p:nvSpPr>
        <p:spPr/>
        <p:txBody>
          <a:bodyPr/>
          <a:lstStyle/>
          <a:p>
            <a:r>
              <a:rPr lang="tr-TR" smtClean="0"/>
              <a:t>Doç. Dr. Hatice BAKKALOĞLU</a:t>
            </a:r>
            <a:endParaRPr lang="tr-TR"/>
          </a:p>
        </p:txBody>
      </p:sp>
      <p:sp>
        <p:nvSpPr>
          <p:cNvPr id="5" name="Slide Number Placeholder 4"/>
          <p:cNvSpPr>
            <a:spLocks noGrp="1"/>
          </p:cNvSpPr>
          <p:nvPr>
            <p:ph type="sldNum" sz="quarter" idx="12"/>
          </p:nvPr>
        </p:nvSpPr>
        <p:spPr/>
        <p:txBody>
          <a:bodyPr/>
          <a:lstStyle/>
          <a:p>
            <a:fld id="{F1F23ABE-ED6A-4F7D-9C96-911E54362DD0}" type="slidenum">
              <a:rPr lang="tr-TR" smtClean="0"/>
              <a:t>‹#›</a:t>
            </a:fld>
            <a:endParaRPr lang="tr-TR"/>
          </a:p>
        </p:txBody>
      </p:sp>
    </p:spTree>
    <p:extLst>
      <p:ext uri="{BB962C8B-B14F-4D97-AF65-F5344CB8AC3E}">
        <p14:creationId xmlns:p14="http://schemas.microsoft.com/office/powerpoint/2010/main" val="80062461"/>
      </p:ext>
    </p:extLst>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r>
              <a:rPr lang="tr-TR" smtClean="0"/>
              <a:t>Doç. Dr. Hatice BAKKALOĞLU</a:t>
            </a:r>
            <a:endParaRPr lang="tr-TR"/>
          </a:p>
        </p:txBody>
      </p:sp>
      <p:sp>
        <p:nvSpPr>
          <p:cNvPr id="9" name="Slide Number Placeholder 8"/>
          <p:cNvSpPr>
            <a:spLocks noGrp="1"/>
          </p:cNvSpPr>
          <p:nvPr>
            <p:ph type="sldNum" sz="quarter" idx="12"/>
          </p:nvPr>
        </p:nvSpPr>
        <p:spPr/>
        <p:txBody>
          <a:bodyPr/>
          <a:lstStyle/>
          <a:p>
            <a:fld id="{F1F23ABE-ED6A-4F7D-9C96-911E54362DD0}" type="slidenum">
              <a:rPr lang="tr-TR" smtClean="0"/>
              <a:t>‹#›</a:t>
            </a:fld>
            <a:endParaRPr lang="tr-TR"/>
          </a:p>
        </p:txBody>
      </p:sp>
    </p:spTree>
    <p:extLst>
      <p:ext uri="{BB962C8B-B14F-4D97-AF65-F5344CB8AC3E}">
        <p14:creationId xmlns:p14="http://schemas.microsoft.com/office/powerpoint/2010/main" val="780182259"/>
      </p:ext>
    </p:extLst>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tr-T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tr-TR" smtClean="0"/>
              <a:t>Doç. Dr. Hatice BAKKALOĞLU</a:t>
            </a:r>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1F23ABE-ED6A-4F7D-9C96-911E54362DD0}" type="slidenum">
              <a:rPr lang="tr-TR" smtClean="0"/>
              <a:t>‹#›</a:t>
            </a:fld>
            <a:endParaRPr lang="tr-TR"/>
          </a:p>
        </p:txBody>
      </p:sp>
    </p:spTree>
    <p:extLst>
      <p:ext uri="{BB962C8B-B14F-4D97-AF65-F5344CB8AC3E}">
        <p14:creationId xmlns:p14="http://schemas.microsoft.com/office/powerpoint/2010/main" val="2053243256"/>
      </p:ext>
    </p:extLst>
  </p:cSld>
  <p:clrMapOvr>
    <a:masterClrMapping/>
  </p:clrMapOvr>
  <p:transition spd="med">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r>
              <a:rPr lang="tr-TR" smtClean="0"/>
              <a:t>Doç. Dr. Hatice BAKKALOĞLU</a:t>
            </a:r>
            <a:endParaRPr lang="tr-TR"/>
          </a:p>
        </p:txBody>
      </p:sp>
      <p:sp>
        <p:nvSpPr>
          <p:cNvPr id="7" name="Slide Number Placeholder 6"/>
          <p:cNvSpPr>
            <a:spLocks noGrp="1"/>
          </p:cNvSpPr>
          <p:nvPr>
            <p:ph type="sldNum" sz="quarter" idx="12"/>
          </p:nvPr>
        </p:nvSpPr>
        <p:spPr/>
        <p:txBody>
          <a:bodyPr/>
          <a:lstStyle/>
          <a:p>
            <a:fld id="{F1F23ABE-ED6A-4F7D-9C96-911E54362DD0}" type="slidenum">
              <a:rPr lang="tr-TR" smtClean="0"/>
              <a:t>‹#›</a:t>
            </a:fld>
            <a:endParaRPr lang="tr-TR"/>
          </a:p>
        </p:txBody>
      </p:sp>
    </p:spTree>
    <p:extLst>
      <p:ext uri="{BB962C8B-B14F-4D97-AF65-F5344CB8AC3E}">
        <p14:creationId xmlns:p14="http://schemas.microsoft.com/office/powerpoint/2010/main" val="1553973596"/>
      </p:ext>
    </p:extLst>
  </p:cSld>
  <p:clrMapOvr>
    <a:masterClrMapping/>
  </p:clrMapOvr>
  <p:transition spd="med">
    <p:randomBar dir="ver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tr-T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tr-TR" smtClean="0"/>
              <a:t>Doç. Dr. Hatice BAKKALOĞLU</a:t>
            </a:r>
            <a:endParaRPr lang="tr-T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F1F23ABE-ED6A-4F7D-9C96-911E54362DD0}" type="slidenum">
              <a:rPr lang="tr-TR" smtClean="0"/>
              <a:t>‹#›</a:t>
            </a:fld>
            <a:endParaRPr lang="tr-T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0200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randomBar dir="vert"/>
  </p:transition>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0.emf"/><Relationship Id="rId8" Type="http://schemas.openxmlformats.org/officeDocument/2006/relationships/image" Target="../media/image2.png"/><Relationship Id="rId9"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07904" y="2060848"/>
            <a:ext cx="4608511" cy="2349788"/>
          </a:xfrm>
        </p:spPr>
        <p:txBody>
          <a:bodyPr>
            <a:noAutofit/>
          </a:bodyPr>
          <a:lstStyle/>
          <a:p>
            <a:pPr algn="ctr"/>
            <a:r>
              <a:rPr lang="tr-TR" sz="4000" b="1" dirty="0" smtClean="0">
                <a:solidFill>
                  <a:srgbClr val="6F9500"/>
                </a:solidFill>
                <a:effectLst>
                  <a:outerShdw blurRad="38100" dist="38100" dir="2700000" algn="tl">
                    <a:srgbClr val="000000">
                      <a:alpha val="43137"/>
                    </a:srgbClr>
                  </a:outerShdw>
                </a:effectLst>
              </a:rPr>
              <a:t>OKUL ÖNCESİNDE KAYNAŞTIRMA PROGRAMLARI</a:t>
            </a:r>
            <a:endParaRPr lang="tr-TR" sz="4000" b="1" dirty="0">
              <a:solidFill>
                <a:srgbClr val="6F95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716016" y="4941168"/>
            <a:ext cx="3309803" cy="1116613"/>
          </a:xfrm>
        </p:spPr>
        <p:txBody>
          <a:bodyPr>
            <a:normAutofit/>
          </a:bodyPr>
          <a:lstStyle/>
          <a:p>
            <a:pPr algn="ctr"/>
            <a:r>
              <a:rPr lang="tr-TR" sz="2800" b="1" dirty="0" smtClean="0">
                <a:solidFill>
                  <a:srgbClr val="FF0000"/>
                </a:solidFill>
                <a:effectLst>
                  <a:outerShdw blurRad="38100" dist="38100" dir="2700000" algn="tl">
                    <a:srgbClr val="000000">
                      <a:alpha val="43137"/>
                    </a:srgbClr>
                  </a:outerShdw>
                </a:effectLst>
              </a:rPr>
              <a:t>Doç. Dr. Hatice </a:t>
            </a:r>
            <a:r>
              <a:rPr lang="tr-TR" sz="2800" b="1" dirty="0">
                <a:solidFill>
                  <a:srgbClr val="FF0000"/>
                </a:solidFill>
                <a:effectLst>
                  <a:outerShdw blurRad="38100" dist="38100" dir="2700000" algn="tl">
                    <a:srgbClr val="000000">
                      <a:alpha val="43137"/>
                    </a:srgbClr>
                  </a:outerShdw>
                </a:effectLst>
              </a:rPr>
              <a:t>B</a:t>
            </a:r>
            <a:r>
              <a:rPr lang="tr-TR" sz="2800" b="1" dirty="0" smtClean="0">
                <a:solidFill>
                  <a:srgbClr val="FF0000"/>
                </a:solidFill>
                <a:effectLst>
                  <a:outerShdw blurRad="38100" dist="38100" dir="2700000" algn="tl">
                    <a:srgbClr val="000000">
                      <a:alpha val="43137"/>
                    </a:srgbClr>
                  </a:outerShdw>
                </a:effectLst>
              </a:rPr>
              <a:t>akkaloğlu</a:t>
            </a:r>
            <a:endParaRPr lang="tr-TR" sz="2800" b="1" dirty="0">
              <a:solidFill>
                <a:srgbClr val="FF0000"/>
              </a:solidFill>
              <a:effectLst>
                <a:outerShdw blurRad="38100" dist="38100" dir="2700000" algn="tl">
                  <a:srgbClr val="000000">
                    <a:alpha val="43137"/>
                  </a:srgbClr>
                </a:outerShdw>
              </a:effectLst>
            </a:endParaRPr>
          </a:p>
        </p:txBody>
      </p:sp>
      <p:grpSp>
        <p:nvGrpSpPr>
          <p:cNvPr id="4" name="Group 7"/>
          <p:cNvGrpSpPr>
            <a:grpSpLocks/>
          </p:cNvGrpSpPr>
          <p:nvPr/>
        </p:nvGrpSpPr>
        <p:grpSpPr bwMode="auto">
          <a:xfrm>
            <a:off x="182247" y="6120453"/>
            <a:ext cx="8550886" cy="700938"/>
            <a:chOff x="-104426" y="960005"/>
            <a:chExt cx="8437146" cy="700606"/>
          </a:xfrm>
        </p:grpSpPr>
        <p:pic>
          <p:nvPicPr>
            <p:cNvPr id="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54837957"/>
      </p:ext>
    </p:extLst>
  </p:cSld>
  <p:clrMapOvr>
    <a:masterClrMapping/>
  </p:clrMapOvr>
  <p:transition spd="med">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5563" y="928272"/>
            <a:ext cx="7543800" cy="622116"/>
          </a:xfrm>
        </p:spPr>
        <p:txBody>
          <a:bodyPr>
            <a:normAutofit/>
          </a:bodyPr>
          <a:lstStyle/>
          <a:p>
            <a:r>
              <a:rPr lang="tr-TR" sz="3200" b="1" dirty="0">
                <a:solidFill>
                  <a:srgbClr val="C00000"/>
                </a:solidFill>
              </a:rPr>
              <a:t>3. Dil Becerilerini Destekleyici Yaklaşımlar</a:t>
            </a:r>
          </a:p>
        </p:txBody>
      </p:sp>
      <p:sp>
        <p:nvSpPr>
          <p:cNvPr id="3" name="İçerik Yer Tutucusu 2"/>
          <p:cNvSpPr>
            <a:spLocks noGrp="1"/>
          </p:cNvSpPr>
          <p:nvPr>
            <p:ph idx="1"/>
          </p:nvPr>
        </p:nvSpPr>
        <p:spPr/>
        <p:txBody>
          <a:bodyPr>
            <a:normAutofit/>
          </a:bodyPr>
          <a:lstStyle/>
          <a:p>
            <a:pPr>
              <a:buFont typeface="Wingdings" panose="05000000000000000000" pitchFamily="2" charset="2"/>
              <a:buChar char="q"/>
            </a:pPr>
            <a:r>
              <a:rPr lang="tr-TR" b="1" dirty="0" smtClean="0">
                <a:solidFill>
                  <a:srgbClr val="FF0000"/>
                </a:solidFill>
              </a:rPr>
              <a:t>Karma </a:t>
            </a:r>
            <a:r>
              <a:rPr lang="tr-TR" b="1" dirty="0">
                <a:solidFill>
                  <a:srgbClr val="FF0000"/>
                </a:solidFill>
              </a:rPr>
              <a:t>yaklaşımlar </a:t>
            </a:r>
            <a:r>
              <a:rPr lang="tr-TR" dirty="0" smtClean="0">
                <a:solidFill>
                  <a:schemeClr val="tx1"/>
                </a:solidFill>
              </a:rPr>
              <a:t>ise</a:t>
            </a:r>
            <a:r>
              <a:rPr lang="tr-TR" dirty="0">
                <a:solidFill>
                  <a:schemeClr val="tx1"/>
                </a:solidFill>
              </a:rPr>
              <a:t>, her iki </a:t>
            </a:r>
            <a:r>
              <a:rPr lang="tr-TR" dirty="0" smtClean="0">
                <a:solidFill>
                  <a:schemeClr val="tx1"/>
                </a:solidFill>
              </a:rPr>
              <a:t>yaklaşımı birleştiren </a:t>
            </a:r>
            <a:r>
              <a:rPr lang="tr-TR" dirty="0">
                <a:solidFill>
                  <a:schemeClr val="tx1"/>
                </a:solidFill>
              </a:rPr>
              <a:t>yaklaşımlardır. Bu </a:t>
            </a:r>
            <a:r>
              <a:rPr lang="tr-TR" dirty="0" smtClean="0">
                <a:solidFill>
                  <a:schemeClr val="tx1"/>
                </a:solidFill>
              </a:rPr>
              <a:t>müdahale yaklaşımında çocuk, seçilen bir konuyu kendi doğal ortamında öğrenmeye teşvik edilir.</a:t>
            </a:r>
          </a:p>
          <a:p>
            <a:pPr>
              <a:buFont typeface="Wingdings" panose="05000000000000000000" pitchFamily="2" charset="2"/>
              <a:buChar char="q"/>
            </a:pPr>
            <a:r>
              <a:rPr lang="tr-TR" dirty="0" smtClean="0">
                <a:solidFill>
                  <a:schemeClr val="tx1"/>
                </a:solidFill>
              </a:rPr>
              <a:t>Çocuk </a:t>
            </a:r>
            <a:r>
              <a:rPr lang="tr-TR" dirty="0">
                <a:solidFill>
                  <a:schemeClr val="tx1"/>
                </a:solidFill>
              </a:rPr>
              <a:t>merkezli </a:t>
            </a:r>
            <a:r>
              <a:rPr lang="tr-TR" dirty="0" smtClean="0">
                <a:solidFill>
                  <a:schemeClr val="tx1"/>
                </a:solidFill>
              </a:rPr>
              <a:t>yaklaşımlarda olduğu </a:t>
            </a:r>
            <a:r>
              <a:rPr lang="tr-TR" dirty="0">
                <a:solidFill>
                  <a:schemeClr val="tx1"/>
                </a:solidFill>
              </a:rPr>
              <a:t>gibi karma yaklaşımları </a:t>
            </a:r>
            <a:r>
              <a:rPr lang="tr-TR" dirty="0" smtClean="0">
                <a:solidFill>
                  <a:schemeClr val="tx1"/>
                </a:solidFill>
              </a:rPr>
              <a:t>temel alan </a:t>
            </a:r>
            <a:r>
              <a:rPr lang="tr-TR" dirty="0">
                <a:solidFill>
                  <a:schemeClr val="tx1"/>
                </a:solidFill>
              </a:rPr>
              <a:t>stratejiler de eğitimciler ve aileler tarafından günlük rutinler sırasında sınıfta ya da evde </a:t>
            </a:r>
            <a:r>
              <a:rPr lang="tr-TR" dirty="0" smtClean="0">
                <a:solidFill>
                  <a:schemeClr val="tx1"/>
                </a:solidFill>
              </a:rPr>
              <a:t>uygulanabilmektedir. Bu </a:t>
            </a:r>
            <a:r>
              <a:rPr lang="tr-TR" dirty="0">
                <a:solidFill>
                  <a:schemeClr val="tx1"/>
                </a:solidFill>
              </a:rPr>
              <a:t>yaklaşımda </a:t>
            </a:r>
            <a:r>
              <a:rPr lang="tr-TR" dirty="0" smtClean="0">
                <a:solidFill>
                  <a:schemeClr val="tx1"/>
                </a:solidFill>
              </a:rPr>
              <a:t>terapist dilini </a:t>
            </a:r>
            <a:r>
              <a:rPr lang="tr-TR" dirty="0">
                <a:solidFill>
                  <a:schemeClr val="tx1"/>
                </a:solidFill>
              </a:rPr>
              <a:t>hem çocuğun iletişim gereksinimlerini </a:t>
            </a:r>
            <a:r>
              <a:rPr lang="tr-TR" dirty="0" smtClean="0">
                <a:solidFill>
                  <a:schemeClr val="tx1"/>
                </a:solidFill>
              </a:rPr>
              <a:t>yansıtacak biçimde </a:t>
            </a:r>
            <a:r>
              <a:rPr lang="tr-TR" dirty="0">
                <a:solidFill>
                  <a:schemeClr val="tx1"/>
                </a:solidFill>
              </a:rPr>
              <a:t>hem de çocuğun hedef yapıları kullanmasını sağlayacak </a:t>
            </a:r>
            <a:r>
              <a:rPr lang="tr-TR" dirty="0" smtClean="0">
                <a:solidFill>
                  <a:schemeClr val="tx1"/>
                </a:solidFill>
              </a:rPr>
              <a:t>yönde düzenler</a:t>
            </a:r>
            <a:r>
              <a:rPr lang="tr-TR" dirty="0">
                <a:solidFill>
                  <a:schemeClr val="tx1"/>
                </a:solidFill>
              </a:rPr>
              <a:t>.</a:t>
            </a: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10</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20286226"/>
      </p:ext>
    </p:extLst>
  </p:cSld>
  <p:clrMapOvr>
    <a:masterClrMapping/>
  </p:clrMapOvr>
  <p:transition spd="med">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4075" y="729315"/>
            <a:ext cx="7543800" cy="694124"/>
          </a:xfrm>
        </p:spPr>
        <p:txBody>
          <a:bodyPr>
            <a:normAutofit/>
          </a:bodyPr>
          <a:lstStyle/>
          <a:p>
            <a:r>
              <a:rPr lang="tr-TR" sz="3200" b="1" dirty="0" smtClean="0">
                <a:solidFill>
                  <a:srgbClr val="C00000"/>
                </a:solidFill>
              </a:rPr>
              <a:t>3. </a:t>
            </a:r>
            <a:r>
              <a:rPr lang="tr-TR" sz="3200" b="1" dirty="0">
                <a:solidFill>
                  <a:srgbClr val="C00000"/>
                </a:solidFill>
              </a:rPr>
              <a:t>Dil Becerilerini Destekleyici </a:t>
            </a:r>
            <a:r>
              <a:rPr lang="tr-TR" sz="3200" b="1" dirty="0" smtClean="0">
                <a:solidFill>
                  <a:srgbClr val="C00000"/>
                </a:solidFill>
              </a:rPr>
              <a:t>Yaklaşımlar</a:t>
            </a:r>
            <a:endParaRPr lang="tr-TR" sz="3200" b="1" dirty="0">
              <a:solidFill>
                <a:srgbClr val="C00000"/>
              </a:solidFill>
            </a:endParaRPr>
          </a:p>
        </p:txBody>
      </p:sp>
      <p:sp>
        <p:nvSpPr>
          <p:cNvPr id="3" name="İçerik Yer Tutucusu 2"/>
          <p:cNvSpPr>
            <a:spLocks noGrp="1"/>
          </p:cNvSpPr>
          <p:nvPr>
            <p:ph idx="1"/>
          </p:nvPr>
        </p:nvSpPr>
        <p:spPr>
          <a:xfrm>
            <a:off x="822959" y="1845734"/>
            <a:ext cx="8321041" cy="4463586"/>
          </a:xfrm>
        </p:spPr>
        <p:txBody>
          <a:bodyPr>
            <a:normAutofit/>
          </a:bodyPr>
          <a:lstStyle/>
          <a:p>
            <a:pPr>
              <a:buFont typeface="Wingdings" panose="05000000000000000000" pitchFamily="2" charset="2"/>
              <a:buChar char="q"/>
              <a:defRPr/>
            </a:pPr>
            <a:r>
              <a:rPr lang="tr-TR" altLang="tr-TR" dirty="0" smtClean="0">
                <a:latin typeface="Calibri" panose="020F0502020204030204" pitchFamily="34" charset="0"/>
              </a:rPr>
              <a:t>Dilin </a:t>
            </a:r>
            <a:r>
              <a:rPr lang="tr-TR" altLang="tr-TR" dirty="0">
                <a:latin typeface="Calibri" panose="020F0502020204030204" pitchFamily="34" charset="0"/>
              </a:rPr>
              <a:t>doğal ortamda doğal bir şekilde kazanıldığını ve bu becerilere ilişkin öğretim sürecinin de aynı doğallığı göstermesi gerekliliğini savunan uzmanlar ise </a:t>
            </a:r>
            <a:r>
              <a:rPr lang="tr-TR" altLang="tr-TR" b="1" dirty="0">
                <a:solidFill>
                  <a:srgbClr val="FF0000"/>
                </a:solidFill>
                <a:latin typeface="Calibri" panose="020F0502020204030204" pitchFamily="34" charset="0"/>
              </a:rPr>
              <a:t>doğal dil öğretim stratejilerini </a:t>
            </a:r>
            <a:r>
              <a:rPr lang="tr-TR" altLang="tr-TR" dirty="0">
                <a:latin typeface="Calibri" panose="020F0502020204030204" pitchFamily="34" charset="0"/>
              </a:rPr>
              <a:t>önermektedirler</a:t>
            </a:r>
            <a:r>
              <a:rPr lang="tr-TR" altLang="tr-TR" dirty="0" smtClean="0">
                <a:latin typeface="Calibri" panose="020F0502020204030204" pitchFamily="34" charset="0"/>
              </a:rPr>
              <a:t>.</a:t>
            </a:r>
          </a:p>
          <a:p>
            <a:pPr>
              <a:buFont typeface="Wingdings" panose="05000000000000000000" pitchFamily="2" charset="2"/>
              <a:buChar char="q"/>
              <a:defRPr/>
            </a:pPr>
            <a:r>
              <a:rPr lang="tr-TR" dirty="0"/>
              <a:t>Bu stratejiler kullanılan süreçler ve </a:t>
            </a:r>
            <a:r>
              <a:rPr lang="tr-TR" dirty="0" smtClean="0"/>
              <a:t>uzmanın davranışları </a:t>
            </a:r>
            <a:r>
              <a:rPr lang="tr-TR" dirty="0"/>
              <a:t>nasıl kontrol ettiği açısından birbirlerinden ayrılmaktadır. </a:t>
            </a:r>
            <a:r>
              <a:rPr lang="tr-TR" dirty="0" smtClean="0"/>
              <a:t>Yani dil </a:t>
            </a:r>
            <a:r>
              <a:rPr lang="tr-TR" dirty="0"/>
              <a:t>öğretimi sırasında, </a:t>
            </a:r>
            <a:r>
              <a:rPr lang="tr-TR" b="1" dirty="0">
                <a:solidFill>
                  <a:srgbClr val="FF0000"/>
                </a:solidFill>
              </a:rPr>
              <a:t>sabotaj stratejilerini </a:t>
            </a:r>
            <a:r>
              <a:rPr lang="tr-TR" dirty="0"/>
              <a:t>(ulaşılamaz hale getirme, eksik </a:t>
            </a:r>
            <a:r>
              <a:rPr lang="tr-TR" dirty="0" smtClean="0"/>
              <a:t>bırakma, şaşırtıcı </a:t>
            </a:r>
            <a:r>
              <a:rPr lang="tr-TR" dirty="0"/>
              <a:t>durumlar yaratma, vb.) kullanılarak çevresel </a:t>
            </a:r>
            <a:r>
              <a:rPr lang="tr-TR" dirty="0" smtClean="0"/>
              <a:t>düzenlemelerin yapıldığı </a:t>
            </a:r>
            <a:r>
              <a:rPr lang="tr-TR" dirty="0"/>
              <a:t>doğal dil öğretim stratejileri karma yaklaşımların içinde yer </a:t>
            </a:r>
            <a:r>
              <a:rPr lang="tr-TR" dirty="0" smtClean="0"/>
              <a:t>alırken; çocuğun </a:t>
            </a:r>
            <a:r>
              <a:rPr lang="tr-TR" dirty="0"/>
              <a:t>seçimleriyle ilerleyen </a:t>
            </a:r>
            <a:r>
              <a:rPr lang="tr-TR" b="1" dirty="0">
                <a:solidFill>
                  <a:srgbClr val="FF0000"/>
                </a:solidFill>
              </a:rPr>
              <a:t>doğal dil öğretim stratejileri </a:t>
            </a:r>
            <a:r>
              <a:rPr lang="tr-TR" dirty="0"/>
              <a:t>(kendi </a:t>
            </a:r>
            <a:r>
              <a:rPr lang="tr-TR" dirty="0" smtClean="0"/>
              <a:t>kendine konuşma</a:t>
            </a:r>
            <a:r>
              <a:rPr lang="tr-TR" dirty="0"/>
              <a:t>, paralel konuşma, genişletme, vb.) ise daha çok çocuk </a:t>
            </a:r>
            <a:r>
              <a:rPr lang="tr-TR" dirty="0" smtClean="0"/>
              <a:t>merkezli yaklaşımların </a:t>
            </a:r>
            <a:r>
              <a:rPr lang="tr-TR" dirty="0"/>
              <a:t>içinde yer almaktadır.</a:t>
            </a:r>
          </a:p>
          <a:p>
            <a:pPr>
              <a:buFont typeface="Wingdings" panose="05000000000000000000" pitchFamily="2" charset="2"/>
              <a:buChar char="q"/>
              <a:defRPr/>
            </a:pPr>
            <a:r>
              <a:rPr lang="tr-TR" dirty="0" smtClean="0"/>
              <a:t>Doğal </a:t>
            </a:r>
            <a:r>
              <a:rPr lang="tr-TR" dirty="0"/>
              <a:t>dil öğretim stratejileri, ev veya sınıf gibi çocuğun </a:t>
            </a:r>
            <a:r>
              <a:rPr lang="tr-TR" dirty="0" err="1"/>
              <a:t>informal</a:t>
            </a:r>
            <a:r>
              <a:rPr lang="tr-TR" dirty="0"/>
              <a:t> doğal </a:t>
            </a:r>
            <a:r>
              <a:rPr lang="tr-TR" dirty="0" smtClean="0"/>
              <a:t>ortamlarında gerçekleştirilen </a:t>
            </a:r>
            <a:r>
              <a:rPr lang="tr-TR" dirty="0"/>
              <a:t>dil öğretim stratejileridir. Dolayısıyla bu tür </a:t>
            </a:r>
            <a:r>
              <a:rPr lang="tr-TR" dirty="0" smtClean="0"/>
              <a:t>öğretim stratejileri </a:t>
            </a:r>
            <a:r>
              <a:rPr lang="tr-TR" dirty="0"/>
              <a:t>gün içerisindeki etkinlik ve etkinlikler süresince uygulanabilir.</a:t>
            </a: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11</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88866098"/>
      </p:ext>
    </p:extLst>
  </p:cSld>
  <p:clrMapOvr>
    <a:masterClrMapping/>
  </p:clrMapOvr>
  <p:transition spd="med">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5563" y="655031"/>
            <a:ext cx="7543800" cy="622116"/>
          </a:xfrm>
        </p:spPr>
        <p:txBody>
          <a:bodyPr>
            <a:normAutofit/>
          </a:bodyPr>
          <a:lstStyle/>
          <a:p>
            <a:r>
              <a:rPr lang="tr-TR" sz="3200" b="1" dirty="0">
                <a:solidFill>
                  <a:srgbClr val="C00000"/>
                </a:solidFill>
              </a:rPr>
              <a:t>3. Dil Becerilerini Destekleyici Yaklaşımlar</a:t>
            </a:r>
          </a:p>
        </p:txBody>
      </p:sp>
      <p:sp>
        <p:nvSpPr>
          <p:cNvPr id="3" name="İçerik Yer Tutucusu 2"/>
          <p:cNvSpPr>
            <a:spLocks noGrp="1"/>
          </p:cNvSpPr>
          <p:nvPr>
            <p:ph idx="1"/>
          </p:nvPr>
        </p:nvSpPr>
        <p:spPr/>
        <p:txBody>
          <a:bodyPr/>
          <a:lstStyle/>
          <a:p>
            <a:pPr>
              <a:buFont typeface="Wingdings" panose="05000000000000000000" pitchFamily="2" charset="2"/>
              <a:buChar char="q"/>
              <a:defRPr/>
            </a:pPr>
            <a:r>
              <a:rPr lang="tr-TR" altLang="tr-TR" dirty="0">
                <a:latin typeface="Calibri" panose="020F0502020204030204" pitchFamily="34" charset="0"/>
                <a:ea typeface="MS PGothic" panose="020B0600070205080204" pitchFamily="34" charset="-128"/>
              </a:rPr>
              <a:t>Doğal dil öğretim stratejileri, </a:t>
            </a:r>
            <a:r>
              <a:rPr lang="tr-TR" altLang="tr-TR" b="1" dirty="0">
                <a:solidFill>
                  <a:srgbClr val="FF0000"/>
                </a:solidFill>
                <a:latin typeface="Calibri" panose="020F0502020204030204" pitchFamily="34" charset="0"/>
                <a:ea typeface="MS PGothic" panose="020B0600070205080204" pitchFamily="34" charset="-128"/>
              </a:rPr>
              <a:t>çocuğun iletişimsel amaçlarını gerçekleştirmeye yönelik olarak çocuğun işlevsel iletişim gereksinimi </a:t>
            </a:r>
            <a:r>
              <a:rPr lang="tr-TR" altLang="tr-TR" dirty="0">
                <a:latin typeface="Calibri" panose="020F0502020204030204" pitchFamily="34" charset="0"/>
                <a:ea typeface="MS PGothic" panose="020B0600070205080204" pitchFamily="34" charset="-128"/>
              </a:rPr>
              <a:t>temeline dayanır. </a:t>
            </a:r>
          </a:p>
          <a:p>
            <a:pPr>
              <a:buFont typeface="Wingdings" panose="05000000000000000000" pitchFamily="2" charset="2"/>
              <a:buChar char="q"/>
              <a:defRPr/>
            </a:pPr>
            <a:r>
              <a:rPr lang="tr-TR" altLang="tr-TR" b="1" dirty="0">
                <a:solidFill>
                  <a:srgbClr val="FF0000"/>
                </a:solidFill>
                <a:latin typeface="Calibri" panose="020F0502020204030204" pitchFamily="34" charset="0"/>
                <a:ea typeface="MS PGothic" panose="020B0600070205080204" pitchFamily="34" charset="-128"/>
              </a:rPr>
              <a:t>Çocuğun iletişim kurma gereksinimi aynı zamanda çocuğa çevre üzerinde kontrol sağlama fırsatını</a:t>
            </a:r>
            <a:r>
              <a:rPr lang="tr-TR" altLang="tr-TR" dirty="0">
                <a:latin typeface="Calibri" panose="020F0502020204030204" pitchFamily="34" charset="0"/>
                <a:ea typeface="MS PGothic" panose="020B0600070205080204" pitchFamily="34" charset="-128"/>
              </a:rPr>
              <a:t> verir. </a:t>
            </a:r>
          </a:p>
          <a:p>
            <a:pPr>
              <a:buFont typeface="Wingdings" panose="05000000000000000000" pitchFamily="2" charset="2"/>
              <a:buChar char="q"/>
              <a:defRPr/>
            </a:pPr>
            <a:r>
              <a:rPr lang="tr-TR" altLang="tr-TR" dirty="0">
                <a:latin typeface="Calibri" panose="020F0502020204030204" pitchFamily="34" charset="0"/>
                <a:ea typeface="MS PGothic" panose="020B0600070205080204" pitchFamily="34" charset="-128"/>
              </a:rPr>
              <a:t>Bu nedenle, </a:t>
            </a:r>
            <a:r>
              <a:rPr lang="tr-TR" altLang="tr-TR" b="1" dirty="0">
                <a:solidFill>
                  <a:srgbClr val="FF0000"/>
                </a:solidFill>
                <a:latin typeface="Calibri" panose="020F0502020204030204" pitchFamily="34" charset="0"/>
                <a:ea typeface="MS PGothic" panose="020B0600070205080204" pitchFamily="34" charset="-128"/>
              </a:rPr>
              <a:t>doğal dil öğretim stratejilerinde, öncelikle ortamda çocuk için işlevsel bir iletişim gereksinimi yaratma ve sonra uygun dil öğretim tekniği kullanılarak çocuğun iletişim becerilerini geliştirme </a:t>
            </a:r>
            <a:r>
              <a:rPr lang="tr-TR" altLang="tr-TR" dirty="0">
                <a:latin typeface="Calibri" panose="020F0502020204030204" pitchFamily="34" charset="0"/>
                <a:ea typeface="MS PGothic" panose="020B0600070205080204" pitchFamily="34" charset="-128"/>
              </a:rPr>
              <a:t>hedeflenir</a:t>
            </a:r>
            <a:r>
              <a:rPr lang="tr-TR" altLang="tr-TR" dirty="0" smtClean="0">
                <a:latin typeface="Calibri" panose="020F0502020204030204" pitchFamily="34" charset="0"/>
                <a:ea typeface="MS PGothic" panose="020B0600070205080204" pitchFamily="34" charset="-128"/>
              </a:rPr>
              <a:t>.</a:t>
            </a:r>
          </a:p>
          <a:p>
            <a:pPr>
              <a:buFont typeface="Wingdings" panose="05000000000000000000" pitchFamily="2" charset="2"/>
              <a:buChar char="q"/>
              <a:defRPr/>
            </a:pPr>
            <a:r>
              <a:rPr lang="tr-TR" altLang="tr-TR" dirty="0">
                <a:latin typeface="Calibri" panose="020F0502020204030204" pitchFamily="34" charset="0"/>
                <a:ea typeface="MS PGothic" panose="020B0600070205080204" pitchFamily="34" charset="-128"/>
              </a:rPr>
              <a:t>Çocuğun amacı veya bağlam ne olursa olsun, küçük çocuklarda iletişim becerilerinin kullanımı için </a:t>
            </a:r>
            <a:r>
              <a:rPr lang="tr-TR" altLang="tr-TR" b="1" dirty="0">
                <a:solidFill>
                  <a:srgbClr val="FF0000"/>
                </a:solidFill>
                <a:latin typeface="Calibri" panose="020F0502020204030204" pitchFamily="34" charset="0"/>
                <a:ea typeface="MS PGothic" panose="020B0600070205080204" pitchFamily="34" charset="-128"/>
              </a:rPr>
              <a:t>ortamın doğal, eğlenceli ve motive edici </a:t>
            </a:r>
            <a:r>
              <a:rPr lang="tr-TR" altLang="tr-TR" dirty="0">
                <a:latin typeface="Calibri" panose="020F0502020204030204" pitchFamily="34" charset="0"/>
                <a:ea typeface="MS PGothic" panose="020B0600070205080204" pitchFamily="34" charset="-128"/>
              </a:rPr>
              <a:t>olması zorunludur. </a:t>
            </a:r>
            <a:endParaRPr lang="en-US" altLang="tr-TR" dirty="0">
              <a:latin typeface="Calibri" panose="020F0502020204030204" pitchFamily="34" charset="0"/>
              <a:ea typeface="MS PGothic" panose="020B0600070205080204" pitchFamily="34" charset="-128"/>
            </a:endParaRP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12</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79223190"/>
      </p:ext>
    </p:extLst>
  </p:cSld>
  <p:clrMapOvr>
    <a:masterClrMapping/>
  </p:clrMapOvr>
  <p:transition spd="med">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2960" y="286605"/>
            <a:ext cx="7543800" cy="694124"/>
          </a:xfrm>
        </p:spPr>
        <p:txBody>
          <a:bodyPr>
            <a:normAutofit/>
          </a:bodyPr>
          <a:lstStyle/>
          <a:p>
            <a:pPr algn="ctr"/>
            <a:r>
              <a:rPr lang="tr-TR" altLang="tr-TR" sz="3200" b="1" i="1" dirty="0">
                <a:solidFill>
                  <a:srgbClr val="C00000"/>
                </a:solidFill>
              </a:rPr>
              <a:t>Doğal dil öğretim stratejilerinin genel </a:t>
            </a:r>
            <a:r>
              <a:rPr lang="tr-TR" altLang="tr-TR" sz="3200" b="1" i="1" dirty="0" smtClean="0">
                <a:solidFill>
                  <a:srgbClr val="C00000"/>
                </a:solidFill>
              </a:rPr>
              <a:t>özellikleri</a:t>
            </a:r>
            <a:endParaRPr lang="tr-TR" sz="3200" i="1" dirty="0">
              <a:solidFill>
                <a:srgbClr val="C00000"/>
              </a:solidFill>
            </a:endParaRPr>
          </a:p>
        </p:txBody>
      </p:sp>
      <p:pic>
        <p:nvPicPr>
          <p:cNvPr id="6" name="İçerik Yer Tutucusu 5"/>
          <p:cNvPicPr>
            <a:picLocks noGrp="1" noChangeAspect="1"/>
          </p:cNvPicPr>
          <p:nvPr>
            <p:ph idx="1"/>
          </p:nvPr>
        </p:nvPicPr>
        <p:blipFill>
          <a:blip r:embed="rId2"/>
          <a:stretch>
            <a:fillRect/>
          </a:stretch>
        </p:blipFill>
        <p:spPr>
          <a:xfrm>
            <a:off x="539552" y="1052737"/>
            <a:ext cx="8208912" cy="4816252"/>
          </a:xfrm>
          <a:prstGeom prst="rect">
            <a:avLst/>
          </a:prstGeom>
        </p:spPr>
      </p:pic>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13</a:t>
            </a:fld>
            <a:endParaRPr lang="tr-TR"/>
          </a:p>
        </p:txBody>
      </p:sp>
      <p:grpSp>
        <p:nvGrpSpPr>
          <p:cNvPr id="7" name="Group 7"/>
          <p:cNvGrpSpPr>
            <a:grpSpLocks/>
          </p:cNvGrpSpPr>
          <p:nvPr/>
        </p:nvGrpSpPr>
        <p:grpSpPr bwMode="auto">
          <a:xfrm>
            <a:off x="182247" y="6120453"/>
            <a:ext cx="8550886" cy="700938"/>
            <a:chOff x="-104426" y="960005"/>
            <a:chExt cx="8437146" cy="700606"/>
          </a:xfrm>
        </p:grpSpPr>
        <p:pic>
          <p:nvPicPr>
            <p:cNvPr id="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07432593"/>
      </p:ext>
    </p:extLst>
  </p:cSld>
  <p:clrMapOvr>
    <a:masterClrMapping/>
  </p:clrMapOvr>
  <p:transition spd="med">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200" b="1" dirty="0">
                <a:solidFill>
                  <a:srgbClr val="C00000"/>
                </a:solidFill>
                <a:latin typeface="+mn-lt"/>
              </a:rPr>
              <a:t>2. KISIM: öğretim Ortamı Yaratmak İçin Gereken </a:t>
            </a:r>
            <a:r>
              <a:rPr lang="tr-TR" sz="3200" b="1" dirty="0" smtClean="0">
                <a:solidFill>
                  <a:srgbClr val="C00000"/>
                </a:solidFill>
                <a:latin typeface="+mn-lt"/>
              </a:rPr>
              <a:t>Çevresel Düzenlemeler/Ortamı </a:t>
            </a:r>
            <a:r>
              <a:rPr lang="tr-TR" sz="3200" b="1" dirty="0">
                <a:solidFill>
                  <a:srgbClr val="C00000"/>
                </a:solidFill>
                <a:latin typeface="+mn-lt"/>
              </a:rPr>
              <a:t>Uyarlama: Sabotaj Stratejileri</a:t>
            </a:r>
          </a:p>
        </p:txBody>
      </p:sp>
      <p:sp>
        <p:nvSpPr>
          <p:cNvPr id="3" name="İçerik Yer Tutucusu 2"/>
          <p:cNvSpPr>
            <a:spLocks noGrp="1"/>
          </p:cNvSpPr>
          <p:nvPr>
            <p:ph idx="1"/>
          </p:nvPr>
        </p:nvSpPr>
        <p:spPr>
          <a:xfrm>
            <a:off x="822959" y="1845734"/>
            <a:ext cx="8141529" cy="4391578"/>
          </a:xfrm>
        </p:spPr>
        <p:txBody>
          <a:bodyPr>
            <a:normAutofit fontScale="92500" lnSpcReduction="10000"/>
          </a:bodyPr>
          <a:lstStyle/>
          <a:p>
            <a:pPr>
              <a:buFont typeface="Wingdings" panose="05000000000000000000" pitchFamily="2" charset="2"/>
              <a:buChar char="q"/>
            </a:pPr>
            <a:r>
              <a:rPr lang="tr-TR" dirty="0"/>
              <a:t>Çocuğun içinde yaşadığı doğal ortam aslında çocuğun </a:t>
            </a:r>
            <a:r>
              <a:rPr lang="tr-TR" dirty="0" smtClean="0"/>
              <a:t>dili kullanmasına </a:t>
            </a:r>
            <a:r>
              <a:rPr lang="tr-TR" dirty="0"/>
              <a:t>ilişkin olarak zengin olanaklar </a:t>
            </a:r>
            <a:r>
              <a:rPr lang="tr-TR" dirty="0" smtClean="0"/>
              <a:t>içermektedir. Öğretmen </a:t>
            </a:r>
            <a:r>
              <a:rPr lang="tr-TR" dirty="0"/>
              <a:t>olarak en temel rolünüz, çocuğun uygun </a:t>
            </a:r>
            <a:r>
              <a:rPr lang="tr-TR" dirty="0" smtClean="0"/>
              <a:t>dil örneklerini </a:t>
            </a:r>
            <a:r>
              <a:rPr lang="tr-TR" dirty="0"/>
              <a:t>duymasını sağlamak ve dil becerilerini </a:t>
            </a:r>
            <a:r>
              <a:rPr lang="tr-TR" dirty="0" smtClean="0"/>
              <a:t>kullanabileceği fırsatları </a:t>
            </a:r>
            <a:r>
              <a:rPr lang="tr-TR" dirty="0"/>
              <a:t>yaratmaktır</a:t>
            </a:r>
            <a:r>
              <a:rPr lang="tr-TR" dirty="0" smtClean="0"/>
              <a:t>.</a:t>
            </a:r>
          </a:p>
          <a:p>
            <a:pPr>
              <a:buFont typeface="Wingdings" panose="05000000000000000000" pitchFamily="2" charset="2"/>
              <a:buChar char="q"/>
            </a:pPr>
            <a:r>
              <a:rPr lang="tr-TR" dirty="0"/>
              <a:t>Dilin ortaya çıktığı bağlam (çevre/ortam), dilsel ve dilsel olmayan </a:t>
            </a:r>
            <a:r>
              <a:rPr lang="tr-TR" dirty="0" smtClean="0"/>
              <a:t>bağlam olarak </a:t>
            </a:r>
            <a:r>
              <a:rPr lang="tr-TR" dirty="0"/>
              <a:t>ikiye ayrılabilir. </a:t>
            </a:r>
            <a:r>
              <a:rPr lang="tr-TR" b="1" dirty="0">
                <a:solidFill>
                  <a:srgbClr val="FF0000"/>
                </a:solidFill>
              </a:rPr>
              <a:t>Dilsel bağlam, </a:t>
            </a:r>
            <a:r>
              <a:rPr lang="tr-TR" dirty="0"/>
              <a:t>çocuk ile yetişkinin sohbet veya </a:t>
            </a:r>
            <a:r>
              <a:rPr lang="tr-TR" dirty="0" smtClean="0"/>
              <a:t>etkileşime girdiği </a:t>
            </a:r>
            <a:r>
              <a:rPr lang="tr-TR" dirty="0"/>
              <a:t>ortamdır. </a:t>
            </a:r>
            <a:r>
              <a:rPr lang="tr-TR" b="1" dirty="0">
                <a:solidFill>
                  <a:srgbClr val="FF0000"/>
                </a:solidFill>
              </a:rPr>
              <a:t>Dilsel olmayan bağlam </a:t>
            </a:r>
            <a:r>
              <a:rPr lang="tr-TR" dirty="0"/>
              <a:t>ise, çocuğun içinde yaşadığı </a:t>
            </a:r>
            <a:r>
              <a:rPr lang="tr-TR" dirty="0" smtClean="0"/>
              <a:t>yakın çevresi </a:t>
            </a:r>
            <a:r>
              <a:rPr lang="tr-TR" dirty="0"/>
              <a:t>olarak tanımlanır</a:t>
            </a:r>
            <a:r>
              <a:rPr lang="tr-TR" dirty="0" smtClean="0"/>
              <a:t>.</a:t>
            </a:r>
          </a:p>
          <a:p>
            <a:pPr>
              <a:buFont typeface="Wingdings" panose="05000000000000000000" pitchFamily="2" charset="2"/>
              <a:buChar char="q"/>
            </a:pPr>
            <a:r>
              <a:rPr lang="tr-TR" dirty="0"/>
              <a:t>Dilin ortaya çıktığı dilsel olan ve olmayan bağlamlarda uyarlamalar </a:t>
            </a:r>
            <a:r>
              <a:rPr lang="tr-TR" dirty="0" smtClean="0"/>
              <a:t>yapmak için </a:t>
            </a:r>
            <a:r>
              <a:rPr lang="tr-TR" dirty="0"/>
              <a:t>kullanılabilecek farklı stratejiler vardır. </a:t>
            </a:r>
            <a:r>
              <a:rPr lang="tr-TR" b="1" dirty="0">
                <a:solidFill>
                  <a:srgbClr val="FF0000"/>
                </a:solidFill>
              </a:rPr>
              <a:t>Sabotaj stratejileri </a:t>
            </a:r>
            <a:r>
              <a:rPr lang="tr-TR" dirty="0"/>
              <a:t>ile ortamda farklı düzenlemeler yapılarak çocuk için </a:t>
            </a:r>
            <a:r>
              <a:rPr lang="tr-TR" dirty="0" smtClean="0"/>
              <a:t>iletişim kurma</a:t>
            </a:r>
            <a:r>
              <a:rPr lang="tr-TR" dirty="0"/>
              <a:t>, başlatma veya sürdürmeye ilişkin olarak iletişimsel beceri </a:t>
            </a:r>
            <a:r>
              <a:rPr lang="tr-TR" dirty="0" smtClean="0"/>
              <a:t>edinimi veya </a:t>
            </a:r>
            <a:r>
              <a:rPr lang="tr-TR" dirty="0"/>
              <a:t>geliştirme gereksinimi </a:t>
            </a:r>
            <a:r>
              <a:rPr lang="tr-TR" dirty="0" smtClean="0"/>
              <a:t>yaratılır.</a:t>
            </a:r>
            <a:endParaRPr lang="tr-TR" dirty="0"/>
          </a:p>
          <a:p>
            <a:pPr marL="749808" lvl="1" indent="-457200">
              <a:buFont typeface="+mj-lt"/>
              <a:buAutoNum type="arabicPeriod"/>
            </a:pPr>
            <a:r>
              <a:rPr lang="tr-TR" dirty="0" smtClean="0"/>
              <a:t>Ulaşılamaz </a:t>
            </a:r>
            <a:r>
              <a:rPr lang="tr-TR" dirty="0"/>
              <a:t>Hale </a:t>
            </a:r>
            <a:r>
              <a:rPr lang="tr-TR" dirty="0" smtClean="0"/>
              <a:t>Getirme</a:t>
            </a:r>
          </a:p>
          <a:p>
            <a:pPr marL="749808" lvl="1" indent="-457200">
              <a:buFont typeface="+mj-lt"/>
              <a:buAutoNum type="arabicPeriod"/>
            </a:pPr>
            <a:r>
              <a:rPr lang="tr-TR" dirty="0" smtClean="0"/>
              <a:t>Sınırlı </a:t>
            </a:r>
            <a:r>
              <a:rPr lang="tr-TR" dirty="0"/>
              <a:t>Oranda </a:t>
            </a:r>
            <a:r>
              <a:rPr lang="tr-TR" dirty="0" smtClean="0"/>
              <a:t>Verme</a:t>
            </a:r>
          </a:p>
          <a:p>
            <a:pPr marL="749808" lvl="1" indent="-457200">
              <a:buFont typeface="+mj-lt"/>
              <a:buAutoNum type="arabicPeriod"/>
            </a:pPr>
            <a:r>
              <a:rPr lang="tr-TR" dirty="0" smtClean="0"/>
              <a:t>Eksik Bırakma</a:t>
            </a:r>
          </a:p>
          <a:p>
            <a:pPr marL="749808" lvl="1" indent="-457200">
              <a:buFont typeface="+mj-lt"/>
              <a:buAutoNum type="arabicPeriod"/>
            </a:pPr>
            <a:r>
              <a:rPr lang="tr-TR" dirty="0" smtClean="0"/>
              <a:t>Şaşırtıcı </a:t>
            </a:r>
            <a:r>
              <a:rPr lang="tr-TR" dirty="0"/>
              <a:t>Durumlar </a:t>
            </a:r>
            <a:r>
              <a:rPr lang="tr-TR" dirty="0" smtClean="0"/>
              <a:t>Yaratma</a:t>
            </a:r>
            <a:endParaRPr lang="tr-TR" dirty="0"/>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14</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94568883"/>
      </p:ext>
    </p:extLst>
  </p:cSld>
  <p:clrMapOvr>
    <a:masterClrMapping/>
  </p:clrMapOvr>
  <p:transition spd="med">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altLang="tr-TR" sz="3200" b="1" dirty="0">
                <a:solidFill>
                  <a:srgbClr val="C00000"/>
                </a:solidFill>
                <a:ea typeface="MS PGothic" panose="020B0600070205080204" pitchFamily="34" charset="-128"/>
              </a:rPr>
              <a:t>1. Ulaşılamaz Hale </a:t>
            </a:r>
            <a:r>
              <a:rPr lang="tr-TR" altLang="tr-TR" sz="3200" b="1" dirty="0" smtClean="0">
                <a:solidFill>
                  <a:srgbClr val="C00000"/>
                </a:solidFill>
                <a:ea typeface="MS PGothic" panose="020B0600070205080204" pitchFamily="34" charset="-128"/>
              </a:rPr>
              <a:t>Getirme</a:t>
            </a:r>
            <a:endParaRPr lang="tr-TR" sz="3200" dirty="0">
              <a:solidFill>
                <a:srgbClr val="C00000"/>
              </a:solidFill>
            </a:endParaRPr>
          </a:p>
        </p:txBody>
      </p:sp>
      <p:sp>
        <p:nvSpPr>
          <p:cNvPr id="3" name="İçerik Yer Tutucusu 2"/>
          <p:cNvSpPr>
            <a:spLocks noGrp="1"/>
          </p:cNvSpPr>
          <p:nvPr>
            <p:ph idx="1"/>
          </p:nvPr>
        </p:nvSpPr>
        <p:spPr>
          <a:xfrm>
            <a:off x="822959" y="1845734"/>
            <a:ext cx="7543801" cy="4463586"/>
          </a:xfrm>
        </p:spPr>
        <p:txBody>
          <a:bodyPr/>
          <a:lstStyle/>
          <a:p>
            <a:pPr>
              <a:buFont typeface="Wingdings" panose="05000000000000000000" pitchFamily="2" charset="2"/>
              <a:buChar char="q"/>
              <a:defRPr/>
            </a:pPr>
            <a:r>
              <a:rPr lang="tr-TR" altLang="tr-TR" dirty="0">
                <a:latin typeface="Calibri" panose="020F0502020204030204" pitchFamily="34" charset="0"/>
                <a:ea typeface="MS PGothic" panose="020B0600070205080204" pitchFamily="34" charset="-128"/>
              </a:rPr>
              <a:t>Bu strateji ile çocuğun ilgi, gereksinim duyduğu (duyacağı) ya da etkileşime gireceği durumlar sosyal olarak engellenir ve böylece çocuğun yapmak istediği şey için yetişkin ile herhangi bir şekilde iletişime girmesi beklenir. </a:t>
            </a:r>
          </a:p>
          <a:p>
            <a:pPr>
              <a:buFont typeface="Wingdings" panose="05000000000000000000" pitchFamily="2" charset="2"/>
              <a:buChar char="q"/>
              <a:defRPr/>
            </a:pPr>
            <a:r>
              <a:rPr lang="tr-TR" altLang="tr-TR" dirty="0">
                <a:latin typeface="Calibri" panose="020F0502020204030204" pitchFamily="34" charset="0"/>
                <a:ea typeface="MS PGothic" panose="020B0600070205080204" pitchFamily="34" charset="-128"/>
              </a:rPr>
              <a:t>Bu stratejide bilinmesi gereken en önemli şey, </a:t>
            </a:r>
            <a:r>
              <a:rPr lang="tr-TR" altLang="tr-TR" b="1" dirty="0">
                <a:solidFill>
                  <a:srgbClr val="FF0000"/>
                </a:solidFill>
                <a:latin typeface="Calibri" panose="020F0502020204030204" pitchFamily="34" charset="0"/>
                <a:ea typeface="MS PGothic" panose="020B0600070205080204" pitchFamily="34" charset="-128"/>
              </a:rPr>
              <a:t>çocuğun ilgi ve gereksinimlerine göre ulaşmak isteyeceği şeyleri ulaşılamaz hale </a:t>
            </a:r>
            <a:r>
              <a:rPr lang="tr-TR" altLang="tr-TR" dirty="0">
                <a:latin typeface="Calibri" panose="020F0502020204030204" pitchFamily="34" charset="0"/>
                <a:ea typeface="MS PGothic" panose="020B0600070205080204" pitchFamily="34" charset="-128"/>
              </a:rPr>
              <a:t>getirmektir</a:t>
            </a:r>
            <a:r>
              <a:rPr lang="tr-TR" altLang="tr-TR" dirty="0" smtClean="0">
                <a:latin typeface="Calibri" panose="020F0502020204030204" pitchFamily="34" charset="0"/>
                <a:ea typeface="MS PGothic" panose="020B0600070205080204" pitchFamily="34" charset="-128"/>
              </a:rPr>
              <a:t>.</a:t>
            </a:r>
          </a:p>
          <a:p>
            <a:pPr>
              <a:buFont typeface="Wingdings" panose="05000000000000000000" pitchFamily="2" charset="2"/>
              <a:buChar char="q"/>
              <a:defRPr/>
            </a:pPr>
            <a:r>
              <a:rPr lang="tr-TR" altLang="tr-TR" dirty="0">
                <a:latin typeface="Calibri" panose="020F0502020204030204" pitchFamily="34" charset="0"/>
                <a:ea typeface="MS PGothic" panose="020B0600070205080204" pitchFamily="34" charset="-128"/>
              </a:rPr>
              <a:t>Ulaşılamaz hale getirme ile </a:t>
            </a:r>
            <a:r>
              <a:rPr lang="tr-TR" altLang="tr-TR" dirty="0" smtClean="0">
                <a:latin typeface="Calibri" panose="020F0502020204030204" pitchFamily="34" charset="0"/>
                <a:ea typeface="MS PGothic" panose="020B0600070205080204" pitchFamily="34" charset="-128"/>
              </a:rPr>
              <a:t>çocuk, amaçlı </a:t>
            </a:r>
            <a:r>
              <a:rPr lang="tr-TR" altLang="tr-TR" dirty="0">
                <a:latin typeface="Calibri" panose="020F0502020204030204" pitchFamily="34" charset="0"/>
                <a:ea typeface="MS PGothic" panose="020B0600070205080204" pitchFamily="34" charset="-128"/>
              </a:rPr>
              <a:t>etkileşim başlatır.</a:t>
            </a:r>
            <a:endParaRPr lang="tr-TR" altLang="tr-TR" dirty="0" smtClean="0">
              <a:latin typeface="Calibri" panose="020F0502020204030204" pitchFamily="34" charset="0"/>
              <a:ea typeface="MS PGothic" panose="020B0600070205080204" pitchFamily="34" charset="-128"/>
            </a:endParaRPr>
          </a:p>
          <a:p>
            <a:pPr>
              <a:buFont typeface="Wingdings" panose="05000000000000000000" pitchFamily="2" charset="2"/>
              <a:buChar char="q"/>
              <a:defRPr/>
            </a:pPr>
            <a:r>
              <a:rPr lang="tr-TR" altLang="tr-TR" dirty="0" smtClean="0">
                <a:latin typeface="Calibri" panose="020F0502020204030204" pitchFamily="34" charset="0"/>
                <a:ea typeface="MS PGothic" panose="020B0600070205080204" pitchFamily="34" charset="-128"/>
              </a:rPr>
              <a:t>Örneğin, </a:t>
            </a:r>
            <a:r>
              <a:rPr lang="tr-TR" altLang="tr-TR" dirty="0" err="1" smtClean="0">
                <a:latin typeface="Calibri" panose="020F0502020204030204" pitchFamily="34" charset="0"/>
                <a:ea typeface="MS PGothic" panose="020B0600070205080204" pitchFamily="34" charset="-128"/>
              </a:rPr>
              <a:t>legoları</a:t>
            </a:r>
            <a:r>
              <a:rPr lang="tr-TR" altLang="tr-TR" dirty="0" smtClean="0">
                <a:latin typeface="Calibri" panose="020F0502020204030204" pitchFamily="34" charset="0"/>
                <a:ea typeface="MS PGothic" panose="020B0600070205080204" pitchFamily="34" charset="-128"/>
              </a:rPr>
              <a:t> </a:t>
            </a:r>
            <a:r>
              <a:rPr lang="tr-TR" altLang="tr-TR" dirty="0">
                <a:latin typeface="Calibri" panose="020F0502020204030204" pitchFamily="34" charset="0"/>
                <a:ea typeface="MS PGothic" panose="020B0600070205080204" pitchFamily="34" charset="-128"/>
              </a:rPr>
              <a:t>ya da blokları ağzı kapalı şeffaf kutulara koyma ve </a:t>
            </a:r>
            <a:r>
              <a:rPr lang="tr-TR" altLang="tr-TR" dirty="0" smtClean="0">
                <a:latin typeface="Calibri" panose="020F0502020204030204" pitchFamily="34" charset="0"/>
                <a:ea typeface="MS PGothic" panose="020B0600070205080204" pitchFamily="34" charset="-128"/>
              </a:rPr>
              <a:t>çocuk bunları </a:t>
            </a:r>
            <a:r>
              <a:rPr lang="tr-TR" altLang="tr-TR" dirty="0">
                <a:latin typeface="Calibri" panose="020F0502020204030204" pitchFamily="34" charset="0"/>
                <a:ea typeface="MS PGothic" panose="020B0600070205080204" pitchFamily="34" charset="-128"/>
              </a:rPr>
              <a:t>açmak için etkileşim başlatmadan açmadan bekleme, </a:t>
            </a:r>
            <a:r>
              <a:rPr lang="tr-TR" altLang="tr-TR" dirty="0" smtClean="0">
                <a:latin typeface="Calibri" panose="020F0502020204030204" pitchFamily="34" charset="0"/>
                <a:ea typeface="MS PGothic" panose="020B0600070205080204" pitchFamily="34" charset="-128"/>
              </a:rPr>
              <a:t>çocuğun etkileşim </a:t>
            </a:r>
            <a:r>
              <a:rPr lang="tr-TR" altLang="tr-TR" dirty="0">
                <a:latin typeface="Calibri" panose="020F0502020204030204" pitchFamily="34" charset="0"/>
                <a:ea typeface="MS PGothic" panose="020B0600070205080204" pitchFamily="34" charset="-128"/>
              </a:rPr>
              <a:t>başlatmasına fırsat verecektir.</a:t>
            </a: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15</a:t>
            </a:fld>
            <a:endParaRPr lang="tr-TR"/>
          </a:p>
        </p:txBody>
      </p:sp>
      <p:pic>
        <p:nvPicPr>
          <p:cNvPr id="6" name="Resim 5"/>
          <p:cNvPicPr>
            <a:picLocks noChangeAspect="1"/>
          </p:cNvPicPr>
          <p:nvPr/>
        </p:nvPicPr>
        <p:blipFill>
          <a:blip r:embed="rId2"/>
          <a:stretch>
            <a:fillRect/>
          </a:stretch>
        </p:blipFill>
        <p:spPr>
          <a:xfrm>
            <a:off x="6782665" y="0"/>
            <a:ext cx="2361335" cy="1556792"/>
          </a:xfrm>
          <a:prstGeom prst="rect">
            <a:avLst/>
          </a:prstGeom>
        </p:spPr>
      </p:pic>
      <p:grpSp>
        <p:nvGrpSpPr>
          <p:cNvPr id="7" name="Group 7"/>
          <p:cNvGrpSpPr>
            <a:grpSpLocks/>
          </p:cNvGrpSpPr>
          <p:nvPr/>
        </p:nvGrpSpPr>
        <p:grpSpPr bwMode="auto">
          <a:xfrm>
            <a:off x="182247" y="6120453"/>
            <a:ext cx="8550886" cy="700938"/>
            <a:chOff x="-104426" y="960005"/>
            <a:chExt cx="8437146" cy="700606"/>
          </a:xfrm>
        </p:grpSpPr>
        <p:pic>
          <p:nvPicPr>
            <p:cNvPr id="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815439"/>
      </p:ext>
    </p:extLst>
  </p:cSld>
  <p:clrMapOvr>
    <a:masterClrMapping/>
  </p:clrMapOvr>
  <p:transition spd="med">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solidFill>
                  <a:srgbClr val="C00000"/>
                </a:solidFill>
              </a:rPr>
              <a:t>2. Sınırlı Oranda </a:t>
            </a:r>
            <a:r>
              <a:rPr lang="tr-TR" sz="3200" b="1" dirty="0" smtClean="0">
                <a:solidFill>
                  <a:srgbClr val="C00000"/>
                </a:solidFill>
              </a:rPr>
              <a:t>Verme</a:t>
            </a:r>
            <a:endParaRPr lang="tr-TR" sz="3200" b="1" dirty="0">
              <a:solidFill>
                <a:srgbClr val="C00000"/>
              </a:solidFill>
            </a:endParaRPr>
          </a:p>
        </p:txBody>
      </p:sp>
      <p:sp>
        <p:nvSpPr>
          <p:cNvPr id="3" name="İçerik Yer Tutucusu 2"/>
          <p:cNvSpPr>
            <a:spLocks noGrp="1"/>
          </p:cNvSpPr>
          <p:nvPr>
            <p:ph idx="1"/>
          </p:nvPr>
        </p:nvSpPr>
        <p:spPr>
          <a:xfrm>
            <a:off x="822959" y="1845734"/>
            <a:ext cx="7543801" cy="4319570"/>
          </a:xfrm>
        </p:spPr>
        <p:txBody>
          <a:bodyPr>
            <a:normAutofit/>
          </a:bodyPr>
          <a:lstStyle/>
          <a:p>
            <a:pPr>
              <a:buFont typeface="Wingdings" panose="05000000000000000000" pitchFamily="2" charset="2"/>
              <a:buChar char="q"/>
            </a:pPr>
            <a:r>
              <a:rPr lang="tr-TR" dirty="0" smtClean="0"/>
              <a:t>Bu </a:t>
            </a:r>
            <a:r>
              <a:rPr lang="tr-TR" dirty="0"/>
              <a:t>strateji ile ilgili etkinlik ya da durum sırasında çocuğun ilgi duyduğu ya da gereksinim duyduğu şeylerin sadece bir kısmını vererek, çocuğun daha fazlasını istemesi dolayısıyla iletişim kurması amaçlanır</a:t>
            </a:r>
            <a:r>
              <a:rPr lang="tr-TR" dirty="0" smtClean="0"/>
              <a:t>.</a:t>
            </a:r>
          </a:p>
          <a:p>
            <a:pPr>
              <a:buFont typeface="Wingdings" panose="05000000000000000000" pitchFamily="2" charset="2"/>
              <a:buChar char="q"/>
            </a:pPr>
            <a:r>
              <a:rPr lang="tr-TR" dirty="0"/>
              <a:t>Örneğin, beslenme saatinde çocuğa krakerlerin hepsini vermek </a:t>
            </a:r>
            <a:r>
              <a:rPr lang="tr-TR" dirty="0" smtClean="0"/>
              <a:t>yerine tek </a:t>
            </a:r>
            <a:r>
              <a:rPr lang="tr-TR" dirty="0"/>
              <a:t>tek vermek, bardağına çok az (bir kaç damla) içecek koyma, </a:t>
            </a:r>
            <a:r>
              <a:rPr lang="tr-TR" dirty="0" smtClean="0"/>
              <a:t>serbest zaman </a:t>
            </a:r>
            <a:r>
              <a:rPr lang="tr-TR" dirty="0"/>
              <a:t>etkinliğinde oyun oynarken blokları ya da </a:t>
            </a:r>
            <a:r>
              <a:rPr lang="tr-TR" dirty="0" err="1"/>
              <a:t>legoları</a:t>
            </a:r>
            <a:r>
              <a:rPr lang="tr-TR" dirty="0"/>
              <a:t> çocuğun </a:t>
            </a:r>
            <a:r>
              <a:rPr lang="tr-TR" dirty="0" smtClean="0"/>
              <a:t>önüne dökerek </a:t>
            </a:r>
            <a:r>
              <a:rPr lang="tr-TR" dirty="0"/>
              <a:t>dizmesini istemek yerine bu blokları çocuğa tek tek vermek </a:t>
            </a:r>
            <a:r>
              <a:rPr lang="tr-TR" dirty="0" smtClean="0"/>
              <a:t>sınırlı oranda </a:t>
            </a:r>
            <a:r>
              <a:rPr lang="tr-TR" dirty="0"/>
              <a:t>vermeye örnek olarak verilebilir</a:t>
            </a:r>
            <a:r>
              <a:rPr lang="tr-TR" dirty="0" smtClean="0"/>
              <a:t>.</a:t>
            </a:r>
          </a:p>
          <a:p>
            <a:pPr>
              <a:buFont typeface="Wingdings" panose="05000000000000000000" pitchFamily="2" charset="2"/>
              <a:buChar char="q"/>
            </a:pPr>
            <a:r>
              <a:rPr lang="tr-TR" dirty="0" smtClean="0"/>
              <a:t>İstediği </a:t>
            </a:r>
            <a:r>
              <a:rPr lang="tr-TR" dirty="0"/>
              <a:t>ya da gereksinim </a:t>
            </a:r>
            <a:r>
              <a:rPr lang="tr-TR" dirty="0" smtClean="0"/>
              <a:t>duyduğu nesnelere </a:t>
            </a:r>
            <a:r>
              <a:rPr lang="tr-TR" dirty="0"/>
              <a:t>sınırlı şekilde ulaşan çocuk büyük olasılıkla daha fazlası </a:t>
            </a:r>
            <a:r>
              <a:rPr lang="tr-TR" dirty="0" smtClean="0"/>
              <a:t>için etkileşim </a:t>
            </a:r>
            <a:r>
              <a:rPr lang="tr-TR" dirty="0"/>
              <a:t>başlatacaktır. Ya da etkileşim başlatması için doğal fırsatlar </a:t>
            </a:r>
            <a:r>
              <a:rPr lang="tr-TR" dirty="0" smtClean="0"/>
              <a:t>yaratılır ki </a:t>
            </a:r>
            <a:r>
              <a:rPr lang="tr-TR" dirty="0"/>
              <a:t>bu bağlamda da çocuğun dil becerilerini destekleme fırsatı elde edilir.</a:t>
            </a: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16</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16525038"/>
      </p:ext>
    </p:extLst>
  </p:cSld>
  <p:clrMapOvr>
    <a:masterClrMapping/>
  </p:clrMapOvr>
  <p:transition spd="med">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altLang="tr-TR" sz="3200" b="1" dirty="0">
                <a:solidFill>
                  <a:srgbClr val="C00000"/>
                </a:solidFill>
                <a:ea typeface="MS PGothic" panose="020B0600070205080204" pitchFamily="34" charset="-128"/>
              </a:rPr>
              <a:t>3. Eksik </a:t>
            </a:r>
            <a:r>
              <a:rPr lang="tr-TR" altLang="tr-TR" sz="3200" b="1" dirty="0" smtClean="0">
                <a:solidFill>
                  <a:srgbClr val="C00000"/>
                </a:solidFill>
                <a:ea typeface="MS PGothic" panose="020B0600070205080204" pitchFamily="34" charset="-128"/>
              </a:rPr>
              <a:t>Bırakma</a:t>
            </a:r>
            <a:endParaRPr lang="tr-TR" sz="3200" dirty="0">
              <a:solidFill>
                <a:srgbClr val="C00000"/>
              </a:solidFill>
            </a:endParaRPr>
          </a:p>
        </p:txBody>
      </p:sp>
      <p:sp>
        <p:nvSpPr>
          <p:cNvPr id="3" name="İçerik Yer Tutucusu 2"/>
          <p:cNvSpPr>
            <a:spLocks noGrp="1"/>
          </p:cNvSpPr>
          <p:nvPr>
            <p:ph idx="1"/>
          </p:nvPr>
        </p:nvSpPr>
        <p:spPr/>
        <p:txBody>
          <a:bodyPr>
            <a:normAutofit/>
          </a:bodyPr>
          <a:lstStyle/>
          <a:p>
            <a:pPr>
              <a:buFont typeface="Wingdings" panose="05000000000000000000" pitchFamily="2" charset="2"/>
              <a:buChar char="q"/>
              <a:defRPr/>
            </a:pPr>
            <a:r>
              <a:rPr lang="tr-TR" altLang="tr-TR" dirty="0" smtClean="0">
                <a:latin typeface="Calibri" panose="020F0502020204030204" pitchFamily="34" charset="0"/>
                <a:ea typeface="MS PGothic" panose="020B0600070205080204" pitchFamily="34" charset="-128"/>
              </a:rPr>
              <a:t>Pek </a:t>
            </a:r>
            <a:r>
              <a:rPr lang="tr-TR" altLang="tr-TR" dirty="0">
                <a:latin typeface="Calibri" panose="020F0502020204030204" pitchFamily="34" charset="0"/>
                <a:ea typeface="MS PGothic" panose="020B0600070205080204" pitchFamily="34" charset="-128"/>
              </a:rPr>
              <a:t>çok rutin ve etkinlik belli başlı basamakları ya</a:t>
            </a:r>
            <a:r>
              <a:rPr lang="tr-TR" altLang="tr-TR" b="1" dirty="0">
                <a:latin typeface="Calibri" panose="020F0502020204030204" pitchFamily="34" charset="0"/>
                <a:ea typeface="MS PGothic" panose="020B0600070205080204" pitchFamily="34" charset="-128"/>
              </a:rPr>
              <a:t> </a:t>
            </a:r>
            <a:r>
              <a:rPr lang="tr-TR" altLang="tr-TR" dirty="0">
                <a:latin typeface="Calibri" panose="020F0502020204030204" pitchFamily="34" charset="0"/>
                <a:ea typeface="MS PGothic" panose="020B0600070205080204" pitchFamily="34" charset="-128"/>
              </a:rPr>
              <a:t>da araç-gereçleri içerir. </a:t>
            </a:r>
          </a:p>
          <a:p>
            <a:pPr>
              <a:buFont typeface="Wingdings" panose="05000000000000000000" pitchFamily="2" charset="2"/>
              <a:buChar char="q"/>
              <a:defRPr/>
            </a:pPr>
            <a:r>
              <a:rPr lang="tr-TR" altLang="tr-TR" dirty="0">
                <a:latin typeface="Calibri" panose="020F0502020204030204" pitchFamily="34" charset="0"/>
                <a:ea typeface="MS PGothic" panose="020B0600070205080204" pitchFamily="34" charset="-128"/>
              </a:rPr>
              <a:t>Rutin ve etkinlikler sırasında </a:t>
            </a:r>
            <a:r>
              <a:rPr lang="tr-TR" altLang="tr-TR" b="1" dirty="0">
                <a:solidFill>
                  <a:srgbClr val="FF0000"/>
                </a:solidFill>
                <a:latin typeface="Calibri" panose="020F0502020204030204" pitchFamily="34" charset="0"/>
                <a:ea typeface="MS PGothic" panose="020B0600070205080204" pitchFamily="34" charset="-128"/>
              </a:rPr>
              <a:t>çocuğun aşina olduğu bazı basamakların atlanması ya da eksik bırakılması yine çocuğun iletişim kurmasına </a:t>
            </a:r>
            <a:r>
              <a:rPr lang="tr-TR" altLang="tr-TR" dirty="0">
                <a:latin typeface="Calibri" panose="020F0502020204030204" pitchFamily="34" charset="0"/>
                <a:ea typeface="MS PGothic" panose="020B0600070205080204" pitchFamily="34" charset="-128"/>
              </a:rPr>
              <a:t>fırsat verebilen stratejilerdendir</a:t>
            </a:r>
            <a:r>
              <a:rPr lang="tr-TR" altLang="tr-TR" dirty="0" smtClean="0">
                <a:latin typeface="Calibri" panose="020F0502020204030204" pitchFamily="34" charset="0"/>
                <a:ea typeface="MS PGothic" panose="020B0600070205080204" pitchFamily="34" charset="-128"/>
              </a:rPr>
              <a:t>.</a:t>
            </a:r>
          </a:p>
          <a:p>
            <a:pPr>
              <a:buFont typeface="Wingdings" panose="05000000000000000000" pitchFamily="2" charset="2"/>
              <a:buChar char="q"/>
              <a:defRPr/>
            </a:pPr>
            <a:r>
              <a:rPr lang="tr-TR" altLang="tr-TR" dirty="0">
                <a:latin typeface="Calibri" panose="020F0502020204030204" pitchFamily="34" charset="0"/>
                <a:ea typeface="MS PGothic" panose="020B0600070205080204" pitchFamily="34" charset="-128"/>
              </a:rPr>
              <a:t>Sınıftan çıkarken kapıyı kapalı </a:t>
            </a:r>
            <a:r>
              <a:rPr lang="tr-TR" altLang="tr-TR" dirty="0" smtClean="0">
                <a:latin typeface="Calibri" panose="020F0502020204030204" pitchFamily="34" charset="0"/>
                <a:ea typeface="MS PGothic" panose="020B0600070205080204" pitchFamily="34" charset="-128"/>
              </a:rPr>
              <a:t>tutma, el </a:t>
            </a:r>
            <a:r>
              <a:rPr lang="tr-TR" altLang="tr-TR" dirty="0">
                <a:latin typeface="Calibri" panose="020F0502020204030204" pitchFamily="34" charset="0"/>
                <a:ea typeface="MS PGothic" panose="020B0600070205080204" pitchFamily="34" charset="-128"/>
              </a:rPr>
              <a:t>yıkama rutini sırasında musluğu kapalı tutma ya da sabunu </a:t>
            </a:r>
            <a:r>
              <a:rPr lang="tr-TR" altLang="tr-TR" dirty="0" smtClean="0">
                <a:latin typeface="Calibri" panose="020F0502020204030204" pitchFamily="34" charset="0"/>
                <a:ea typeface="MS PGothic" panose="020B0600070205080204" pitchFamily="34" charset="-128"/>
              </a:rPr>
              <a:t>unutmuş gibi </a:t>
            </a:r>
            <a:r>
              <a:rPr lang="tr-TR" altLang="tr-TR" dirty="0">
                <a:latin typeface="Calibri" panose="020F0502020204030204" pitchFamily="34" charset="0"/>
                <a:ea typeface="MS PGothic" panose="020B0600070205080204" pitchFamily="34" charset="-128"/>
              </a:rPr>
              <a:t>yapma, yemek yeme rutininde diğer çocuklara tabaklar ve </a:t>
            </a:r>
            <a:r>
              <a:rPr lang="tr-TR" altLang="tr-TR" dirty="0" smtClean="0">
                <a:latin typeface="Calibri" panose="020F0502020204030204" pitchFamily="34" charset="0"/>
                <a:ea typeface="MS PGothic" panose="020B0600070205080204" pitchFamily="34" charset="-128"/>
              </a:rPr>
              <a:t>yiyecekler dağıtılmışken </a:t>
            </a:r>
            <a:r>
              <a:rPr lang="tr-TR" altLang="tr-TR" dirty="0">
                <a:latin typeface="Calibri" panose="020F0502020204030204" pitchFamily="34" charset="0"/>
                <a:ea typeface="MS PGothic" panose="020B0600070205080204" pitchFamily="34" charset="-128"/>
              </a:rPr>
              <a:t>hedef çocuğun önüne tabağı koyup yiyeceği unutmuş </a:t>
            </a:r>
            <a:r>
              <a:rPr lang="tr-TR" altLang="tr-TR" dirty="0" smtClean="0">
                <a:latin typeface="Calibri" panose="020F0502020204030204" pitchFamily="34" charset="0"/>
                <a:ea typeface="MS PGothic" panose="020B0600070205080204" pitchFamily="34" charset="-128"/>
              </a:rPr>
              <a:t>gibi davranma </a:t>
            </a:r>
            <a:r>
              <a:rPr lang="tr-TR" altLang="tr-TR" dirty="0">
                <a:latin typeface="Calibri" panose="020F0502020204030204" pitchFamily="34" charset="0"/>
                <a:ea typeface="MS PGothic" panose="020B0600070205080204" pitchFamily="34" charset="-128"/>
              </a:rPr>
              <a:t>ya da bardağı koyup içeceği koymayı unutmuş gibi </a:t>
            </a:r>
            <a:r>
              <a:rPr lang="tr-TR" altLang="tr-TR" dirty="0" smtClean="0">
                <a:latin typeface="Calibri" panose="020F0502020204030204" pitchFamily="34" charset="0"/>
                <a:ea typeface="MS PGothic" panose="020B0600070205080204" pitchFamily="34" charset="-128"/>
              </a:rPr>
              <a:t>davranma, eve </a:t>
            </a:r>
            <a:r>
              <a:rPr lang="tr-TR" altLang="tr-TR" dirty="0">
                <a:latin typeface="Calibri" panose="020F0502020204030204" pitchFamily="34" charset="0"/>
                <a:ea typeface="MS PGothic" panose="020B0600070205080204" pitchFamily="34" charset="-128"/>
              </a:rPr>
              <a:t>gidiş sırasında ayakkabının tekini giydirip diğerini giydirmeyi </a:t>
            </a:r>
            <a:r>
              <a:rPr lang="tr-TR" altLang="tr-TR" dirty="0" smtClean="0">
                <a:latin typeface="Calibri" panose="020F0502020204030204" pitchFamily="34" charset="0"/>
                <a:ea typeface="MS PGothic" panose="020B0600070205080204" pitchFamily="34" charset="-128"/>
              </a:rPr>
              <a:t>unutmuş gibi </a:t>
            </a:r>
            <a:r>
              <a:rPr lang="tr-TR" altLang="tr-TR" dirty="0">
                <a:latin typeface="Calibri" panose="020F0502020204030204" pitchFamily="34" charset="0"/>
                <a:ea typeface="MS PGothic" panose="020B0600070205080204" pitchFamily="34" charset="-128"/>
              </a:rPr>
              <a:t>davranma bu düzenlemeye verilebilecek örnekler arasındadır.</a:t>
            </a:r>
            <a:endParaRPr lang="tr-TR" altLang="tr-TR" dirty="0" smtClean="0">
              <a:latin typeface="Calibri" panose="020F0502020204030204" pitchFamily="34" charset="0"/>
              <a:ea typeface="MS PGothic" panose="020B0600070205080204" pitchFamily="34" charset="-128"/>
            </a:endParaRPr>
          </a:p>
          <a:p>
            <a:pPr>
              <a:defRPr/>
            </a:pPr>
            <a:endParaRPr lang="en-US" altLang="tr-TR" dirty="0">
              <a:solidFill>
                <a:srgbClr val="FFFF00"/>
              </a:solidFill>
              <a:latin typeface="Calibri" panose="020F0502020204030204" pitchFamily="34" charset="0"/>
              <a:ea typeface="MS PGothic" panose="020B0600070205080204" pitchFamily="34" charset="-128"/>
            </a:endParaRPr>
          </a:p>
          <a:p>
            <a:endParaRPr lang="tr-TR" dirty="0"/>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17</a:t>
            </a:fld>
            <a:endParaRPr lang="tr-TR"/>
          </a:p>
        </p:txBody>
      </p:sp>
      <p:pic>
        <p:nvPicPr>
          <p:cNvPr id="6" name="Resim 5"/>
          <p:cNvPicPr>
            <a:picLocks noChangeAspect="1"/>
          </p:cNvPicPr>
          <p:nvPr/>
        </p:nvPicPr>
        <p:blipFill>
          <a:blip r:embed="rId2"/>
          <a:stretch>
            <a:fillRect/>
          </a:stretch>
        </p:blipFill>
        <p:spPr>
          <a:xfrm>
            <a:off x="7668344" y="1"/>
            <a:ext cx="1434998" cy="1845734"/>
          </a:xfrm>
          <a:prstGeom prst="rect">
            <a:avLst/>
          </a:prstGeom>
        </p:spPr>
      </p:pic>
      <p:grpSp>
        <p:nvGrpSpPr>
          <p:cNvPr id="7" name="Group 7"/>
          <p:cNvGrpSpPr>
            <a:grpSpLocks/>
          </p:cNvGrpSpPr>
          <p:nvPr/>
        </p:nvGrpSpPr>
        <p:grpSpPr bwMode="auto">
          <a:xfrm>
            <a:off x="182247" y="6120453"/>
            <a:ext cx="8550886" cy="700938"/>
            <a:chOff x="-104426" y="960005"/>
            <a:chExt cx="8437146" cy="700606"/>
          </a:xfrm>
        </p:grpSpPr>
        <p:pic>
          <p:nvPicPr>
            <p:cNvPr id="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20098332"/>
      </p:ext>
    </p:extLst>
  </p:cSld>
  <p:clrMapOvr>
    <a:masterClrMapping/>
  </p:clrMapOvr>
  <p:transition spd="med">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solidFill>
                  <a:srgbClr val="C00000"/>
                </a:solidFill>
              </a:rPr>
              <a:t>4. Şaşırtıcı Durumlar </a:t>
            </a:r>
            <a:r>
              <a:rPr lang="tr-TR" sz="3200" b="1" dirty="0" smtClean="0">
                <a:solidFill>
                  <a:srgbClr val="C00000"/>
                </a:solidFill>
              </a:rPr>
              <a:t>Yaratma</a:t>
            </a:r>
            <a:endParaRPr lang="tr-TR" sz="3200" b="1" dirty="0">
              <a:solidFill>
                <a:srgbClr val="C00000"/>
              </a:solidFill>
            </a:endParaRPr>
          </a:p>
        </p:txBody>
      </p:sp>
      <p:sp>
        <p:nvSpPr>
          <p:cNvPr id="3" name="İçerik Yer Tutucusu 2"/>
          <p:cNvSpPr>
            <a:spLocks noGrp="1"/>
          </p:cNvSpPr>
          <p:nvPr>
            <p:ph idx="1"/>
          </p:nvPr>
        </p:nvSpPr>
        <p:spPr>
          <a:xfrm>
            <a:off x="822959" y="1845734"/>
            <a:ext cx="7543801" cy="4463586"/>
          </a:xfrm>
        </p:spPr>
        <p:txBody>
          <a:bodyPr>
            <a:normAutofit/>
          </a:bodyPr>
          <a:lstStyle/>
          <a:p>
            <a:pPr>
              <a:buFont typeface="Wingdings" panose="05000000000000000000" pitchFamily="2" charset="2"/>
              <a:buChar char="q"/>
            </a:pPr>
            <a:r>
              <a:rPr lang="tr-TR" dirty="0" smtClean="0"/>
              <a:t>Günlük </a:t>
            </a:r>
            <a:r>
              <a:rPr lang="tr-TR" dirty="0"/>
              <a:t>uygulamalar sırasında çocuğun alışık olduğu durumlarda ya da etkinlikler sırasında şaşırtıcı durumlar yaratma yine çocuğun iletişim kurması için fırsatlar sunarken, bu durum çocuğun dil becerilerini desteklemeye olanak verir</a:t>
            </a:r>
            <a:r>
              <a:rPr lang="tr-TR" dirty="0" smtClean="0"/>
              <a:t>.</a:t>
            </a:r>
          </a:p>
          <a:p>
            <a:pPr>
              <a:buFont typeface="Wingdings" panose="05000000000000000000" pitchFamily="2" charset="2"/>
              <a:buChar char="q"/>
            </a:pPr>
            <a:r>
              <a:rPr lang="tr-TR" dirty="0"/>
              <a:t>Her </a:t>
            </a:r>
            <a:r>
              <a:rPr lang="tr-TR" dirty="0" smtClean="0"/>
              <a:t>zaman aynı </a:t>
            </a:r>
            <a:r>
              <a:rPr lang="tr-TR" dirty="0"/>
              <a:t>şekilde yapılan etkinlikler sırasında çocuğa farklı, tanıdık olmadığı </a:t>
            </a:r>
            <a:r>
              <a:rPr lang="tr-TR" dirty="0" smtClean="0"/>
              <a:t>bir durum </a:t>
            </a:r>
            <a:r>
              <a:rPr lang="tr-TR" dirty="0"/>
              <a:t>yaratma hem etkileşime hareket kazandırarak heyecan katar </a:t>
            </a:r>
            <a:r>
              <a:rPr lang="tr-TR" dirty="0" smtClean="0"/>
              <a:t>hem de </a:t>
            </a:r>
            <a:r>
              <a:rPr lang="tr-TR" dirty="0"/>
              <a:t>etkileşimi monotonluktan çıkarır. Böyle bir ortam düzenlemesi </a:t>
            </a:r>
            <a:r>
              <a:rPr lang="tr-TR" dirty="0" smtClean="0"/>
              <a:t>çocuğun ilgisini </a:t>
            </a:r>
            <a:r>
              <a:rPr lang="tr-TR" dirty="0"/>
              <a:t>çekerek iletişimsel bir tepki vermesine yol açar. Bu iletişimsel </a:t>
            </a:r>
            <a:r>
              <a:rPr lang="tr-TR" dirty="0" smtClean="0"/>
              <a:t>tepki çocuğun </a:t>
            </a:r>
            <a:r>
              <a:rPr lang="tr-TR" dirty="0"/>
              <a:t>dikkatini çekme ile beraber henüz sözcük kullanmayan </a:t>
            </a:r>
            <a:r>
              <a:rPr lang="tr-TR" dirty="0" smtClean="0"/>
              <a:t>çocukta işaret </a:t>
            </a:r>
            <a:r>
              <a:rPr lang="tr-TR" dirty="0"/>
              <a:t>etme, ses çıkarma ya da konuşan çocukta sözcük kullanımı </a:t>
            </a:r>
            <a:r>
              <a:rPr lang="tr-TR" dirty="0" smtClean="0"/>
              <a:t>şeklinde kendini gösterebilir.</a:t>
            </a:r>
          </a:p>
          <a:p>
            <a:pPr>
              <a:buFont typeface="Wingdings" panose="05000000000000000000" pitchFamily="2" charset="2"/>
              <a:buChar char="q"/>
            </a:pPr>
            <a:r>
              <a:rPr lang="tr-TR" dirty="0"/>
              <a:t>Örneğin, </a:t>
            </a:r>
            <a:r>
              <a:rPr lang="tr-TR" dirty="0" smtClean="0"/>
              <a:t>bebeği </a:t>
            </a:r>
            <a:r>
              <a:rPr lang="tr-TR" dirty="0"/>
              <a:t>isteyen çocuğa araba verme, </a:t>
            </a:r>
            <a:r>
              <a:rPr lang="tr-TR" dirty="0" smtClean="0"/>
              <a:t>oyun </a:t>
            </a:r>
            <a:r>
              <a:rPr lang="tr-TR" dirty="0"/>
              <a:t>hamuru araç-gereçleri yerine mutfak araç-gereçlerini verme, </a:t>
            </a:r>
            <a:r>
              <a:rPr lang="tr-TR" dirty="0" smtClean="0"/>
              <a:t>çatal </a:t>
            </a:r>
            <a:r>
              <a:rPr lang="tr-TR" dirty="0"/>
              <a:t>yerine kalem </a:t>
            </a:r>
            <a:r>
              <a:rPr lang="tr-TR" dirty="0" smtClean="0"/>
              <a:t>verme gibi.</a:t>
            </a:r>
            <a:endParaRPr lang="tr-TR" dirty="0"/>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18</a:t>
            </a:fld>
            <a:endParaRPr lang="tr-TR"/>
          </a:p>
        </p:txBody>
      </p:sp>
      <p:pic>
        <p:nvPicPr>
          <p:cNvPr id="6" name="Resim 5"/>
          <p:cNvPicPr>
            <a:picLocks noChangeAspect="1"/>
          </p:cNvPicPr>
          <p:nvPr/>
        </p:nvPicPr>
        <p:blipFill>
          <a:blip r:embed="rId2"/>
          <a:stretch>
            <a:fillRect/>
          </a:stretch>
        </p:blipFill>
        <p:spPr>
          <a:xfrm>
            <a:off x="6585340" y="0"/>
            <a:ext cx="2558659" cy="1737361"/>
          </a:xfrm>
          <a:prstGeom prst="rect">
            <a:avLst/>
          </a:prstGeom>
        </p:spPr>
      </p:pic>
      <p:grpSp>
        <p:nvGrpSpPr>
          <p:cNvPr id="7" name="Group 7"/>
          <p:cNvGrpSpPr>
            <a:grpSpLocks/>
          </p:cNvGrpSpPr>
          <p:nvPr/>
        </p:nvGrpSpPr>
        <p:grpSpPr bwMode="auto">
          <a:xfrm>
            <a:off x="182247" y="6120453"/>
            <a:ext cx="8550886" cy="700938"/>
            <a:chOff x="-104426" y="960005"/>
            <a:chExt cx="8437146" cy="700606"/>
          </a:xfrm>
        </p:grpSpPr>
        <p:pic>
          <p:nvPicPr>
            <p:cNvPr id="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61315064"/>
      </p:ext>
    </p:extLst>
  </p:cSld>
  <p:clrMapOvr>
    <a:masterClrMapping/>
  </p:clrMapOvr>
  <p:transition spd="med">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solidFill>
                  <a:srgbClr val="C00000"/>
                </a:solidFill>
                <a:latin typeface="+mn-lt"/>
              </a:rPr>
              <a:t>3. KISIM: Dil Becerilerini Destekleme: Doğal Dil Öğretim </a:t>
            </a:r>
            <a:r>
              <a:rPr lang="tr-TR" sz="3200" b="1" dirty="0" smtClean="0">
                <a:solidFill>
                  <a:srgbClr val="C00000"/>
                </a:solidFill>
                <a:latin typeface="+mn-lt"/>
              </a:rPr>
              <a:t>Stratejileri</a:t>
            </a:r>
            <a:endParaRPr lang="tr-TR" sz="3200" b="1" dirty="0">
              <a:solidFill>
                <a:srgbClr val="C00000"/>
              </a:solidFill>
              <a:latin typeface="+mn-lt"/>
            </a:endParaRPr>
          </a:p>
        </p:txBody>
      </p:sp>
      <p:sp>
        <p:nvSpPr>
          <p:cNvPr id="3" name="İçerik Yer Tutucusu 2"/>
          <p:cNvSpPr>
            <a:spLocks noGrp="1"/>
          </p:cNvSpPr>
          <p:nvPr>
            <p:ph idx="1"/>
          </p:nvPr>
        </p:nvSpPr>
        <p:spPr/>
        <p:txBody>
          <a:bodyPr/>
          <a:lstStyle/>
          <a:p>
            <a:pPr>
              <a:buFont typeface="Wingdings" panose="05000000000000000000" pitchFamily="2" charset="2"/>
              <a:buChar char="q"/>
            </a:pPr>
            <a:r>
              <a:rPr lang="tr-TR" dirty="0"/>
              <a:t>Doğal dil öğretim stratejileri, kolaylaştırıcı dil öğretim stratejileridir. </a:t>
            </a:r>
          </a:p>
          <a:p>
            <a:pPr>
              <a:buFont typeface="Wingdings" panose="05000000000000000000" pitchFamily="2" charset="2"/>
              <a:buChar char="q"/>
            </a:pPr>
            <a:r>
              <a:rPr lang="tr-TR" dirty="0"/>
              <a:t>Bunlar gelişimsel olarak uygun dil becerilerine ilişkin model olma, model olunarak çocuğun kullandığı dili genişletme, sohbette çocuğun ve yetişkinin sohbet becerilerine ilişkin model olma, çocuğun iletişim başlatma çabalarına cevap verme, karmaşık dil becerilerini geliştirmek için ipucu sunma gibi stratejileri içerir</a:t>
            </a:r>
            <a:r>
              <a:rPr lang="tr-TR" dirty="0" smtClean="0"/>
              <a:t>.</a:t>
            </a:r>
          </a:p>
          <a:p>
            <a:pPr>
              <a:buFont typeface="Wingdings" panose="05000000000000000000" pitchFamily="2" charset="2"/>
              <a:buChar char="q"/>
            </a:pPr>
            <a:r>
              <a:rPr lang="tr-TR" dirty="0" smtClean="0"/>
              <a:t>Doğal dil öğretim stratejileri dört temel başlık altında toplanabilir.</a:t>
            </a:r>
          </a:p>
          <a:p>
            <a:pPr>
              <a:buFont typeface="Wingdings" panose="05000000000000000000" pitchFamily="2" charset="2"/>
              <a:buChar char="q"/>
            </a:pPr>
            <a:endParaRPr lang="tr-TR" dirty="0"/>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19</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27141131"/>
      </p:ext>
    </p:extLst>
  </p:cSld>
  <p:clrMapOvr>
    <a:masterClrMapping/>
  </p:clrMapOvr>
  <p:transition spd="med">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313633"/>
            <a:ext cx="7024744" cy="667095"/>
          </a:xfrm>
        </p:spPr>
        <p:txBody>
          <a:bodyPr>
            <a:normAutofit/>
          </a:bodyPr>
          <a:lstStyle/>
          <a:p>
            <a:r>
              <a:rPr lang="tr-TR" sz="3600" b="1" dirty="0" smtClean="0">
                <a:solidFill>
                  <a:srgbClr val="FF0000"/>
                </a:solidFill>
              </a:rPr>
              <a:t>DERS İÇERİĞİ</a:t>
            </a:r>
            <a:endParaRPr lang="tr-TR" sz="3600" b="1" dirty="0">
              <a:solidFill>
                <a:srgbClr val="FF0000"/>
              </a:solidFill>
            </a:endParaRPr>
          </a:p>
        </p:txBody>
      </p:sp>
      <p:sp>
        <p:nvSpPr>
          <p:cNvPr id="3" name="İçerik Yer Tutucusu 2"/>
          <p:cNvSpPr>
            <a:spLocks noGrp="1"/>
          </p:cNvSpPr>
          <p:nvPr>
            <p:ph idx="1"/>
          </p:nvPr>
        </p:nvSpPr>
        <p:spPr>
          <a:xfrm>
            <a:off x="395536" y="1772816"/>
            <a:ext cx="8208912" cy="4464496"/>
          </a:xfrm>
        </p:spPr>
        <p:txBody>
          <a:bodyPr>
            <a:normAutofit lnSpcReduction="10000"/>
          </a:bodyPr>
          <a:lstStyle/>
          <a:p>
            <a:r>
              <a:rPr lang="tr-TR" b="1" dirty="0" smtClean="0">
                <a:solidFill>
                  <a:srgbClr val="6F9500"/>
                </a:solidFill>
              </a:rPr>
              <a:t>ÜNİTE I.</a:t>
            </a:r>
            <a:r>
              <a:rPr lang="tr-TR" dirty="0" smtClean="0">
                <a:solidFill>
                  <a:srgbClr val="FF0000"/>
                </a:solidFill>
              </a:rPr>
              <a:t> </a:t>
            </a:r>
            <a:r>
              <a:rPr lang="tr-TR" dirty="0" smtClean="0"/>
              <a:t>KAYNAŞTIRMA MODELİ VE ÖZEL GEREKSİNİMLİ ÇOCUKLARIN ÖZELLİKLERİ</a:t>
            </a:r>
          </a:p>
          <a:p>
            <a:r>
              <a:rPr lang="tr-TR" b="1" dirty="0" smtClean="0">
                <a:solidFill>
                  <a:srgbClr val="6F9500"/>
                </a:solidFill>
              </a:rPr>
              <a:t>ÜNİTE II.</a:t>
            </a:r>
            <a:r>
              <a:rPr lang="tr-TR" dirty="0" smtClean="0">
                <a:solidFill>
                  <a:srgbClr val="6F9500"/>
                </a:solidFill>
              </a:rPr>
              <a:t> </a:t>
            </a:r>
            <a:r>
              <a:rPr lang="tr-TR" dirty="0" smtClean="0"/>
              <a:t>OKUL ÖNCESİNDE PERFORMANS DEĞERLENDİRME VE BİREYSELLEŞTİRİLMİŞ EĞİTİM PLANLARININ HAZIRLANMASI</a:t>
            </a:r>
          </a:p>
          <a:p>
            <a:r>
              <a:rPr lang="tr-TR" b="1" dirty="0" smtClean="0">
                <a:solidFill>
                  <a:srgbClr val="6F9500"/>
                </a:solidFill>
              </a:rPr>
              <a:t>ÜNİTE III.</a:t>
            </a:r>
            <a:r>
              <a:rPr lang="tr-TR" dirty="0" smtClean="0"/>
              <a:t> OKUL ÖNCESİNDE ÖĞRETİMİN BİREYSELLEŞTİRİLMESİ VE ÖĞRETİMSEL UYARLAMALAR</a:t>
            </a:r>
          </a:p>
          <a:p>
            <a:r>
              <a:rPr lang="tr-TR" b="1" dirty="0" smtClean="0">
                <a:solidFill>
                  <a:srgbClr val="6F9500"/>
                </a:solidFill>
              </a:rPr>
              <a:t>ÜNİTE IV.</a:t>
            </a:r>
            <a:r>
              <a:rPr lang="tr-TR" dirty="0" smtClean="0"/>
              <a:t> OKUL ÖNCESİ SINIFLARDA SINIF YÖNETİMİ VE PROBLEM DAVRANIŞLARIN KONTROLÜ</a:t>
            </a:r>
          </a:p>
          <a:p>
            <a:r>
              <a:rPr lang="tr-TR" b="1" dirty="0" smtClean="0">
                <a:solidFill>
                  <a:srgbClr val="6F9500"/>
                </a:solidFill>
              </a:rPr>
              <a:t>ÜNİTE V.</a:t>
            </a:r>
            <a:r>
              <a:rPr lang="tr-TR" dirty="0" smtClean="0"/>
              <a:t> OKUL ÖNCESİ KAYNAŞTIRMA ORTAMLARINDA DOĞAL ÖĞRETİM</a:t>
            </a:r>
          </a:p>
          <a:p>
            <a:r>
              <a:rPr lang="tr-TR" b="1" dirty="0" smtClean="0">
                <a:solidFill>
                  <a:srgbClr val="FF0000"/>
                </a:solidFill>
              </a:rPr>
              <a:t>ÜNİTE VI.</a:t>
            </a:r>
            <a:r>
              <a:rPr lang="tr-TR" dirty="0" smtClean="0">
                <a:solidFill>
                  <a:srgbClr val="FF0000"/>
                </a:solidFill>
              </a:rPr>
              <a:t> OKUL ÖNCESİ KAYNAŞTIRMA ORTAMLARINDA DİL VE KONUŞMANIN DESTEKLENMESİ</a:t>
            </a:r>
          </a:p>
          <a:p>
            <a:r>
              <a:rPr lang="tr-TR" b="1" dirty="0" smtClean="0">
                <a:solidFill>
                  <a:srgbClr val="6F9500"/>
                </a:solidFill>
              </a:rPr>
              <a:t>ÜNİTE VII.</a:t>
            </a:r>
            <a:r>
              <a:rPr lang="tr-TR" dirty="0" smtClean="0"/>
              <a:t> OKUL ÖNCESİ KAYNAŞTIRMA UYGULAMALARINDA AİLELERLE İLETİŞİM VE İŞBİRLİĞİ</a:t>
            </a: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2</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23986068"/>
      </p:ext>
    </p:extLst>
  </p:cSld>
  <p:clrMapOvr>
    <a:masterClrMapping/>
  </p:clrMapOvr>
  <p:transition spd="med">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solidFill>
                  <a:srgbClr val="C00000"/>
                </a:solidFill>
              </a:rPr>
              <a:t>1. Model </a:t>
            </a:r>
            <a:r>
              <a:rPr lang="tr-TR" sz="3200" b="1" dirty="0" smtClean="0">
                <a:solidFill>
                  <a:srgbClr val="C00000"/>
                </a:solidFill>
              </a:rPr>
              <a:t>Olma</a:t>
            </a:r>
            <a:endParaRPr lang="tr-TR" sz="3200" b="1" dirty="0">
              <a:solidFill>
                <a:srgbClr val="C00000"/>
              </a:solidFill>
            </a:endParaRPr>
          </a:p>
        </p:txBody>
      </p:sp>
      <p:sp>
        <p:nvSpPr>
          <p:cNvPr id="3" name="İçerik Yer Tutucusu 2"/>
          <p:cNvSpPr>
            <a:spLocks noGrp="1"/>
          </p:cNvSpPr>
          <p:nvPr>
            <p:ph idx="1"/>
          </p:nvPr>
        </p:nvSpPr>
        <p:spPr/>
        <p:txBody>
          <a:bodyPr>
            <a:normAutofit/>
          </a:bodyPr>
          <a:lstStyle/>
          <a:p>
            <a:pPr>
              <a:buFont typeface="Wingdings" panose="05000000000000000000" pitchFamily="2" charset="2"/>
              <a:buChar char="q"/>
            </a:pPr>
            <a:r>
              <a:rPr lang="tr-TR" dirty="0" smtClean="0"/>
              <a:t>Dil </a:t>
            </a:r>
            <a:r>
              <a:rPr lang="tr-TR" dirty="0"/>
              <a:t>becerilerini kazandırmada model olma en temel ve belki de en önemli stratejilerden biridir. </a:t>
            </a:r>
          </a:p>
          <a:p>
            <a:pPr>
              <a:buFont typeface="Wingdings" panose="05000000000000000000" pitchFamily="2" charset="2"/>
              <a:buChar char="q"/>
            </a:pPr>
            <a:r>
              <a:rPr lang="tr-TR" dirty="0"/>
              <a:t>Öğrenmelerin yaşantılar sonucu oluştuğu düşünülürse, dil becerilerini öğrenmenin temelinde de model olmanın yattığı görülmektedir. </a:t>
            </a:r>
          </a:p>
          <a:p>
            <a:pPr>
              <a:buFont typeface="Wingdings" panose="05000000000000000000" pitchFamily="2" charset="2"/>
              <a:buChar char="q"/>
            </a:pPr>
            <a:r>
              <a:rPr lang="tr-TR" dirty="0"/>
              <a:t>Çünkü dil becerilerinin edinimi için yeterli ve uygun dilsel girdilerin yani yaşantıların olması zorunludur</a:t>
            </a:r>
            <a:r>
              <a:rPr lang="tr-TR" dirty="0" smtClean="0"/>
              <a:t>.</a:t>
            </a:r>
            <a:endParaRPr lang="tr-TR" dirty="0"/>
          </a:p>
          <a:p>
            <a:pPr>
              <a:buFont typeface="Wingdings" panose="05000000000000000000" pitchFamily="2" charset="2"/>
              <a:buChar char="q"/>
            </a:pPr>
            <a:r>
              <a:rPr lang="tr-TR" dirty="0"/>
              <a:t>Çocuk uyanık iken, çevresinde ilgi duyduğu ya da etkileşime girdiği durumlara ilişkin, çevresindeki yetişkinlerin, uygun dilsel girdiler sunmaları yani çocuğa uygun dilsel model olmaları çocuğun dil becerilerini kazanmasını ya da pekiştirmesini sağlar. </a:t>
            </a: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20</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52289385"/>
      </p:ext>
    </p:extLst>
  </p:cSld>
  <p:clrMapOvr>
    <a:masterClrMapping/>
  </p:clrMapOvr>
  <p:transition spd="med">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altLang="tr-TR" sz="3200" b="1" dirty="0">
                <a:solidFill>
                  <a:srgbClr val="C00000"/>
                </a:solidFill>
                <a:ea typeface="MS PGothic" panose="020B0600070205080204" pitchFamily="34" charset="-128"/>
              </a:rPr>
              <a:t>1.1. Yanıt beklemeden model </a:t>
            </a:r>
            <a:r>
              <a:rPr lang="tr-TR" altLang="tr-TR" sz="3200" b="1" dirty="0" smtClean="0">
                <a:solidFill>
                  <a:srgbClr val="C00000"/>
                </a:solidFill>
                <a:ea typeface="MS PGothic" panose="020B0600070205080204" pitchFamily="34" charset="-128"/>
              </a:rPr>
              <a:t>olma</a:t>
            </a:r>
            <a:endParaRPr lang="tr-TR" sz="3200" dirty="0">
              <a:solidFill>
                <a:srgbClr val="C00000"/>
              </a:solidFill>
            </a:endParaRPr>
          </a:p>
        </p:txBody>
      </p:sp>
      <p:sp>
        <p:nvSpPr>
          <p:cNvPr id="3" name="İçerik Yer Tutucusu 2"/>
          <p:cNvSpPr>
            <a:spLocks noGrp="1"/>
          </p:cNvSpPr>
          <p:nvPr>
            <p:ph idx="1"/>
          </p:nvPr>
        </p:nvSpPr>
        <p:spPr>
          <a:xfrm>
            <a:off x="822959" y="1845734"/>
            <a:ext cx="7543801" cy="4391578"/>
          </a:xfrm>
        </p:spPr>
        <p:txBody>
          <a:bodyPr>
            <a:normAutofit lnSpcReduction="10000"/>
          </a:bodyPr>
          <a:lstStyle/>
          <a:p>
            <a:pPr>
              <a:buFont typeface="Wingdings" panose="05000000000000000000" pitchFamily="2" charset="2"/>
              <a:buChar char="q"/>
              <a:defRPr/>
            </a:pPr>
            <a:r>
              <a:rPr lang="tr-TR" altLang="tr-TR" dirty="0" smtClean="0">
                <a:latin typeface="Calibri" panose="020F0502020204030204" pitchFamily="34" charset="0"/>
                <a:ea typeface="MS PGothic" panose="020B0600070205080204" pitchFamily="34" charset="-128"/>
              </a:rPr>
              <a:t>Yanıt </a:t>
            </a:r>
            <a:r>
              <a:rPr lang="tr-TR" altLang="tr-TR" dirty="0">
                <a:latin typeface="Calibri" panose="020F0502020204030204" pitchFamily="34" charset="0"/>
                <a:ea typeface="MS PGothic" panose="020B0600070205080204" pitchFamily="34" charset="-128"/>
              </a:rPr>
              <a:t>beklemeden model olma, model olma stratejileri içerisinde yer alan en temel stratejidir</a:t>
            </a:r>
            <a:r>
              <a:rPr lang="tr-TR" altLang="tr-TR" dirty="0" smtClean="0">
                <a:latin typeface="Calibri" panose="020F0502020204030204" pitchFamily="34" charset="0"/>
                <a:ea typeface="MS PGothic" panose="020B0600070205080204" pitchFamily="34" charset="-128"/>
              </a:rPr>
              <a:t>.</a:t>
            </a:r>
            <a:endParaRPr lang="tr-TR" altLang="tr-TR" dirty="0">
              <a:latin typeface="Calibri" panose="020F0502020204030204" pitchFamily="34" charset="0"/>
              <a:ea typeface="MS PGothic" panose="020B0600070205080204" pitchFamily="34" charset="-128"/>
            </a:endParaRPr>
          </a:p>
          <a:p>
            <a:pPr>
              <a:buFont typeface="Wingdings" panose="05000000000000000000" pitchFamily="2" charset="2"/>
              <a:buChar char="q"/>
              <a:defRPr/>
            </a:pPr>
            <a:r>
              <a:rPr lang="tr-TR" altLang="tr-TR" dirty="0">
                <a:latin typeface="Calibri" panose="020F0502020204030204" pitchFamily="34" charset="0"/>
                <a:ea typeface="MS PGothic" panose="020B0600070205080204" pitchFamily="34" charset="-128"/>
              </a:rPr>
              <a:t>Bu stratejide </a:t>
            </a:r>
            <a:r>
              <a:rPr lang="tr-TR" altLang="tr-TR" b="1" dirty="0">
                <a:solidFill>
                  <a:srgbClr val="FF0000"/>
                </a:solidFill>
                <a:latin typeface="Calibri" panose="020F0502020204030204" pitchFamily="34" charset="0"/>
                <a:ea typeface="MS PGothic" panose="020B0600070205080204" pitchFamily="34" charset="-128"/>
              </a:rPr>
              <a:t>çocuktan herhangi bir yanıt vermesi beklenmez. Amaç çocuğa uygun ve yeterli dilsel girdi sunulmasıdır</a:t>
            </a:r>
            <a:r>
              <a:rPr lang="tr-TR" altLang="tr-TR" b="1" dirty="0" smtClean="0">
                <a:solidFill>
                  <a:srgbClr val="FF0000"/>
                </a:solidFill>
                <a:latin typeface="Calibri" panose="020F0502020204030204" pitchFamily="34" charset="0"/>
                <a:ea typeface="MS PGothic" panose="020B0600070205080204" pitchFamily="34" charset="-128"/>
              </a:rPr>
              <a:t>.</a:t>
            </a:r>
            <a:endParaRPr lang="tr-TR" altLang="tr-TR" dirty="0">
              <a:latin typeface="Calibri" panose="020F0502020204030204" pitchFamily="34" charset="0"/>
              <a:ea typeface="MS PGothic" panose="020B0600070205080204" pitchFamily="34" charset="-128"/>
            </a:endParaRPr>
          </a:p>
          <a:p>
            <a:pPr>
              <a:buFont typeface="Wingdings" panose="05000000000000000000" pitchFamily="2" charset="2"/>
              <a:buChar char="q"/>
              <a:defRPr/>
            </a:pPr>
            <a:r>
              <a:rPr lang="tr-TR" altLang="tr-TR" dirty="0">
                <a:latin typeface="Calibri" panose="020F0502020204030204" pitchFamily="34" charset="0"/>
                <a:ea typeface="MS PGothic" panose="020B0600070205080204" pitchFamily="34" charset="-128"/>
              </a:rPr>
              <a:t>Beklenen ise bir süre sonra çocuğun bu modeller temelinde sizi taklit etmeye başlaması ve daha sonra da taklit etmeden bağımsız bir şekilde kendini ifade </a:t>
            </a:r>
            <a:r>
              <a:rPr lang="tr-TR" altLang="tr-TR" dirty="0" smtClean="0">
                <a:latin typeface="Calibri" panose="020F0502020204030204" pitchFamily="34" charset="0"/>
                <a:ea typeface="MS PGothic" panose="020B0600070205080204" pitchFamily="34" charset="-128"/>
              </a:rPr>
              <a:t>etmesidir.</a:t>
            </a:r>
          </a:p>
          <a:p>
            <a:pPr>
              <a:buFont typeface="Wingdings" panose="05000000000000000000" pitchFamily="2" charset="2"/>
              <a:buChar char="q"/>
              <a:defRPr/>
            </a:pPr>
            <a:r>
              <a:rPr lang="tr-TR" altLang="tr-TR" dirty="0">
                <a:solidFill>
                  <a:schemeClr val="tx1"/>
                </a:solidFill>
                <a:latin typeface="Calibri" panose="020F0502020204030204" pitchFamily="34" charset="0"/>
                <a:ea typeface="MS PGothic" panose="020B0600070205080204" pitchFamily="34" charset="-128"/>
              </a:rPr>
              <a:t>Örneğin, henüz </a:t>
            </a:r>
            <a:r>
              <a:rPr lang="tr-TR" altLang="tr-TR" dirty="0" smtClean="0">
                <a:solidFill>
                  <a:schemeClr val="tx1"/>
                </a:solidFill>
                <a:latin typeface="Calibri" panose="020F0502020204030204" pitchFamily="34" charset="0"/>
                <a:ea typeface="MS PGothic" panose="020B0600070205080204" pitchFamily="34" charset="-128"/>
              </a:rPr>
              <a:t>hiç sözcüğü </a:t>
            </a:r>
            <a:r>
              <a:rPr lang="tr-TR" altLang="tr-TR" dirty="0">
                <a:solidFill>
                  <a:schemeClr val="tx1"/>
                </a:solidFill>
                <a:latin typeface="Calibri" panose="020F0502020204030204" pitchFamily="34" charset="0"/>
                <a:ea typeface="MS PGothic" panose="020B0600070205080204" pitchFamily="34" charset="-128"/>
              </a:rPr>
              <a:t>olmayan ya da sınırlı sayıda sözcüğü </a:t>
            </a:r>
            <a:r>
              <a:rPr lang="tr-TR" altLang="tr-TR" dirty="0" smtClean="0">
                <a:solidFill>
                  <a:schemeClr val="tx1"/>
                </a:solidFill>
                <a:latin typeface="Calibri" panose="020F0502020204030204" pitchFamily="34" charset="0"/>
                <a:ea typeface="MS PGothic" panose="020B0600070205080204" pitchFamily="34" charset="-128"/>
              </a:rPr>
              <a:t>olan bir </a:t>
            </a:r>
            <a:r>
              <a:rPr lang="tr-TR" altLang="tr-TR" dirty="0">
                <a:solidFill>
                  <a:schemeClr val="tx1"/>
                </a:solidFill>
                <a:latin typeface="Calibri" panose="020F0502020204030204" pitchFamily="34" charset="0"/>
                <a:ea typeface="MS PGothic" panose="020B0600070205080204" pitchFamily="34" charset="-128"/>
              </a:rPr>
              <a:t>öğrenci için öncelikle tek sözcük düzeyinde model olmak gerekir. </a:t>
            </a:r>
            <a:r>
              <a:rPr lang="tr-TR" altLang="tr-TR" dirty="0" smtClean="0">
                <a:solidFill>
                  <a:schemeClr val="tx1"/>
                </a:solidFill>
                <a:latin typeface="Calibri" panose="020F0502020204030204" pitchFamily="34" charset="0"/>
                <a:ea typeface="MS PGothic" panose="020B0600070205080204" pitchFamily="34" charset="-128"/>
              </a:rPr>
              <a:t>Yetişkinin yaptığı </a:t>
            </a:r>
            <a:r>
              <a:rPr lang="tr-TR" altLang="tr-TR" dirty="0">
                <a:solidFill>
                  <a:schemeClr val="tx1"/>
                </a:solidFill>
                <a:latin typeface="Calibri" panose="020F0502020204030204" pitchFamily="34" charset="0"/>
                <a:ea typeface="MS PGothic" panose="020B0600070205080204" pitchFamily="34" charset="-128"/>
              </a:rPr>
              <a:t>en temel hatalardan biri</a:t>
            </a:r>
            <a:r>
              <a:rPr lang="tr-TR" altLang="tr-TR" dirty="0" smtClean="0">
                <a:solidFill>
                  <a:schemeClr val="tx1"/>
                </a:solidFill>
                <a:latin typeface="Calibri" panose="020F0502020204030204" pitchFamily="34" charset="0"/>
                <a:ea typeface="MS PGothic" panose="020B0600070205080204" pitchFamily="34" charset="-128"/>
              </a:rPr>
              <a:t>, henüz </a:t>
            </a:r>
            <a:r>
              <a:rPr lang="tr-TR" altLang="tr-TR" dirty="0">
                <a:solidFill>
                  <a:schemeClr val="tx1"/>
                </a:solidFill>
                <a:latin typeface="Calibri" panose="020F0502020204030204" pitchFamily="34" charset="0"/>
                <a:ea typeface="MS PGothic" panose="020B0600070205080204" pitchFamily="34" charset="-128"/>
              </a:rPr>
              <a:t>sözcüğü olmayan çocuğa </a:t>
            </a:r>
            <a:r>
              <a:rPr lang="tr-TR" altLang="tr-TR" dirty="0" smtClean="0">
                <a:solidFill>
                  <a:schemeClr val="tx1"/>
                </a:solidFill>
                <a:latin typeface="Calibri" panose="020F0502020204030204" pitchFamily="34" charset="0"/>
                <a:ea typeface="MS PGothic" panose="020B0600070205080204" pitchFamily="34" charset="-128"/>
              </a:rPr>
              <a:t>sorular sorarak </a:t>
            </a:r>
            <a:r>
              <a:rPr lang="tr-TR" altLang="tr-TR" dirty="0">
                <a:solidFill>
                  <a:schemeClr val="tx1"/>
                </a:solidFill>
                <a:latin typeface="Calibri" panose="020F0502020204030204" pitchFamily="34" charset="0"/>
                <a:ea typeface="MS PGothic" panose="020B0600070205080204" pitchFamily="34" charset="-128"/>
              </a:rPr>
              <a:t>yanıt beklemek ve yanıta göre etkileşimi sürdürmeye çalışmaktır. </a:t>
            </a:r>
            <a:r>
              <a:rPr lang="tr-TR" altLang="tr-TR" dirty="0" smtClean="0">
                <a:solidFill>
                  <a:schemeClr val="tx1"/>
                </a:solidFill>
                <a:latin typeface="Calibri" panose="020F0502020204030204" pitchFamily="34" charset="0"/>
                <a:ea typeface="MS PGothic" panose="020B0600070205080204" pitchFamily="34" charset="-128"/>
              </a:rPr>
              <a:t>Örneğin, henüz </a:t>
            </a:r>
            <a:r>
              <a:rPr lang="tr-TR" altLang="tr-TR" dirty="0">
                <a:solidFill>
                  <a:schemeClr val="tx1"/>
                </a:solidFill>
                <a:latin typeface="Calibri" panose="020F0502020204030204" pitchFamily="34" charset="0"/>
                <a:ea typeface="MS PGothic" panose="020B0600070205080204" pitchFamily="34" charset="-128"/>
              </a:rPr>
              <a:t>“su” ya da “aç” sözcüğünü kullanmayan/kullanamayan </a:t>
            </a:r>
            <a:r>
              <a:rPr lang="tr-TR" altLang="tr-TR" dirty="0" smtClean="0">
                <a:solidFill>
                  <a:schemeClr val="tx1"/>
                </a:solidFill>
                <a:latin typeface="Calibri" panose="020F0502020204030204" pitchFamily="34" charset="0"/>
                <a:ea typeface="MS PGothic" panose="020B0600070205080204" pitchFamily="34" charset="-128"/>
              </a:rPr>
              <a:t>çocuğa “Su </a:t>
            </a:r>
            <a:r>
              <a:rPr lang="tr-TR" altLang="tr-TR" dirty="0">
                <a:solidFill>
                  <a:schemeClr val="tx1"/>
                </a:solidFill>
                <a:latin typeface="Calibri" panose="020F0502020204030204" pitchFamily="34" charset="0"/>
                <a:ea typeface="MS PGothic" panose="020B0600070205080204" pitchFamily="34" charset="-128"/>
              </a:rPr>
              <a:t>de, vereyim.” ya da “Aç de</a:t>
            </a:r>
            <a:r>
              <a:rPr lang="tr-TR" altLang="tr-TR" dirty="0" smtClean="0">
                <a:solidFill>
                  <a:schemeClr val="tx1"/>
                </a:solidFill>
                <a:latin typeface="Calibri" panose="020F0502020204030204" pitchFamily="34" charset="0"/>
                <a:ea typeface="MS PGothic" panose="020B0600070205080204" pitchFamily="34" charset="-128"/>
              </a:rPr>
              <a:t>, açayım</a:t>
            </a:r>
            <a:r>
              <a:rPr lang="tr-TR" altLang="tr-TR" dirty="0">
                <a:solidFill>
                  <a:schemeClr val="tx1"/>
                </a:solidFill>
                <a:latin typeface="Calibri" panose="020F0502020204030204" pitchFamily="34" charset="0"/>
                <a:ea typeface="MS PGothic" panose="020B0600070205080204" pitchFamily="34" charset="-128"/>
              </a:rPr>
              <a:t>.” gibi.</a:t>
            </a: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21</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41571514"/>
      </p:ext>
    </p:extLst>
  </p:cSld>
  <p:clrMapOvr>
    <a:masterClrMapping/>
  </p:clrMapOvr>
  <p:transition spd="med">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altLang="tr-TR" sz="3200" b="1" dirty="0">
                <a:solidFill>
                  <a:srgbClr val="C00000"/>
                </a:solidFill>
              </a:rPr>
              <a:t>1.1.1. Sözcük </a:t>
            </a:r>
            <a:r>
              <a:rPr lang="tr-TR" altLang="tr-TR" sz="3200" b="1" dirty="0" smtClean="0">
                <a:solidFill>
                  <a:srgbClr val="C00000"/>
                </a:solidFill>
              </a:rPr>
              <a:t>Bombardımanı</a:t>
            </a:r>
            <a:endParaRPr lang="tr-TR" sz="3200" dirty="0">
              <a:solidFill>
                <a:srgbClr val="C00000"/>
              </a:solidFill>
            </a:endParaRPr>
          </a:p>
        </p:txBody>
      </p:sp>
      <p:sp>
        <p:nvSpPr>
          <p:cNvPr id="3" name="İçerik Yer Tutucusu 2"/>
          <p:cNvSpPr>
            <a:spLocks noGrp="1"/>
          </p:cNvSpPr>
          <p:nvPr>
            <p:ph idx="1"/>
          </p:nvPr>
        </p:nvSpPr>
        <p:spPr>
          <a:xfrm>
            <a:off x="822959" y="1845734"/>
            <a:ext cx="7543801" cy="4614052"/>
          </a:xfrm>
        </p:spPr>
        <p:txBody>
          <a:bodyPr>
            <a:normAutofit lnSpcReduction="10000"/>
          </a:bodyPr>
          <a:lstStyle/>
          <a:p>
            <a:pPr>
              <a:buFont typeface="Wingdings" panose="05000000000000000000" pitchFamily="2" charset="2"/>
              <a:buChar char="q"/>
            </a:pPr>
            <a:r>
              <a:rPr lang="tr-TR" altLang="tr-TR" dirty="0" smtClean="0">
                <a:latin typeface="Calibri" panose="020F0502020204030204" pitchFamily="34" charset="0"/>
              </a:rPr>
              <a:t>Yanıt </a:t>
            </a:r>
            <a:r>
              <a:rPr lang="tr-TR" altLang="tr-TR" dirty="0">
                <a:latin typeface="Calibri" panose="020F0502020204030204" pitchFamily="34" charset="0"/>
              </a:rPr>
              <a:t>beklemeden model olma stratejisi içinde, sözcük çıktısı sınırlı olan öğrencilerde kullanılabilecek en temel alt stratejilerden biri </a:t>
            </a:r>
            <a:r>
              <a:rPr lang="tr-TR" altLang="ja-JP" b="1" dirty="0" smtClean="0">
                <a:solidFill>
                  <a:srgbClr val="FF0000"/>
                </a:solidFill>
                <a:latin typeface="Calibri" panose="020F0502020204030204" pitchFamily="34" charset="0"/>
              </a:rPr>
              <a:t>sözcük bombardımanı </a:t>
            </a:r>
            <a:r>
              <a:rPr lang="tr-TR" altLang="ja-JP" dirty="0" smtClean="0">
                <a:latin typeface="Calibri" panose="020F0502020204030204" pitchFamily="34" charset="0"/>
              </a:rPr>
              <a:t>stratejisidir.</a:t>
            </a:r>
          </a:p>
          <a:p>
            <a:pPr>
              <a:buFont typeface="Wingdings" panose="05000000000000000000" pitchFamily="2" charset="2"/>
              <a:buChar char="q"/>
            </a:pPr>
            <a:r>
              <a:rPr lang="tr-TR" altLang="ja-JP" dirty="0" smtClean="0">
                <a:latin typeface="Calibri" panose="020F0502020204030204" pitchFamily="34" charset="0"/>
              </a:rPr>
              <a:t>Bu </a:t>
            </a:r>
            <a:r>
              <a:rPr lang="tr-TR" altLang="ja-JP" dirty="0">
                <a:latin typeface="Calibri" panose="020F0502020204030204" pitchFamily="34" charset="0"/>
              </a:rPr>
              <a:t>strateji de öğretmen ebeveyn ile birlikte hedef sözcükler (tek sözcükler) ya da sözcük öbekleri (2-3 sözcüklü öbekler) belirler. Çocuğun </a:t>
            </a:r>
            <a:r>
              <a:rPr lang="tr-TR" altLang="ja-JP" dirty="0" smtClean="0">
                <a:latin typeface="Calibri" panose="020F0502020204030204" pitchFamily="34" charset="0"/>
              </a:rPr>
              <a:t>düzeyine </a:t>
            </a:r>
            <a:r>
              <a:rPr lang="tr-TR" altLang="ja-JP" dirty="0">
                <a:latin typeface="Calibri" panose="020F0502020204030204" pitchFamily="34" charset="0"/>
              </a:rPr>
              <a:t>göre belirlenecek sözcük ya da sözcük öbeği sayısı değişebilir</a:t>
            </a:r>
            <a:r>
              <a:rPr lang="tr-TR" altLang="ja-JP" dirty="0" smtClean="0">
                <a:latin typeface="Calibri" panose="020F0502020204030204" pitchFamily="34" charset="0"/>
              </a:rPr>
              <a:t>.</a:t>
            </a:r>
          </a:p>
          <a:p>
            <a:pPr>
              <a:buFont typeface="Wingdings" panose="05000000000000000000" pitchFamily="2" charset="2"/>
              <a:buChar char="q"/>
            </a:pPr>
            <a:r>
              <a:rPr lang="en-US" altLang="tr-TR" dirty="0" err="1">
                <a:latin typeface="Calibri" panose="020F0502020204030204" pitchFamily="34" charset="0"/>
              </a:rPr>
              <a:t>Örneğin</a:t>
            </a:r>
            <a:r>
              <a:rPr lang="en-US" altLang="tr-TR" dirty="0">
                <a:latin typeface="Calibri" panose="020F0502020204030204" pitchFamily="34" charset="0"/>
              </a:rPr>
              <a:t>, </a:t>
            </a:r>
            <a:r>
              <a:rPr lang="en-US" altLang="tr-TR" dirty="0" err="1">
                <a:latin typeface="Calibri" panose="020F0502020204030204" pitchFamily="34" charset="0"/>
              </a:rPr>
              <a:t>sınırlı</a:t>
            </a:r>
            <a:r>
              <a:rPr lang="en-US" altLang="tr-TR" dirty="0">
                <a:latin typeface="Calibri" panose="020F0502020204030204" pitchFamily="34" charset="0"/>
              </a:rPr>
              <a:t> </a:t>
            </a:r>
            <a:r>
              <a:rPr lang="en-US" altLang="tr-TR" dirty="0" err="1">
                <a:latin typeface="Calibri" panose="020F0502020204030204" pitchFamily="34" charset="0"/>
              </a:rPr>
              <a:t>sözcük</a:t>
            </a:r>
            <a:r>
              <a:rPr lang="en-US" altLang="tr-TR" dirty="0">
                <a:latin typeface="Calibri" panose="020F0502020204030204" pitchFamily="34" charset="0"/>
              </a:rPr>
              <a:t> </a:t>
            </a:r>
            <a:r>
              <a:rPr lang="en-US" altLang="tr-TR" dirty="0" err="1">
                <a:latin typeface="Calibri" panose="020F0502020204030204" pitchFamily="34" charset="0"/>
              </a:rPr>
              <a:t>çıktısı</a:t>
            </a:r>
            <a:r>
              <a:rPr lang="en-US" altLang="tr-TR" dirty="0">
                <a:latin typeface="Calibri" panose="020F0502020204030204" pitchFamily="34" charset="0"/>
              </a:rPr>
              <a:t> olan </a:t>
            </a:r>
            <a:r>
              <a:rPr lang="en-US" altLang="tr-TR" dirty="0" err="1">
                <a:latin typeface="Calibri" panose="020F0502020204030204" pitchFamily="34" charset="0"/>
              </a:rPr>
              <a:t>bir</a:t>
            </a:r>
            <a:r>
              <a:rPr lang="en-US" altLang="tr-TR" dirty="0">
                <a:latin typeface="Calibri" panose="020F0502020204030204" pitchFamily="34" charset="0"/>
              </a:rPr>
              <a:t> </a:t>
            </a:r>
            <a:r>
              <a:rPr lang="en-US" altLang="tr-TR" dirty="0" err="1">
                <a:latin typeface="Calibri" panose="020F0502020204030204" pitchFamily="34" charset="0"/>
              </a:rPr>
              <a:t>öğrenciye</a:t>
            </a:r>
            <a:r>
              <a:rPr lang="en-US" altLang="tr-TR" dirty="0">
                <a:latin typeface="Calibri" panose="020F0502020204030204" pitchFamily="34" charset="0"/>
              </a:rPr>
              <a:t> </a:t>
            </a:r>
            <a:r>
              <a:rPr lang="en-US" altLang="tr-TR" dirty="0" err="1">
                <a:latin typeface="Calibri" panose="020F0502020204030204" pitchFamily="34" charset="0"/>
              </a:rPr>
              <a:t>ebeveyninin</a:t>
            </a:r>
            <a:r>
              <a:rPr lang="en-US" altLang="tr-TR" dirty="0">
                <a:latin typeface="Calibri" panose="020F0502020204030204" pitchFamily="34" charset="0"/>
              </a:rPr>
              <a:t> </a:t>
            </a:r>
            <a:r>
              <a:rPr lang="en-US" altLang="tr-TR" dirty="0" smtClean="0">
                <a:latin typeface="Calibri" panose="020F0502020204030204" pitchFamily="34" charset="0"/>
              </a:rPr>
              <a:t>de</a:t>
            </a:r>
            <a:r>
              <a:rPr lang="tr-TR" altLang="tr-TR" dirty="0" smtClean="0">
                <a:latin typeface="Calibri" panose="020F0502020204030204" pitchFamily="34" charset="0"/>
              </a:rPr>
              <a:t> </a:t>
            </a:r>
            <a:r>
              <a:rPr lang="en-US" altLang="tr-TR" dirty="0" err="1" smtClean="0">
                <a:latin typeface="Calibri" panose="020F0502020204030204" pitchFamily="34" charset="0"/>
              </a:rPr>
              <a:t>görüşünü</a:t>
            </a:r>
            <a:r>
              <a:rPr lang="en-US" altLang="tr-TR" dirty="0" smtClean="0">
                <a:latin typeface="Calibri" panose="020F0502020204030204" pitchFamily="34" charset="0"/>
              </a:rPr>
              <a:t> </a:t>
            </a:r>
            <a:r>
              <a:rPr lang="en-US" altLang="tr-TR" dirty="0" err="1">
                <a:latin typeface="Calibri" panose="020F0502020204030204" pitchFamily="34" charset="0"/>
              </a:rPr>
              <a:t>alarak</a:t>
            </a:r>
            <a:r>
              <a:rPr lang="en-US" altLang="tr-TR" dirty="0">
                <a:latin typeface="Calibri" panose="020F0502020204030204" pitchFamily="34" charset="0"/>
              </a:rPr>
              <a:t> hem </a:t>
            </a:r>
            <a:r>
              <a:rPr lang="en-US" altLang="tr-TR" dirty="0" err="1">
                <a:latin typeface="Calibri" panose="020F0502020204030204" pitchFamily="34" charset="0"/>
              </a:rPr>
              <a:t>evde</a:t>
            </a:r>
            <a:r>
              <a:rPr lang="en-US" altLang="tr-TR" dirty="0">
                <a:latin typeface="Calibri" panose="020F0502020204030204" pitchFamily="34" charset="0"/>
              </a:rPr>
              <a:t> hem de </a:t>
            </a:r>
            <a:r>
              <a:rPr lang="en-US" altLang="tr-TR" dirty="0" err="1">
                <a:latin typeface="Calibri" panose="020F0502020204030204" pitchFamily="34" charset="0"/>
              </a:rPr>
              <a:t>okulda</a:t>
            </a:r>
            <a:r>
              <a:rPr lang="en-US" altLang="tr-TR" dirty="0">
                <a:latin typeface="Calibri" panose="020F0502020204030204" pitchFamily="34" charset="0"/>
              </a:rPr>
              <a:t> </a:t>
            </a:r>
            <a:r>
              <a:rPr lang="en-US" altLang="tr-TR" dirty="0" err="1">
                <a:latin typeface="Calibri" panose="020F0502020204030204" pitchFamily="34" charset="0"/>
              </a:rPr>
              <a:t>sık</a:t>
            </a:r>
            <a:r>
              <a:rPr lang="en-US" altLang="tr-TR" dirty="0">
                <a:latin typeface="Calibri" panose="020F0502020204030204" pitchFamily="34" charset="0"/>
              </a:rPr>
              <a:t> </a:t>
            </a:r>
            <a:r>
              <a:rPr lang="en-US" altLang="tr-TR" dirty="0" err="1">
                <a:latin typeface="Calibri" panose="020F0502020204030204" pitchFamily="34" charset="0"/>
              </a:rPr>
              <a:t>kullanacağı</a:t>
            </a:r>
            <a:r>
              <a:rPr lang="en-US" altLang="tr-TR" dirty="0">
                <a:latin typeface="Calibri" panose="020F0502020204030204" pitchFamily="34" charset="0"/>
              </a:rPr>
              <a:t>, </a:t>
            </a:r>
            <a:r>
              <a:rPr lang="en-US" altLang="tr-TR" dirty="0" err="1">
                <a:latin typeface="Calibri" panose="020F0502020204030204" pitchFamily="34" charset="0"/>
              </a:rPr>
              <a:t>birbiriyle</a:t>
            </a:r>
            <a:r>
              <a:rPr lang="en-US" altLang="tr-TR" dirty="0">
                <a:latin typeface="Calibri" panose="020F0502020204030204" pitchFamily="34" charset="0"/>
              </a:rPr>
              <a:t> </a:t>
            </a:r>
            <a:r>
              <a:rPr lang="en-US" altLang="tr-TR" dirty="0" err="1" smtClean="0">
                <a:latin typeface="Calibri" panose="020F0502020204030204" pitchFamily="34" charset="0"/>
              </a:rPr>
              <a:t>ilişkili</a:t>
            </a:r>
            <a:r>
              <a:rPr lang="tr-TR" altLang="tr-TR" dirty="0" smtClean="0">
                <a:latin typeface="Calibri" panose="020F0502020204030204" pitchFamily="34" charset="0"/>
              </a:rPr>
              <a:t> </a:t>
            </a:r>
            <a:r>
              <a:rPr lang="en-US" altLang="tr-TR" dirty="0" err="1" smtClean="0">
                <a:latin typeface="Calibri" panose="020F0502020204030204" pitchFamily="34" charset="0"/>
              </a:rPr>
              <a:t>su</a:t>
            </a:r>
            <a:r>
              <a:rPr lang="en-US" altLang="tr-TR" dirty="0">
                <a:latin typeface="Calibri" panose="020F0502020204030204" pitchFamily="34" charset="0"/>
              </a:rPr>
              <a:t>, </a:t>
            </a:r>
            <a:r>
              <a:rPr lang="en-US" altLang="tr-TR" dirty="0" err="1">
                <a:latin typeface="Calibri" panose="020F0502020204030204" pitchFamily="34" charset="0"/>
              </a:rPr>
              <a:t>ekmek</a:t>
            </a:r>
            <a:r>
              <a:rPr lang="en-US" altLang="tr-TR" dirty="0">
                <a:latin typeface="Calibri" panose="020F0502020204030204" pitchFamily="34" charset="0"/>
              </a:rPr>
              <a:t>, </a:t>
            </a:r>
            <a:r>
              <a:rPr lang="en-US" altLang="tr-TR" dirty="0" err="1">
                <a:latin typeface="Calibri" panose="020F0502020204030204" pitchFamily="34" charset="0"/>
              </a:rPr>
              <a:t>çay</a:t>
            </a:r>
            <a:r>
              <a:rPr lang="en-US" altLang="tr-TR" dirty="0">
                <a:latin typeface="Calibri" panose="020F0502020204030204" pitchFamily="34" charset="0"/>
              </a:rPr>
              <a:t>, </a:t>
            </a:r>
            <a:r>
              <a:rPr lang="en-US" altLang="tr-TR" dirty="0" err="1">
                <a:latin typeface="Calibri" panose="020F0502020204030204" pitchFamily="34" charset="0"/>
              </a:rPr>
              <a:t>ver</a:t>
            </a:r>
            <a:r>
              <a:rPr lang="en-US" altLang="tr-TR" dirty="0">
                <a:latin typeface="Calibri" panose="020F0502020204030204" pitchFamily="34" charset="0"/>
              </a:rPr>
              <a:t>, al </a:t>
            </a:r>
            <a:r>
              <a:rPr lang="en-US" altLang="tr-TR" dirty="0" err="1">
                <a:latin typeface="Calibri" panose="020F0502020204030204" pitchFamily="34" charset="0"/>
              </a:rPr>
              <a:t>gibi</a:t>
            </a:r>
            <a:r>
              <a:rPr lang="en-US" altLang="tr-TR" dirty="0">
                <a:latin typeface="Calibri" panose="020F0502020204030204" pitchFamily="34" charset="0"/>
              </a:rPr>
              <a:t> 5 </a:t>
            </a:r>
            <a:r>
              <a:rPr lang="en-US" altLang="tr-TR" dirty="0" err="1">
                <a:latin typeface="Calibri" panose="020F0502020204030204" pitchFamily="34" charset="0"/>
              </a:rPr>
              <a:t>yeni</a:t>
            </a:r>
            <a:r>
              <a:rPr lang="en-US" altLang="tr-TR" dirty="0">
                <a:latin typeface="Calibri" panose="020F0502020204030204" pitchFamily="34" charset="0"/>
              </a:rPr>
              <a:t> </a:t>
            </a:r>
            <a:r>
              <a:rPr lang="en-US" altLang="tr-TR" dirty="0" err="1">
                <a:latin typeface="Calibri" panose="020F0502020204030204" pitchFamily="34" charset="0"/>
              </a:rPr>
              <a:t>sözcük</a:t>
            </a:r>
            <a:r>
              <a:rPr lang="en-US" altLang="tr-TR" dirty="0">
                <a:latin typeface="Calibri" panose="020F0502020204030204" pitchFamily="34" charset="0"/>
              </a:rPr>
              <a:t> </a:t>
            </a:r>
            <a:r>
              <a:rPr lang="en-US" altLang="tr-TR" dirty="0" err="1">
                <a:latin typeface="Calibri" panose="020F0502020204030204" pitchFamily="34" charset="0"/>
              </a:rPr>
              <a:t>belirlemek</a:t>
            </a:r>
            <a:r>
              <a:rPr lang="en-US" altLang="tr-TR" dirty="0">
                <a:latin typeface="Calibri" panose="020F0502020204030204" pitchFamily="34" charset="0"/>
              </a:rPr>
              <a:t> </a:t>
            </a:r>
            <a:r>
              <a:rPr lang="en-US" altLang="tr-TR" dirty="0" err="1">
                <a:latin typeface="Calibri" panose="020F0502020204030204" pitchFamily="34" charset="0"/>
              </a:rPr>
              <a:t>önemlidir</a:t>
            </a:r>
            <a:r>
              <a:rPr lang="en-US" altLang="tr-TR" dirty="0">
                <a:latin typeface="Calibri" panose="020F0502020204030204" pitchFamily="34" charset="0"/>
              </a:rPr>
              <a:t>. </a:t>
            </a:r>
            <a:r>
              <a:rPr lang="en-US" altLang="tr-TR" dirty="0" err="1">
                <a:latin typeface="Calibri" panose="020F0502020204030204" pitchFamily="34" charset="0"/>
              </a:rPr>
              <a:t>Daha</a:t>
            </a:r>
            <a:r>
              <a:rPr lang="en-US" altLang="tr-TR" dirty="0">
                <a:latin typeface="Calibri" panose="020F0502020204030204" pitchFamily="34" charset="0"/>
              </a:rPr>
              <a:t> </a:t>
            </a:r>
            <a:r>
              <a:rPr lang="en-US" altLang="tr-TR" dirty="0" err="1" smtClean="0">
                <a:latin typeface="Calibri" panose="020F0502020204030204" pitchFamily="34" charset="0"/>
              </a:rPr>
              <a:t>sonra</a:t>
            </a:r>
            <a:r>
              <a:rPr lang="tr-TR" altLang="tr-TR" dirty="0" smtClean="0">
                <a:latin typeface="Calibri" panose="020F0502020204030204" pitchFamily="34" charset="0"/>
              </a:rPr>
              <a:t> </a:t>
            </a:r>
            <a:r>
              <a:rPr lang="en-US" altLang="tr-TR" dirty="0" err="1" smtClean="0">
                <a:latin typeface="Calibri" panose="020F0502020204030204" pitchFamily="34" charset="0"/>
              </a:rPr>
              <a:t>yapılacak</a:t>
            </a:r>
            <a:r>
              <a:rPr lang="en-US" altLang="tr-TR" dirty="0" smtClean="0">
                <a:latin typeface="Calibri" panose="020F0502020204030204" pitchFamily="34" charset="0"/>
              </a:rPr>
              <a:t> </a:t>
            </a:r>
            <a:r>
              <a:rPr lang="en-US" altLang="tr-TR" dirty="0" err="1">
                <a:latin typeface="Calibri" panose="020F0502020204030204" pitchFamily="34" charset="0"/>
              </a:rPr>
              <a:t>iş</a:t>
            </a:r>
            <a:r>
              <a:rPr lang="en-US" altLang="tr-TR" dirty="0">
                <a:latin typeface="Calibri" panose="020F0502020204030204" pitchFamily="34" charset="0"/>
              </a:rPr>
              <a:t>, </a:t>
            </a:r>
            <a:r>
              <a:rPr lang="en-US" altLang="tr-TR" dirty="0" err="1">
                <a:latin typeface="Calibri" panose="020F0502020204030204" pitchFamily="34" charset="0"/>
              </a:rPr>
              <a:t>bu</a:t>
            </a:r>
            <a:r>
              <a:rPr lang="en-US" altLang="tr-TR" dirty="0">
                <a:latin typeface="Calibri" panose="020F0502020204030204" pitchFamily="34" charset="0"/>
              </a:rPr>
              <a:t> 5 </a:t>
            </a:r>
            <a:r>
              <a:rPr lang="en-US" altLang="tr-TR" dirty="0" err="1">
                <a:latin typeface="Calibri" panose="020F0502020204030204" pitchFamily="34" charset="0"/>
              </a:rPr>
              <a:t>sözcüğün</a:t>
            </a:r>
            <a:r>
              <a:rPr lang="en-US" altLang="tr-TR" dirty="0">
                <a:latin typeface="Calibri" panose="020F0502020204030204" pitchFamily="34" charset="0"/>
              </a:rPr>
              <a:t> </a:t>
            </a:r>
            <a:r>
              <a:rPr lang="en-US" altLang="tr-TR" dirty="0" err="1">
                <a:latin typeface="Calibri" panose="020F0502020204030204" pitchFamily="34" charset="0"/>
              </a:rPr>
              <a:t>evde</a:t>
            </a:r>
            <a:r>
              <a:rPr lang="en-US" altLang="tr-TR" dirty="0">
                <a:latin typeface="Calibri" panose="020F0502020204030204" pitchFamily="34" charset="0"/>
              </a:rPr>
              <a:t> </a:t>
            </a:r>
            <a:r>
              <a:rPr lang="en-US" altLang="tr-TR" dirty="0" err="1">
                <a:latin typeface="Calibri" panose="020F0502020204030204" pitchFamily="34" charset="0"/>
              </a:rPr>
              <a:t>ebeveyn</a:t>
            </a:r>
            <a:r>
              <a:rPr lang="en-US" altLang="tr-TR" dirty="0">
                <a:latin typeface="Calibri" panose="020F0502020204030204" pitchFamily="34" charset="0"/>
              </a:rPr>
              <a:t> </a:t>
            </a:r>
            <a:r>
              <a:rPr lang="en-US" altLang="tr-TR" dirty="0" err="1">
                <a:latin typeface="Calibri" panose="020F0502020204030204" pitchFamily="34" charset="0"/>
              </a:rPr>
              <a:t>ya</a:t>
            </a:r>
            <a:r>
              <a:rPr lang="en-US" altLang="tr-TR" dirty="0">
                <a:latin typeface="Calibri" panose="020F0502020204030204" pitchFamily="34" charset="0"/>
              </a:rPr>
              <a:t> da </a:t>
            </a:r>
            <a:r>
              <a:rPr lang="en-US" altLang="tr-TR" dirty="0" err="1">
                <a:latin typeface="Calibri" panose="020F0502020204030204" pitchFamily="34" charset="0"/>
              </a:rPr>
              <a:t>birincil</a:t>
            </a:r>
            <a:r>
              <a:rPr lang="en-US" altLang="tr-TR" dirty="0">
                <a:latin typeface="Calibri" panose="020F0502020204030204" pitchFamily="34" charset="0"/>
              </a:rPr>
              <a:t> </a:t>
            </a:r>
            <a:r>
              <a:rPr lang="en-US" altLang="tr-TR" dirty="0" err="1">
                <a:latin typeface="Calibri" panose="020F0502020204030204" pitchFamily="34" charset="0"/>
              </a:rPr>
              <a:t>bakıcı</a:t>
            </a:r>
            <a:r>
              <a:rPr lang="en-US" altLang="tr-TR" dirty="0">
                <a:latin typeface="Calibri" panose="020F0502020204030204" pitchFamily="34" charset="0"/>
              </a:rPr>
              <a:t>, </a:t>
            </a:r>
            <a:r>
              <a:rPr lang="en-US" altLang="tr-TR" dirty="0" err="1">
                <a:latin typeface="Calibri" panose="020F0502020204030204" pitchFamily="34" charset="0"/>
              </a:rPr>
              <a:t>okulda</a:t>
            </a:r>
            <a:r>
              <a:rPr lang="en-US" altLang="tr-TR" dirty="0">
                <a:latin typeface="Calibri" panose="020F0502020204030204" pitchFamily="34" charset="0"/>
              </a:rPr>
              <a:t> </a:t>
            </a:r>
            <a:r>
              <a:rPr lang="en-US" altLang="tr-TR" dirty="0" err="1" smtClean="0">
                <a:latin typeface="Calibri" panose="020F0502020204030204" pitchFamily="34" charset="0"/>
              </a:rPr>
              <a:t>ise</a:t>
            </a:r>
            <a:r>
              <a:rPr lang="tr-TR" altLang="tr-TR" dirty="0" smtClean="0">
                <a:latin typeface="Calibri" panose="020F0502020204030204" pitchFamily="34" charset="0"/>
              </a:rPr>
              <a:t> </a:t>
            </a:r>
            <a:r>
              <a:rPr lang="en-US" altLang="tr-TR" dirty="0" smtClean="0">
                <a:latin typeface="Calibri" panose="020F0502020204030204" pitchFamily="34" charset="0"/>
              </a:rPr>
              <a:t>öğretmen </a:t>
            </a:r>
            <a:r>
              <a:rPr lang="en-US" altLang="tr-TR" dirty="0" err="1">
                <a:latin typeface="Calibri" panose="020F0502020204030204" pitchFamily="34" charset="0"/>
              </a:rPr>
              <a:t>tarafından</a:t>
            </a:r>
            <a:r>
              <a:rPr lang="en-US" altLang="tr-TR" dirty="0">
                <a:latin typeface="Calibri" panose="020F0502020204030204" pitchFamily="34" charset="0"/>
              </a:rPr>
              <a:t> </a:t>
            </a:r>
            <a:r>
              <a:rPr lang="en-US" altLang="tr-TR" dirty="0" err="1">
                <a:latin typeface="Calibri" panose="020F0502020204030204" pitchFamily="34" charset="0"/>
              </a:rPr>
              <a:t>yoğun</a:t>
            </a:r>
            <a:r>
              <a:rPr lang="en-US" altLang="tr-TR" dirty="0">
                <a:latin typeface="Calibri" panose="020F0502020204030204" pitchFamily="34" charset="0"/>
              </a:rPr>
              <a:t>, aynı </a:t>
            </a:r>
            <a:r>
              <a:rPr lang="en-US" altLang="tr-TR" dirty="0" err="1">
                <a:latin typeface="Calibri" panose="020F0502020204030204" pitchFamily="34" charset="0"/>
              </a:rPr>
              <a:t>zamanda</a:t>
            </a:r>
            <a:r>
              <a:rPr lang="en-US" altLang="tr-TR" dirty="0">
                <a:latin typeface="Calibri" panose="020F0502020204030204" pitchFamily="34" charset="0"/>
              </a:rPr>
              <a:t> </a:t>
            </a:r>
            <a:r>
              <a:rPr lang="en-US" altLang="tr-TR" dirty="0" err="1">
                <a:latin typeface="Calibri" panose="020F0502020204030204" pitchFamily="34" charset="0"/>
              </a:rPr>
              <a:t>doğal</a:t>
            </a:r>
            <a:r>
              <a:rPr lang="en-US" altLang="tr-TR" dirty="0">
                <a:latin typeface="Calibri" panose="020F0502020204030204" pitchFamily="34" charset="0"/>
              </a:rPr>
              <a:t> </a:t>
            </a:r>
            <a:r>
              <a:rPr lang="en-US" altLang="tr-TR" dirty="0" err="1">
                <a:latin typeface="Calibri" panose="020F0502020204030204" pitchFamily="34" charset="0"/>
              </a:rPr>
              <a:t>bir</a:t>
            </a:r>
            <a:r>
              <a:rPr lang="en-US" altLang="tr-TR" dirty="0">
                <a:latin typeface="Calibri" panose="020F0502020204030204" pitchFamily="34" charset="0"/>
              </a:rPr>
              <a:t> şekilde çocuk </a:t>
            </a:r>
            <a:r>
              <a:rPr lang="en-US" altLang="tr-TR" dirty="0" err="1">
                <a:latin typeface="Calibri" panose="020F0502020204030204" pitchFamily="34" charset="0"/>
              </a:rPr>
              <a:t>ile</a:t>
            </a:r>
            <a:r>
              <a:rPr lang="en-US" altLang="tr-TR" dirty="0">
                <a:latin typeface="Calibri" panose="020F0502020204030204" pitchFamily="34" charset="0"/>
              </a:rPr>
              <a:t> </a:t>
            </a:r>
            <a:r>
              <a:rPr lang="en-US" altLang="tr-TR" dirty="0" err="1" smtClean="0">
                <a:latin typeface="Calibri" panose="020F0502020204030204" pitchFamily="34" charset="0"/>
              </a:rPr>
              <a:t>kullanılması</a:t>
            </a:r>
            <a:r>
              <a:rPr lang="tr-TR" altLang="tr-TR" dirty="0" smtClean="0">
                <a:latin typeface="Calibri" panose="020F0502020204030204" pitchFamily="34" charset="0"/>
              </a:rPr>
              <a:t> </a:t>
            </a:r>
            <a:r>
              <a:rPr lang="en-US" altLang="tr-TR" dirty="0" smtClean="0">
                <a:latin typeface="Calibri" panose="020F0502020204030204" pitchFamily="34" charset="0"/>
              </a:rPr>
              <a:t>ve </a:t>
            </a:r>
            <a:r>
              <a:rPr lang="en-US" altLang="tr-TR" dirty="0" err="1">
                <a:latin typeface="Calibri" panose="020F0502020204030204" pitchFamily="34" charset="0"/>
              </a:rPr>
              <a:t>böylece</a:t>
            </a:r>
            <a:r>
              <a:rPr lang="en-US" altLang="tr-TR" dirty="0">
                <a:latin typeface="Calibri" panose="020F0502020204030204" pitchFamily="34" charset="0"/>
              </a:rPr>
              <a:t> </a:t>
            </a:r>
            <a:r>
              <a:rPr lang="en-US" altLang="tr-TR" dirty="0" err="1">
                <a:latin typeface="Calibri" panose="020F0502020204030204" pitchFamily="34" charset="0"/>
              </a:rPr>
              <a:t>çocuğun</a:t>
            </a:r>
            <a:r>
              <a:rPr lang="en-US" altLang="tr-TR" dirty="0">
                <a:latin typeface="Calibri" panose="020F0502020204030204" pitchFamily="34" charset="0"/>
              </a:rPr>
              <a:t> </a:t>
            </a:r>
            <a:r>
              <a:rPr lang="en-US" altLang="tr-TR" dirty="0" err="1">
                <a:latin typeface="Calibri" panose="020F0502020204030204" pitchFamily="34" charset="0"/>
              </a:rPr>
              <a:t>gün</a:t>
            </a:r>
            <a:r>
              <a:rPr lang="en-US" altLang="tr-TR" dirty="0">
                <a:latin typeface="Calibri" panose="020F0502020204030204" pitchFamily="34" charset="0"/>
              </a:rPr>
              <a:t> </a:t>
            </a:r>
            <a:r>
              <a:rPr lang="en-US" altLang="tr-TR" dirty="0" err="1">
                <a:latin typeface="Calibri" panose="020F0502020204030204" pitchFamily="34" charset="0"/>
              </a:rPr>
              <a:t>içinde</a:t>
            </a:r>
            <a:r>
              <a:rPr lang="en-US" altLang="tr-TR" dirty="0">
                <a:latin typeface="Calibri" panose="020F0502020204030204" pitchFamily="34" charset="0"/>
              </a:rPr>
              <a:t> </a:t>
            </a:r>
            <a:r>
              <a:rPr lang="en-US" altLang="tr-TR" dirty="0" err="1">
                <a:latin typeface="Calibri" panose="020F0502020204030204" pitchFamily="34" charset="0"/>
              </a:rPr>
              <a:t>uyanık</a:t>
            </a:r>
            <a:r>
              <a:rPr lang="en-US" altLang="tr-TR" dirty="0">
                <a:latin typeface="Calibri" panose="020F0502020204030204" pitchFamily="34" charset="0"/>
              </a:rPr>
              <a:t> </a:t>
            </a:r>
            <a:r>
              <a:rPr lang="en-US" altLang="tr-TR" dirty="0" err="1">
                <a:latin typeface="Calibri" panose="020F0502020204030204" pitchFamily="34" charset="0"/>
              </a:rPr>
              <a:t>iken</a:t>
            </a:r>
            <a:r>
              <a:rPr lang="en-US" altLang="tr-TR" dirty="0">
                <a:latin typeface="Calibri" panose="020F0502020204030204" pitchFamily="34" charset="0"/>
              </a:rPr>
              <a:t> </a:t>
            </a:r>
            <a:r>
              <a:rPr lang="en-US" altLang="tr-TR" dirty="0" err="1">
                <a:latin typeface="Calibri" panose="020F0502020204030204" pitchFamily="34" charset="0"/>
              </a:rPr>
              <a:t>bu</a:t>
            </a:r>
            <a:r>
              <a:rPr lang="en-US" altLang="tr-TR" dirty="0">
                <a:latin typeface="Calibri" panose="020F0502020204030204" pitchFamily="34" charset="0"/>
              </a:rPr>
              <a:t> </a:t>
            </a:r>
            <a:r>
              <a:rPr lang="en-US" altLang="tr-TR" dirty="0" err="1">
                <a:latin typeface="Calibri" panose="020F0502020204030204" pitchFamily="34" charset="0"/>
              </a:rPr>
              <a:t>sözcüklere</a:t>
            </a:r>
            <a:r>
              <a:rPr lang="en-US" altLang="tr-TR" dirty="0">
                <a:latin typeface="Calibri" panose="020F0502020204030204" pitchFamily="34" charset="0"/>
              </a:rPr>
              <a:t> </a:t>
            </a:r>
            <a:r>
              <a:rPr lang="en-US" altLang="tr-TR" dirty="0" err="1">
                <a:latin typeface="Calibri" panose="020F0502020204030204" pitchFamily="34" charset="0"/>
              </a:rPr>
              <a:t>ilişkin</a:t>
            </a:r>
            <a:r>
              <a:rPr lang="en-US" altLang="tr-TR" dirty="0">
                <a:latin typeface="Calibri" panose="020F0502020204030204" pitchFamily="34" charset="0"/>
              </a:rPr>
              <a:t> </a:t>
            </a:r>
            <a:r>
              <a:rPr lang="en-US" altLang="tr-TR" dirty="0" err="1" smtClean="0">
                <a:latin typeface="Calibri" panose="020F0502020204030204" pitchFamily="34" charset="0"/>
              </a:rPr>
              <a:t>yeterince</a:t>
            </a:r>
            <a:r>
              <a:rPr lang="tr-TR" altLang="tr-TR" dirty="0" smtClean="0">
                <a:latin typeface="Calibri" panose="020F0502020204030204" pitchFamily="34" charset="0"/>
              </a:rPr>
              <a:t> </a:t>
            </a:r>
            <a:r>
              <a:rPr lang="en-US" altLang="tr-TR" dirty="0" err="1" smtClean="0">
                <a:latin typeface="Calibri" panose="020F0502020204030204" pitchFamily="34" charset="0"/>
              </a:rPr>
              <a:t>dilsel</a:t>
            </a:r>
            <a:r>
              <a:rPr lang="en-US" altLang="tr-TR" dirty="0" smtClean="0">
                <a:latin typeface="Calibri" panose="020F0502020204030204" pitchFamily="34" charset="0"/>
              </a:rPr>
              <a:t> </a:t>
            </a:r>
            <a:r>
              <a:rPr lang="en-US" altLang="tr-TR" dirty="0" err="1">
                <a:latin typeface="Calibri" panose="020F0502020204030204" pitchFamily="34" charset="0"/>
              </a:rPr>
              <a:t>girdi</a:t>
            </a:r>
            <a:r>
              <a:rPr lang="en-US" altLang="tr-TR" dirty="0">
                <a:latin typeface="Calibri" panose="020F0502020204030204" pitchFamily="34" charset="0"/>
              </a:rPr>
              <a:t> </a:t>
            </a:r>
            <a:r>
              <a:rPr lang="en-US" altLang="tr-TR" dirty="0" err="1">
                <a:latin typeface="Calibri" panose="020F0502020204030204" pitchFamily="34" charset="0"/>
              </a:rPr>
              <a:t>almasının</a:t>
            </a:r>
            <a:r>
              <a:rPr lang="en-US" altLang="tr-TR" dirty="0">
                <a:latin typeface="Calibri" panose="020F0502020204030204" pitchFamily="34" charset="0"/>
              </a:rPr>
              <a:t> </a:t>
            </a:r>
            <a:r>
              <a:rPr lang="en-US" altLang="tr-TR" dirty="0" err="1">
                <a:latin typeface="Calibri" panose="020F0502020204030204" pitchFamily="34" charset="0"/>
              </a:rPr>
              <a:t>sağlanmasıdır</a:t>
            </a:r>
            <a:r>
              <a:rPr lang="en-US" altLang="tr-TR" dirty="0">
                <a:latin typeface="Calibri" panose="020F0502020204030204" pitchFamily="34" charset="0"/>
              </a:rPr>
              <a:t>. </a:t>
            </a:r>
            <a:r>
              <a:rPr lang="en-US" altLang="tr-TR" dirty="0" err="1">
                <a:latin typeface="Calibri" panose="020F0502020204030204" pitchFamily="34" charset="0"/>
              </a:rPr>
              <a:t>Gün</a:t>
            </a:r>
            <a:r>
              <a:rPr lang="en-US" altLang="tr-TR" dirty="0">
                <a:latin typeface="Calibri" panose="020F0502020204030204" pitchFamily="34" charset="0"/>
              </a:rPr>
              <a:t> </a:t>
            </a:r>
            <a:r>
              <a:rPr lang="en-US" altLang="tr-TR" dirty="0" err="1">
                <a:latin typeface="Calibri" panose="020F0502020204030204" pitchFamily="34" charset="0"/>
              </a:rPr>
              <a:t>içerisinde</a:t>
            </a:r>
            <a:r>
              <a:rPr lang="en-US" altLang="tr-TR" dirty="0">
                <a:latin typeface="Calibri" panose="020F0502020204030204" pitchFamily="34" charset="0"/>
              </a:rPr>
              <a:t> </a:t>
            </a:r>
            <a:r>
              <a:rPr lang="en-US" altLang="tr-TR" dirty="0" err="1">
                <a:latin typeface="Calibri" panose="020F0502020204030204" pitchFamily="34" charset="0"/>
              </a:rPr>
              <a:t>yoğun</a:t>
            </a:r>
            <a:r>
              <a:rPr lang="en-US" altLang="tr-TR" dirty="0">
                <a:latin typeface="Calibri" panose="020F0502020204030204" pitchFamily="34" charset="0"/>
              </a:rPr>
              <a:t> </a:t>
            </a:r>
            <a:r>
              <a:rPr lang="en-US" altLang="tr-TR" dirty="0" err="1">
                <a:latin typeface="Calibri" panose="020F0502020204030204" pitchFamily="34" charset="0"/>
              </a:rPr>
              <a:t>bir</a:t>
            </a:r>
            <a:r>
              <a:rPr lang="en-US" altLang="tr-TR" dirty="0">
                <a:latin typeface="Calibri" panose="020F0502020204030204" pitchFamily="34" charset="0"/>
              </a:rPr>
              <a:t> </a:t>
            </a:r>
            <a:r>
              <a:rPr lang="en-US" altLang="tr-TR" dirty="0" smtClean="0">
                <a:latin typeface="Calibri" panose="020F0502020204030204" pitchFamily="34" charset="0"/>
              </a:rPr>
              <a:t>şekilde</a:t>
            </a:r>
            <a:r>
              <a:rPr lang="tr-TR" altLang="tr-TR" dirty="0" smtClean="0">
                <a:latin typeface="Calibri" panose="020F0502020204030204" pitchFamily="34" charset="0"/>
              </a:rPr>
              <a:t> </a:t>
            </a:r>
            <a:r>
              <a:rPr lang="en-US" altLang="tr-TR" dirty="0" smtClean="0">
                <a:latin typeface="Calibri" panose="020F0502020204030204" pitchFamily="34" charset="0"/>
              </a:rPr>
              <a:t>ve </a:t>
            </a:r>
            <a:r>
              <a:rPr lang="en-US" altLang="tr-TR" dirty="0" err="1">
                <a:latin typeface="Calibri" panose="020F0502020204030204" pitchFamily="34" charset="0"/>
              </a:rPr>
              <a:t>doğal</a:t>
            </a:r>
            <a:r>
              <a:rPr lang="en-US" altLang="tr-TR" dirty="0">
                <a:latin typeface="Calibri" panose="020F0502020204030204" pitchFamily="34" charset="0"/>
              </a:rPr>
              <a:t> </a:t>
            </a:r>
            <a:r>
              <a:rPr lang="en-US" altLang="tr-TR" dirty="0" err="1">
                <a:latin typeface="Calibri" panose="020F0502020204030204" pitchFamily="34" charset="0"/>
              </a:rPr>
              <a:t>olarak</a:t>
            </a:r>
            <a:r>
              <a:rPr lang="en-US" altLang="tr-TR" dirty="0">
                <a:latin typeface="Calibri" panose="020F0502020204030204" pitchFamily="34" charset="0"/>
              </a:rPr>
              <a:t> </a:t>
            </a:r>
            <a:r>
              <a:rPr lang="en-US" altLang="tr-TR" dirty="0" err="1">
                <a:latin typeface="Calibri" panose="020F0502020204030204" pitchFamily="34" charset="0"/>
              </a:rPr>
              <a:t>etkileşime</a:t>
            </a:r>
            <a:r>
              <a:rPr lang="en-US" altLang="tr-TR" dirty="0">
                <a:latin typeface="Calibri" panose="020F0502020204030204" pitchFamily="34" charset="0"/>
              </a:rPr>
              <a:t> </a:t>
            </a:r>
            <a:r>
              <a:rPr lang="en-US" altLang="tr-TR" dirty="0" err="1">
                <a:latin typeface="Calibri" panose="020F0502020204030204" pitchFamily="34" charset="0"/>
              </a:rPr>
              <a:t>girdiği</a:t>
            </a:r>
            <a:r>
              <a:rPr lang="en-US" altLang="tr-TR" dirty="0">
                <a:latin typeface="Calibri" panose="020F0502020204030204" pitchFamily="34" charset="0"/>
              </a:rPr>
              <a:t> </a:t>
            </a:r>
            <a:r>
              <a:rPr lang="en-US" altLang="tr-TR" dirty="0" err="1">
                <a:latin typeface="Calibri" panose="020F0502020204030204" pitchFamily="34" charset="0"/>
              </a:rPr>
              <a:t>anlarda</a:t>
            </a:r>
            <a:r>
              <a:rPr lang="en-US" altLang="tr-TR" dirty="0">
                <a:latin typeface="Calibri" panose="020F0502020204030204" pitchFamily="34" charset="0"/>
              </a:rPr>
              <a:t> </a:t>
            </a:r>
            <a:r>
              <a:rPr lang="en-US" altLang="tr-TR" dirty="0" err="1">
                <a:latin typeface="Calibri" panose="020F0502020204030204" pitchFamily="34" charset="0"/>
              </a:rPr>
              <a:t>bu</a:t>
            </a:r>
            <a:r>
              <a:rPr lang="en-US" altLang="tr-TR" dirty="0">
                <a:latin typeface="Calibri" panose="020F0502020204030204" pitchFamily="34" charset="0"/>
              </a:rPr>
              <a:t> </a:t>
            </a:r>
            <a:r>
              <a:rPr lang="en-US" altLang="tr-TR" dirty="0" err="1">
                <a:latin typeface="Calibri" panose="020F0502020204030204" pitchFamily="34" charset="0"/>
              </a:rPr>
              <a:t>sözcükleri</a:t>
            </a:r>
            <a:r>
              <a:rPr lang="en-US" altLang="tr-TR" dirty="0">
                <a:latin typeface="Calibri" panose="020F0502020204030204" pitchFamily="34" charset="0"/>
              </a:rPr>
              <a:t> </a:t>
            </a:r>
            <a:r>
              <a:rPr lang="en-US" altLang="tr-TR" dirty="0" err="1">
                <a:latin typeface="Calibri" panose="020F0502020204030204" pitchFamily="34" charset="0"/>
              </a:rPr>
              <a:t>duyan</a:t>
            </a:r>
            <a:r>
              <a:rPr lang="en-US" altLang="tr-TR" dirty="0">
                <a:latin typeface="Calibri" panose="020F0502020204030204" pitchFamily="34" charset="0"/>
              </a:rPr>
              <a:t> </a:t>
            </a:r>
            <a:r>
              <a:rPr lang="en-US" altLang="tr-TR" dirty="0" err="1">
                <a:latin typeface="Calibri" panose="020F0502020204030204" pitchFamily="34" charset="0"/>
              </a:rPr>
              <a:t>çocukta</a:t>
            </a:r>
            <a:r>
              <a:rPr lang="en-US" altLang="tr-TR" dirty="0">
                <a:latin typeface="Calibri" panose="020F0502020204030204" pitchFamily="34" charset="0"/>
              </a:rPr>
              <a:t>, </a:t>
            </a:r>
            <a:r>
              <a:rPr lang="en-US" altLang="tr-TR" dirty="0" err="1" smtClean="0">
                <a:latin typeface="Calibri" panose="020F0502020204030204" pitchFamily="34" charset="0"/>
              </a:rPr>
              <a:t>bir</a:t>
            </a:r>
            <a:r>
              <a:rPr lang="tr-TR" altLang="tr-TR" dirty="0" smtClean="0">
                <a:latin typeface="Calibri" panose="020F0502020204030204" pitchFamily="34" charset="0"/>
              </a:rPr>
              <a:t> </a:t>
            </a:r>
            <a:r>
              <a:rPr lang="en-US" altLang="tr-TR" dirty="0" err="1" smtClean="0">
                <a:latin typeface="Calibri" panose="020F0502020204030204" pitchFamily="34" charset="0"/>
              </a:rPr>
              <a:t>süre</a:t>
            </a:r>
            <a:r>
              <a:rPr lang="en-US" altLang="tr-TR" dirty="0" smtClean="0">
                <a:latin typeface="Calibri" panose="020F0502020204030204" pitchFamily="34" charset="0"/>
              </a:rPr>
              <a:t> </a:t>
            </a:r>
            <a:r>
              <a:rPr lang="en-US" altLang="tr-TR" dirty="0" err="1">
                <a:latin typeface="Calibri" panose="020F0502020204030204" pitchFamily="34" charset="0"/>
              </a:rPr>
              <a:t>sonra</a:t>
            </a:r>
            <a:r>
              <a:rPr lang="en-US" altLang="tr-TR" dirty="0">
                <a:latin typeface="Calibri" panose="020F0502020204030204" pitchFamily="34" charset="0"/>
              </a:rPr>
              <a:t> </a:t>
            </a:r>
            <a:r>
              <a:rPr lang="en-US" altLang="tr-TR" dirty="0" err="1">
                <a:latin typeface="Calibri" panose="020F0502020204030204" pitchFamily="34" charset="0"/>
              </a:rPr>
              <a:t>bu</a:t>
            </a:r>
            <a:r>
              <a:rPr lang="en-US" altLang="tr-TR" dirty="0">
                <a:latin typeface="Calibri" panose="020F0502020204030204" pitchFamily="34" charset="0"/>
              </a:rPr>
              <a:t> </a:t>
            </a:r>
            <a:r>
              <a:rPr lang="en-US" altLang="tr-TR" dirty="0" err="1">
                <a:latin typeface="Calibri" panose="020F0502020204030204" pitchFamily="34" charset="0"/>
              </a:rPr>
              <a:t>sözcüklerin</a:t>
            </a:r>
            <a:r>
              <a:rPr lang="en-US" altLang="tr-TR" dirty="0">
                <a:latin typeface="Calibri" panose="020F0502020204030204" pitchFamily="34" charset="0"/>
              </a:rPr>
              <a:t> </a:t>
            </a:r>
            <a:r>
              <a:rPr lang="en-US" altLang="tr-TR" dirty="0" err="1">
                <a:latin typeface="Calibri" panose="020F0502020204030204" pitchFamily="34" charset="0"/>
              </a:rPr>
              <a:t>üretimi</a:t>
            </a:r>
            <a:r>
              <a:rPr lang="en-US" altLang="tr-TR" dirty="0">
                <a:latin typeface="Calibri" panose="020F0502020204030204" pitchFamily="34" charset="0"/>
              </a:rPr>
              <a:t> </a:t>
            </a:r>
            <a:r>
              <a:rPr lang="en-US" altLang="tr-TR" dirty="0" err="1">
                <a:latin typeface="Calibri" panose="020F0502020204030204" pitchFamily="34" charset="0"/>
              </a:rPr>
              <a:t>gerçekleşebilecektir</a:t>
            </a:r>
            <a:r>
              <a:rPr lang="en-US" altLang="tr-TR" dirty="0">
                <a:latin typeface="Calibri" panose="020F0502020204030204" pitchFamily="34" charset="0"/>
              </a:rPr>
              <a:t>.</a:t>
            </a: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22</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75488829"/>
      </p:ext>
    </p:extLst>
  </p:cSld>
  <p:clrMapOvr>
    <a:masterClrMapping/>
  </p:clrMapOvr>
  <p:transition spd="med">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solidFill>
                  <a:srgbClr val="C00000"/>
                </a:solidFill>
              </a:rPr>
              <a:t>1.1.2. Paralel </a:t>
            </a:r>
            <a:r>
              <a:rPr lang="tr-TR" sz="3200" b="1" dirty="0" smtClean="0">
                <a:solidFill>
                  <a:srgbClr val="C00000"/>
                </a:solidFill>
              </a:rPr>
              <a:t>Konuşma</a:t>
            </a:r>
            <a:endParaRPr lang="tr-TR" sz="3200" b="1" dirty="0">
              <a:solidFill>
                <a:srgbClr val="C00000"/>
              </a:solidFill>
            </a:endParaRPr>
          </a:p>
        </p:txBody>
      </p:sp>
      <p:sp>
        <p:nvSpPr>
          <p:cNvPr id="3" name="İçerik Yer Tutucusu 2"/>
          <p:cNvSpPr>
            <a:spLocks noGrp="1"/>
          </p:cNvSpPr>
          <p:nvPr>
            <p:ph idx="1"/>
          </p:nvPr>
        </p:nvSpPr>
        <p:spPr>
          <a:xfrm>
            <a:off x="822959" y="1845734"/>
            <a:ext cx="7543801" cy="4391578"/>
          </a:xfrm>
        </p:spPr>
        <p:txBody>
          <a:bodyPr>
            <a:normAutofit/>
          </a:bodyPr>
          <a:lstStyle/>
          <a:p>
            <a:pPr>
              <a:buFont typeface="Wingdings" panose="05000000000000000000" pitchFamily="2" charset="2"/>
              <a:buChar char="q"/>
            </a:pPr>
            <a:r>
              <a:rPr lang="tr-TR" dirty="0" smtClean="0"/>
              <a:t>Paralel </a:t>
            </a:r>
            <a:r>
              <a:rPr lang="tr-TR" dirty="0"/>
              <a:t>konuşma çocuktan yanıt beklemeden, çocuk ile aynı ortamda iken, çocuğun yaptıklarının çocuğun dil beceri düzeyine uygun bir biçimde sözel olarak ifade edilmesidir.  </a:t>
            </a:r>
          </a:p>
          <a:p>
            <a:pPr>
              <a:buFont typeface="Wingdings" panose="05000000000000000000" pitchFamily="2" charset="2"/>
              <a:buChar char="q"/>
            </a:pPr>
            <a:r>
              <a:rPr lang="tr-TR" dirty="0"/>
              <a:t>Bu stratejide amaç, çocuğun yaptığı şeyin ne olduğunu duymasını sağlamak dolayısıyla o anki yaşantısını anlamlandırmaktır. Böylece çocuk için en doğal yaşantı dilsel girdi ile anlamlı hale gelecektir</a:t>
            </a:r>
            <a:r>
              <a:rPr lang="tr-TR" dirty="0" smtClean="0"/>
              <a:t>.</a:t>
            </a:r>
          </a:p>
          <a:p>
            <a:pPr>
              <a:buFont typeface="Wingdings" panose="05000000000000000000" pitchFamily="2" charset="2"/>
              <a:buChar char="q"/>
            </a:pPr>
            <a:r>
              <a:rPr lang="tr-TR" dirty="0"/>
              <a:t>Örneğin, </a:t>
            </a:r>
            <a:r>
              <a:rPr lang="tr-TR" dirty="0" smtClean="0"/>
              <a:t>sanat etkinliği </a:t>
            </a:r>
            <a:r>
              <a:rPr lang="tr-TR" dirty="0"/>
              <a:t>sırasında makas ile kağıt kesen </a:t>
            </a:r>
            <a:r>
              <a:rPr lang="tr-TR" dirty="0" smtClean="0"/>
              <a:t>çocuğun yaptıklarının </a:t>
            </a:r>
            <a:r>
              <a:rPr lang="tr-TR" dirty="0"/>
              <a:t>adlandırılması</a:t>
            </a:r>
            <a:r>
              <a:rPr lang="tr-TR" dirty="0" smtClean="0"/>
              <a:t>, “</a:t>
            </a:r>
            <a:r>
              <a:rPr lang="tr-TR" dirty="0"/>
              <a:t>makas”, “kesmek”, “düz”, “makasın rengi”, “kesilen şeyin ne olduğuna” </a:t>
            </a:r>
            <a:r>
              <a:rPr lang="tr-TR" dirty="0" smtClean="0"/>
              <a:t>ilişkin uygun </a:t>
            </a:r>
            <a:r>
              <a:rPr lang="tr-TR" dirty="0"/>
              <a:t>ve yoğun dilsel girdiler alması anlamına gelecektir. Arabayı </a:t>
            </a:r>
            <a:r>
              <a:rPr lang="tr-TR" dirty="0" smtClean="0"/>
              <a:t>zeminde süren </a:t>
            </a:r>
            <a:r>
              <a:rPr lang="tr-TR" dirty="0"/>
              <a:t>çocuğun yanında “araba”, “sürmek”, “arabanın çıkardığı ses”, “</a:t>
            </a:r>
            <a:r>
              <a:rPr lang="tr-TR" dirty="0" smtClean="0"/>
              <a:t>arabanın rengi</a:t>
            </a:r>
            <a:r>
              <a:rPr lang="tr-TR" dirty="0"/>
              <a:t>” gibi çocuğun o an yaptıkları ile ilgili sözcükler kullanmak, çocuğa </a:t>
            </a:r>
            <a:r>
              <a:rPr lang="tr-TR" dirty="0" smtClean="0"/>
              <a:t>uygun dilsel </a:t>
            </a:r>
            <a:r>
              <a:rPr lang="tr-TR" dirty="0"/>
              <a:t>girdiler sunulması anlamına gelmektedir.</a:t>
            </a: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23</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241331"/>
      </p:ext>
    </p:extLst>
  </p:cSld>
  <p:clrMapOvr>
    <a:masterClrMapping/>
  </p:clrMapOvr>
  <p:transition spd="med">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altLang="tr-TR" sz="3200" b="1" dirty="0">
                <a:solidFill>
                  <a:srgbClr val="C00000"/>
                </a:solidFill>
                <a:ea typeface="MS PGothic" panose="020B0600070205080204" pitchFamily="34" charset="-128"/>
              </a:rPr>
              <a:t>1.1.3. Kendi Kendine </a:t>
            </a:r>
            <a:r>
              <a:rPr lang="tr-TR" altLang="tr-TR" sz="3200" b="1" dirty="0" smtClean="0">
                <a:solidFill>
                  <a:srgbClr val="C00000"/>
                </a:solidFill>
                <a:ea typeface="MS PGothic" panose="020B0600070205080204" pitchFamily="34" charset="-128"/>
              </a:rPr>
              <a:t>Konuşma</a:t>
            </a:r>
            <a:endParaRPr lang="tr-TR" sz="3200" dirty="0">
              <a:solidFill>
                <a:srgbClr val="C00000"/>
              </a:solidFill>
            </a:endParaRPr>
          </a:p>
        </p:txBody>
      </p:sp>
      <p:sp>
        <p:nvSpPr>
          <p:cNvPr id="3" name="İçerik Yer Tutucusu 2"/>
          <p:cNvSpPr>
            <a:spLocks noGrp="1"/>
          </p:cNvSpPr>
          <p:nvPr>
            <p:ph idx="1"/>
          </p:nvPr>
        </p:nvSpPr>
        <p:spPr>
          <a:xfrm>
            <a:off x="822959" y="1845734"/>
            <a:ext cx="7543801" cy="4463586"/>
          </a:xfrm>
        </p:spPr>
        <p:txBody>
          <a:bodyPr>
            <a:normAutofit/>
          </a:bodyPr>
          <a:lstStyle/>
          <a:p>
            <a:pPr>
              <a:buFont typeface="Wingdings" panose="05000000000000000000" pitchFamily="2" charset="2"/>
              <a:buChar char="q"/>
              <a:defRPr/>
            </a:pPr>
            <a:r>
              <a:rPr lang="tr-TR" altLang="tr-TR" dirty="0" smtClean="0">
                <a:solidFill>
                  <a:schemeClr val="tx1"/>
                </a:solidFill>
                <a:latin typeface="Calibri" panose="020F0502020204030204" pitchFamily="34" charset="0"/>
                <a:ea typeface="MS PGothic" panose="020B0600070205080204" pitchFamily="34" charset="-128"/>
              </a:rPr>
              <a:t>Kendi kendine konuşma </a:t>
            </a:r>
            <a:r>
              <a:rPr lang="tr-TR" altLang="tr-TR" b="1" dirty="0" smtClean="0">
                <a:solidFill>
                  <a:srgbClr val="FF0000"/>
                </a:solidFill>
                <a:latin typeface="Calibri" panose="020F0502020204030204" pitchFamily="34" charset="0"/>
                <a:ea typeface="MS PGothic" panose="020B0600070205080204" pitchFamily="34" charset="-128"/>
              </a:rPr>
              <a:t>çocuktan yanıt beklemeden çocuk ile aynı ortamda iken yetişkinin kendi yaptıklarını çocuğun dil beceri düzeyine göre sözel olarak ifade etmesidir.</a:t>
            </a:r>
            <a:endParaRPr lang="tr-TR" altLang="tr-TR" dirty="0" smtClean="0">
              <a:solidFill>
                <a:srgbClr val="FF0000"/>
              </a:solidFill>
              <a:latin typeface="Calibri" panose="020F0502020204030204" pitchFamily="34" charset="0"/>
              <a:ea typeface="MS PGothic" panose="020B0600070205080204" pitchFamily="34" charset="-128"/>
            </a:endParaRPr>
          </a:p>
          <a:p>
            <a:pPr>
              <a:buFont typeface="Wingdings" panose="05000000000000000000" pitchFamily="2" charset="2"/>
              <a:buChar char="q"/>
              <a:defRPr/>
            </a:pPr>
            <a:r>
              <a:rPr lang="tr-TR" altLang="tr-TR" dirty="0" smtClean="0">
                <a:solidFill>
                  <a:schemeClr val="tx1"/>
                </a:solidFill>
                <a:latin typeface="Calibri" panose="020F0502020204030204" pitchFamily="34" charset="0"/>
                <a:ea typeface="MS PGothic" panose="020B0600070205080204" pitchFamily="34" charset="-128"/>
              </a:rPr>
              <a:t>Bu stratejide amaç, yetişkinin yaptığı şeyin ne olduğunu adlandırmasıdır.</a:t>
            </a:r>
          </a:p>
          <a:p>
            <a:pPr>
              <a:buFont typeface="Wingdings" panose="05000000000000000000" pitchFamily="2" charset="2"/>
              <a:buChar char="q"/>
              <a:defRPr/>
            </a:pPr>
            <a:r>
              <a:rPr lang="tr-TR" altLang="tr-TR" dirty="0" smtClean="0">
                <a:solidFill>
                  <a:schemeClr val="tx1"/>
                </a:solidFill>
                <a:latin typeface="Calibri" panose="020F0502020204030204" pitchFamily="34" charset="0"/>
                <a:ea typeface="MS PGothic" panose="020B0600070205080204" pitchFamily="34" charset="-128"/>
              </a:rPr>
              <a:t>Çocuk kendi etkinliği ya da yaptığı ile ilgilenirken bile aslında gözünün ucu ile sizi ya da yaptıklarınızı takip etmektedir. </a:t>
            </a:r>
          </a:p>
          <a:p>
            <a:pPr>
              <a:buFont typeface="Wingdings" panose="05000000000000000000" pitchFamily="2" charset="2"/>
              <a:buChar char="q"/>
              <a:defRPr/>
            </a:pPr>
            <a:r>
              <a:rPr lang="tr-TR" altLang="tr-TR" dirty="0" smtClean="0">
                <a:solidFill>
                  <a:schemeClr val="tx1"/>
                </a:solidFill>
                <a:latin typeface="Calibri" panose="020F0502020204030204" pitchFamily="34" charset="0"/>
                <a:ea typeface="MS PGothic" panose="020B0600070205080204" pitchFamily="34" charset="-128"/>
              </a:rPr>
              <a:t>Kendi kendine konuşma ile bu takip, dilsel anlamda çocuk için daha anlamlı hale gelmektedir.</a:t>
            </a:r>
          </a:p>
          <a:p>
            <a:pPr>
              <a:buFont typeface="Wingdings" panose="05000000000000000000" pitchFamily="2" charset="2"/>
              <a:buChar char="q"/>
              <a:defRPr/>
            </a:pPr>
            <a:r>
              <a:rPr lang="tr-TR" altLang="tr-TR" dirty="0" smtClean="0">
                <a:solidFill>
                  <a:schemeClr val="tx1"/>
                </a:solidFill>
                <a:latin typeface="Calibri" panose="020F0502020204030204" pitchFamily="34" charset="0"/>
                <a:ea typeface="MS PGothic" panose="020B0600070205080204" pitchFamily="34" charset="-128"/>
              </a:rPr>
              <a:t>Örneğin, </a:t>
            </a:r>
            <a:r>
              <a:rPr lang="en-US" altLang="tr-TR" dirty="0" smtClean="0">
                <a:solidFill>
                  <a:schemeClr val="tx1"/>
                </a:solidFill>
                <a:latin typeface="Calibri" panose="020F0502020204030204" pitchFamily="34" charset="0"/>
                <a:ea typeface="MS PGothic" panose="020B0600070205080204" pitchFamily="34" charset="-128"/>
              </a:rPr>
              <a:t>öğretmen, çocukların</a:t>
            </a:r>
            <a:r>
              <a:rPr lang="tr-TR"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bazılarının</a:t>
            </a:r>
            <a:r>
              <a:rPr lang="en-US"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merakla</a:t>
            </a:r>
            <a:r>
              <a:rPr lang="en-US" altLang="tr-TR" dirty="0" smtClean="0">
                <a:solidFill>
                  <a:schemeClr val="tx1"/>
                </a:solidFill>
                <a:latin typeface="Calibri" panose="020F0502020204030204" pitchFamily="34" charset="0"/>
                <a:ea typeface="MS PGothic" panose="020B0600070205080204" pitchFamily="34" charset="-128"/>
              </a:rPr>
              <a:t> ve </a:t>
            </a:r>
            <a:r>
              <a:rPr lang="en-US" altLang="tr-TR" dirty="0" err="1" smtClean="0">
                <a:solidFill>
                  <a:schemeClr val="tx1"/>
                </a:solidFill>
                <a:latin typeface="Calibri" panose="020F0502020204030204" pitchFamily="34" charset="0"/>
                <a:ea typeface="MS PGothic" panose="020B0600070205080204" pitchFamily="34" charset="-128"/>
              </a:rPr>
              <a:t>ilgiyle</a:t>
            </a:r>
            <a:r>
              <a:rPr lang="en-US"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kendisini</a:t>
            </a:r>
            <a:r>
              <a:rPr lang="en-US"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izlediği</a:t>
            </a:r>
            <a:r>
              <a:rPr lang="en-US"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bazılarının</a:t>
            </a:r>
            <a:r>
              <a:rPr lang="en-US"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ise</a:t>
            </a:r>
            <a:r>
              <a:rPr lang="en-US"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gözucuyla</a:t>
            </a:r>
            <a:r>
              <a:rPr lang="en-US" altLang="tr-TR" dirty="0" smtClean="0">
                <a:solidFill>
                  <a:schemeClr val="tx1"/>
                </a:solidFill>
                <a:latin typeface="Calibri" panose="020F0502020204030204" pitchFamily="34" charset="0"/>
                <a:ea typeface="MS PGothic" panose="020B0600070205080204" pitchFamily="34" charset="-128"/>
              </a:rPr>
              <a:t> takip</a:t>
            </a:r>
            <a:r>
              <a:rPr lang="tr-TR"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ettiği</a:t>
            </a:r>
            <a:r>
              <a:rPr lang="tr-TR"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etkinlik</a:t>
            </a:r>
            <a:r>
              <a:rPr lang="en-US"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sırasında</a:t>
            </a:r>
            <a:r>
              <a:rPr lang="en-US"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kendi</a:t>
            </a:r>
            <a:r>
              <a:rPr lang="en-US"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kendine</a:t>
            </a:r>
            <a:r>
              <a:rPr lang="en-US"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konuşarak</a:t>
            </a:r>
            <a:r>
              <a:rPr lang="en-US"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yaptıklarını</a:t>
            </a:r>
            <a:r>
              <a:rPr lang="en-US"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sözel</a:t>
            </a:r>
            <a:r>
              <a:rPr lang="en-US"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olarak</a:t>
            </a:r>
            <a:r>
              <a:rPr lang="tr-TR"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adlandır</a:t>
            </a:r>
            <a:r>
              <a:rPr lang="tr-TR" altLang="tr-TR" dirty="0" err="1" smtClean="0">
                <a:solidFill>
                  <a:schemeClr val="tx1"/>
                </a:solidFill>
                <a:latin typeface="Calibri" panose="020F0502020204030204" pitchFamily="34" charset="0"/>
                <a:ea typeface="MS PGothic" panose="020B0600070205080204" pitchFamily="34" charset="-128"/>
              </a:rPr>
              <a:t>abilir</a:t>
            </a:r>
            <a:r>
              <a:rPr lang="en-US" altLang="tr-TR" dirty="0" smtClean="0">
                <a:solidFill>
                  <a:schemeClr val="tx1"/>
                </a:solidFill>
                <a:latin typeface="Calibri" panose="020F0502020204030204" pitchFamily="34" charset="0"/>
                <a:ea typeface="MS PGothic" panose="020B0600070205080204" pitchFamily="34" charset="-128"/>
              </a:rPr>
              <a:t>.</a:t>
            </a:r>
            <a:endParaRPr lang="en-US" altLang="tr-TR" dirty="0">
              <a:solidFill>
                <a:schemeClr val="tx1"/>
              </a:solidFill>
              <a:latin typeface="Calibri" panose="020F0502020204030204" pitchFamily="34" charset="0"/>
              <a:ea typeface="MS PGothic" panose="020B0600070205080204" pitchFamily="34" charset="-128"/>
            </a:endParaRP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24</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25391299"/>
      </p:ext>
    </p:extLst>
  </p:cSld>
  <p:clrMapOvr>
    <a:masterClrMapping/>
  </p:clrMapOvr>
  <p:transition spd="med">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altLang="tr-TR" sz="3200" b="1" dirty="0">
                <a:solidFill>
                  <a:srgbClr val="C00000"/>
                </a:solidFill>
                <a:ea typeface="MS PGothic" panose="020B0600070205080204" pitchFamily="34" charset="-128"/>
              </a:rPr>
              <a:t>1.2. Seçenek </a:t>
            </a:r>
            <a:r>
              <a:rPr lang="tr-TR" altLang="tr-TR" sz="3200" b="1" dirty="0" smtClean="0">
                <a:solidFill>
                  <a:srgbClr val="C00000"/>
                </a:solidFill>
                <a:ea typeface="MS PGothic" panose="020B0600070205080204" pitchFamily="34" charset="-128"/>
              </a:rPr>
              <a:t>sunma</a:t>
            </a:r>
            <a:endParaRPr lang="tr-TR" sz="3200" dirty="0">
              <a:solidFill>
                <a:srgbClr val="C00000"/>
              </a:solidFill>
            </a:endParaRPr>
          </a:p>
        </p:txBody>
      </p:sp>
      <p:sp>
        <p:nvSpPr>
          <p:cNvPr id="3" name="İçerik Yer Tutucusu 2"/>
          <p:cNvSpPr>
            <a:spLocks noGrp="1"/>
          </p:cNvSpPr>
          <p:nvPr>
            <p:ph idx="1"/>
          </p:nvPr>
        </p:nvSpPr>
        <p:spPr>
          <a:xfrm>
            <a:off x="822959" y="1845734"/>
            <a:ext cx="7543801" cy="4463586"/>
          </a:xfrm>
        </p:spPr>
        <p:txBody>
          <a:bodyPr>
            <a:normAutofit/>
          </a:bodyPr>
          <a:lstStyle/>
          <a:p>
            <a:pPr>
              <a:buFont typeface="Wingdings" panose="05000000000000000000" pitchFamily="2" charset="2"/>
              <a:buChar char="q"/>
              <a:defRPr/>
            </a:pPr>
            <a:r>
              <a:rPr lang="tr-TR" altLang="tr-TR" dirty="0" smtClean="0">
                <a:latin typeface="Calibri" panose="020F0502020204030204" pitchFamily="34" charset="0"/>
                <a:ea typeface="MS PGothic" panose="020B0600070205080204" pitchFamily="34" charset="-128"/>
              </a:rPr>
              <a:t>Seçenek </a:t>
            </a:r>
            <a:r>
              <a:rPr lang="tr-TR" altLang="tr-TR" dirty="0">
                <a:latin typeface="Calibri" panose="020F0502020204030204" pitchFamily="34" charset="0"/>
                <a:ea typeface="MS PGothic" panose="020B0600070205080204" pitchFamily="34" charset="-128"/>
              </a:rPr>
              <a:t>sunma model olma stratejileri içerisinde en etkili dil becerilerini destekleme stratejileri arasındadır</a:t>
            </a:r>
            <a:r>
              <a:rPr lang="tr-TR" altLang="tr-TR" dirty="0" smtClean="0">
                <a:latin typeface="Calibri" panose="020F0502020204030204" pitchFamily="34" charset="0"/>
                <a:ea typeface="MS PGothic" panose="020B0600070205080204" pitchFamily="34" charset="-128"/>
              </a:rPr>
              <a:t>.</a:t>
            </a:r>
            <a:endParaRPr lang="tr-TR" altLang="tr-TR" dirty="0">
              <a:latin typeface="Calibri" panose="020F0502020204030204" pitchFamily="34" charset="0"/>
              <a:ea typeface="MS PGothic" panose="020B0600070205080204" pitchFamily="34" charset="-128"/>
            </a:endParaRPr>
          </a:p>
          <a:p>
            <a:pPr>
              <a:buFont typeface="Wingdings" panose="05000000000000000000" pitchFamily="2" charset="2"/>
              <a:buChar char="q"/>
              <a:defRPr/>
            </a:pPr>
            <a:r>
              <a:rPr lang="tr-TR" altLang="tr-TR" dirty="0" smtClean="0">
                <a:latin typeface="Calibri" panose="020F0502020204030204" pitchFamily="34" charset="0"/>
                <a:ea typeface="MS PGothic" panose="020B0600070205080204" pitchFamily="34" charset="-128"/>
              </a:rPr>
              <a:t>Seçenek </a:t>
            </a:r>
            <a:r>
              <a:rPr lang="tr-TR" altLang="tr-TR" dirty="0">
                <a:latin typeface="Calibri" panose="020F0502020204030204" pitchFamily="34" charset="0"/>
                <a:ea typeface="MS PGothic" panose="020B0600070205080204" pitchFamily="34" charset="-128"/>
              </a:rPr>
              <a:t>sunma stratejisinde talep etme yer alırken aynı zamanda çocuğa sorunun yanıtı da model olunur</a:t>
            </a:r>
            <a:r>
              <a:rPr lang="tr-TR" altLang="tr-TR" dirty="0" smtClean="0">
                <a:latin typeface="Calibri" panose="020F0502020204030204" pitchFamily="34" charset="0"/>
                <a:ea typeface="MS PGothic" panose="020B0600070205080204" pitchFamily="34" charset="-128"/>
              </a:rPr>
              <a:t>.</a:t>
            </a:r>
            <a:endParaRPr lang="tr-TR" altLang="tr-TR" dirty="0">
              <a:latin typeface="Calibri" panose="020F0502020204030204" pitchFamily="34" charset="0"/>
              <a:ea typeface="MS PGothic" panose="020B0600070205080204" pitchFamily="34" charset="-128"/>
            </a:endParaRPr>
          </a:p>
          <a:p>
            <a:pPr>
              <a:buFont typeface="Wingdings" panose="05000000000000000000" pitchFamily="2" charset="2"/>
              <a:buChar char="q"/>
              <a:defRPr/>
            </a:pPr>
            <a:r>
              <a:rPr lang="tr-TR" altLang="tr-TR" b="1" dirty="0">
                <a:solidFill>
                  <a:srgbClr val="FF0000"/>
                </a:solidFill>
                <a:latin typeface="Calibri" panose="020F0502020204030204" pitchFamily="34" charset="0"/>
                <a:ea typeface="MS PGothic" panose="020B0600070205080204" pitchFamily="34" charset="-128"/>
              </a:rPr>
              <a:t>Çocuğa iki ya da daha fazla durum (oyuncak, etkinlik, nesne) arasından birini seçmesi için soru sorulur </a:t>
            </a:r>
            <a:r>
              <a:rPr lang="tr-TR" altLang="tr-TR" dirty="0">
                <a:latin typeface="Calibri" panose="020F0502020204030204" pitchFamily="34" charset="0"/>
                <a:ea typeface="MS PGothic" panose="020B0600070205080204" pitchFamily="34" charset="-128"/>
              </a:rPr>
              <a:t>ve çocuğun seçenekleri aslında içinde yanıtı barındırır</a:t>
            </a:r>
            <a:r>
              <a:rPr lang="tr-TR" altLang="tr-TR" dirty="0" smtClean="0">
                <a:latin typeface="Calibri" panose="020F0502020204030204" pitchFamily="34" charset="0"/>
                <a:ea typeface="MS PGothic" panose="020B0600070205080204" pitchFamily="34" charset="-128"/>
              </a:rPr>
              <a:t>.</a:t>
            </a:r>
          </a:p>
          <a:p>
            <a:pPr>
              <a:buFont typeface="Wingdings" panose="05000000000000000000" pitchFamily="2" charset="2"/>
              <a:buChar char="q"/>
              <a:defRPr/>
            </a:pPr>
            <a:r>
              <a:rPr lang="tr-TR" altLang="tr-TR" dirty="0" smtClean="0">
                <a:latin typeface="Calibri" panose="020F0502020204030204" pitchFamily="34" charset="0"/>
                <a:ea typeface="MS PGothic" panose="020B0600070205080204" pitchFamily="34" charset="-128"/>
              </a:rPr>
              <a:t>Örneğin, “Kırmızı </a:t>
            </a:r>
            <a:r>
              <a:rPr lang="tr-TR" altLang="tr-TR" dirty="0">
                <a:latin typeface="Calibri" panose="020F0502020204030204" pitchFamily="34" charset="0"/>
                <a:ea typeface="MS PGothic" panose="020B0600070205080204" pitchFamily="34" charset="-128"/>
              </a:rPr>
              <a:t>kalemi mi, yoksa sarı kalemi mi istersin?”, “Bebekle mi, </a:t>
            </a:r>
            <a:r>
              <a:rPr lang="tr-TR" altLang="tr-TR" dirty="0" smtClean="0">
                <a:latin typeface="Calibri" panose="020F0502020204030204" pitchFamily="34" charset="0"/>
                <a:ea typeface="MS PGothic" panose="020B0600070205080204" pitchFamily="34" charset="-128"/>
              </a:rPr>
              <a:t>yoksa araba </a:t>
            </a:r>
            <a:r>
              <a:rPr lang="tr-TR" altLang="tr-TR" dirty="0">
                <a:latin typeface="Calibri" panose="020F0502020204030204" pitchFamily="34" charset="0"/>
                <a:ea typeface="MS PGothic" panose="020B0600070205080204" pitchFamily="34" charset="-128"/>
              </a:rPr>
              <a:t>ile mi oynamak istersin?”, “Kitap mı okumak istersin, yoksa bloklarla </a:t>
            </a:r>
            <a:r>
              <a:rPr lang="tr-TR" altLang="tr-TR" dirty="0" smtClean="0">
                <a:latin typeface="Calibri" panose="020F0502020204030204" pitchFamily="34" charset="0"/>
                <a:ea typeface="MS PGothic" panose="020B0600070205080204" pitchFamily="34" charset="-128"/>
              </a:rPr>
              <a:t>mı oynamak </a:t>
            </a:r>
            <a:r>
              <a:rPr lang="tr-TR" altLang="tr-TR" dirty="0">
                <a:latin typeface="Calibri" panose="020F0502020204030204" pitchFamily="34" charset="0"/>
                <a:ea typeface="MS PGothic" panose="020B0600070205080204" pitchFamily="34" charset="-128"/>
              </a:rPr>
              <a:t>istersin?” gibi seçenekler ile çocuğun tercih yapması istenir.</a:t>
            </a: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25</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70437845"/>
      </p:ext>
    </p:extLst>
  </p:cSld>
  <p:clrMapOvr>
    <a:masterClrMapping/>
  </p:clrMapOvr>
  <p:transition spd="med">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altLang="tr-TR" sz="3200" b="1" dirty="0">
                <a:solidFill>
                  <a:srgbClr val="C00000"/>
                </a:solidFill>
                <a:ea typeface="MS PGothic" panose="020B0600070205080204" pitchFamily="34" charset="-128"/>
              </a:rPr>
              <a:t>1.3. Genişletmeler kullanarak model </a:t>
            </a:r>
            <a:r>
              <a:rPr lang="tr-TR" altLang="tr-TR" sz="3200" b="1" dirty="0" smtClean="0">
                <a:solidFill>
                  <a:srgbClr val="C00000"/>
                </a:solidFill>
                <a:ea typeface="MS PGothic" panose="020B0600070205080204" pitchFamily="34" charset="-128"/>
              </a:rPr>
              <a:t>olma</a:t>
            </a:r>
            <a:endParaRPr lang="tr-TR" sz="3200" dirty="0">
              <a:solidFill>
                <a:srgbClr val="C00000"/>
              </a:solidFill>
            </a:endParaRPr>
          </a:p>
        </p:txBody>
      </p:sp>
      <p:sp>
        <p:nvSpPr>
          <p:cNvPr id="3" name="İçerik Yer Tutucusu 2"/>
          <p:cNvSpPr>
            <a:spLocks noGrp="1"/>
          </p:cNvSpPr>
          <p:nvPr>
            <p:ph idx="1"/>
          </p:nvPr>
        </p:nvSpPr>
        <p:spPr/>
        <p:txBody>
          <a:bodyPr/>
          <a:lstStyle/>
          <a:p>
            <a:pPr>
              <a:buFont typeface="Wingdings" panose="05000000000000000000" pitchFamily="2" charset="2"/>
              <a:buChar char="q"/>
              <a:defRPr/>
            </a:pPr>
            <a:r>
              <a:rPr lang="tr-TR" altLang="tr-TR" dirty="0" smtClean="0">
                <a:latin typeface="Calibri" panose="020F0502020204030204" pitchFamily="34" charset="0"/>
              </a:rPr>
              <a:t>Genişletmeler </a:t>
            </a:r>
            <a:r>
              <a:rPr lang="tr-TR" altLang="tr-TR" dirty="0">
                <a:latin typeface="Calibri" panose="020F0502020204030204" pitchFamily="34" charset="0"/>
              </a:rPr>
              <a:t>kullanarak model olma, çocuğa bulunduğu dil beceri düzeyinden daha ileri ya da daha karmaşık dil becerileri öğretmede önemli bir yer tutan stratejilerdendir</a:t>
            </a:r>
            <a:r>
              <a:rPr lang="tr-TR" altLang="tr-TR" dirty="0" smtClean="0">
                <a:latin typeface="Calibri" panose="020F0502020204030204" pitchFamily="34" charset="0"/>
              </a:rPr>
              <a:t>.</a:t>
            </a:r>
            <a:endParaRPr lang="tr-TR" altLang="tr-TR" dirty="0">
              <a:latin typeface="Calibri" panose="020F0502020204030204" pitchFamily="34" charset="0"/>
            </a:endParaRPr>
          </a:p>
          <a:p>
            <a:pPr>
              <a:buFont typeface="Wingdings" panose="05000000000000000000" pitchFamily="2" charset="2"/>
              <a:buChar char="q"/>
              <a:defRPr/>
            </a:pPr>
            <a:r>
              <a:rPr lang="tr-TR" altLang="tr-TR" dirty="0">
                <a:latin typeface="Calibri" panose="020F0502020204030204" pitchFamily="34" charset="0"/>
              </a:rPr>
              <a:t>Genişletme en genel tanımıyla </a:t>
            </a:r>
            <a:r>
              <a:rPr lang="tr-TR" altLang="tr-TR" b="1" dirty="0">
                <a:solidFill>
                  <a:srgbClr val="FF0000"/>
                </a:solidFill>
                <a:latin typeface="Calibri" panose="020F0502020204030204" pitchFamily="34" charset="0"/>
              </a:rPr>
              <a:t>çocuğun söylediklerine yeni sözcükler ekleme </a:t>
            </a:r>
            <a:r>
              <a:rPr lang="tr-TR" altLang="tr-TR" dirty="0">
                <a:latin typeface="Calibri" panose="020F0502020204030204" pitchFamily="34" charset="0"/>
              </a:rPr>
              <a:t>olarak adlandırılabilirken, </a:t>
            </a:r>
            <a:r>
              <a:rPr lang="tr-TR" altLang="tr-TR" b="1" dirty="0">
                <a:solidFill>
                  <a:srgbClr val="FF0000"/>
                </a:solidFill>
                <a:latin typeface="Calibri" panose="020F0502020204030204" pitchFamily="34" charset="0"/>
              </a:rPr>
              <a:t>çocuğun söylediklerinin düzeltilerek genişletilmesi</a:t>
            </a:r>
            <a:r>
              <a:rPr lang="tr-TR" altLang="tr-TR" dirty="0">
                <a:latin typeface="Calibri" panose="020F0502020204030204" pitchFamily="34" charset="0"/>
              </a:rPr>
              <a:t> ve böylece uygun dil modeli olunması </a:t>
            </a:r>
            <a:r>
              <a:rPr lang="tr-TR" altLang="tr-TR" dirty="0" smtClean="0">
                <a:latin typeface="Calibri" panose="020F0502020204030204" pitchFamily="34" charset="0"/>
              </a:rPr>
              <a:t>önemlidir.</a:t>
            </a:r>
          </a:p>
          <a:p>
            <a:pPr>
              <a:buFont typeface="Wingdings" panose="05000000000000000000" pitchFamily="2" charset="2"/>
              <a:buChar char="q"/>
              <a:defRPr/>
            </a:pPr>
            <a:r>
              <a:rPr lang="tr-TR" dirty="0" smtClean="0"/>
              <a:t>Genişletmede </a:t>
            </a:r>
            <a:r>
              <a:rPr lang="tr-TR" dirty="0"/>
              <a:t>önemli olan nokta </a:t>
            </a:r>
            <a:r>
              <a:rPr lang="tr-TR" dirty="0" smtClean="0"/>
              <a:t>çocuğun </a:t>
            </a:r>
            <a:r>
              <a:rPr lang="en-US" dirty="0" err="1" smtClean="0"/>
              <a:t>sahip</a:t>
            </a:r>
            <a:r>
              <a:rPr lang="en-US" dirty="0" smtClean="0"/>
              <a:t> </a:t>
            </a:r>
            <a:r>
              <a:rPr lang="en-US" dirty="0" err="1"/>
              <a:t>olduğu</a:t>
            </a:r>
            <a:r>
              <a:rPr lang="en-US" dirty="0"/>
              <a:t> </a:t>
            </a:r>
            <a:r>
              <a:rPr lang="en-US" dirty="0" err="1"/>
              <a:t>dil</a:t>
            </a:r>
            <a:r>
              <a:rPr lang="en-US" dirty="0"/>
              <a:t> </a:t>
            </a:r>
            <a:r>
              <a:rPr lang="en-US" dirty="0" err="1"/>
              <a:t>becerisinin</a:t>
            </a:r>
            <a:r>
              <a:rPr lang="en-US" dirty="0"/>
              <a:t> </a:t>
            </a:r>
            <a:r>
              <a:rPr lang="en-US" dirty="0" err="1"/>
              <a:t>bir</a:t>
            </a:r>
            <a:r>
              <a:rPr lang="en-US" dirty="0"/>
              <a:t> </a:t>
            </a:r>
            <a:r>
              <a:rPr lang="en-US" dirty="0" err="1"/>
              <a:t>basamak</a:t>
            </a:r>
            <a:r>
              <a:rPr lang="en-US" dirty="0"/>
              <a:t> </a:t>
            </a:r>
            <a:r>
              <a:rPr lang="en-US" dirty="0" err="1" smtClean="0"/>
              <a:t>üstünde</a:t>
            </a:r>
            <a:r>
              <a:rPr lang="tr-TR" dirty="0"/>
              <a:t> </a:t>
            </a:r>
            <a:r>
              <a:rPr lang="tr-TR" dirty="0" smtClean="0"/>
              <a:t>genişletme </a:t>
            </a:r>
            <a:r>
              <a:rPr lang="tr-TR" dirty="0"/>
              <a:t>yapılarak uygun dil </a:t>
            </a:r>
            <a:r>
              <a:rPr lang="tr-TR" dirty="0" smtClean="0"/>
              <a:t>modeli olunmasıdır</a:t>
            </a:r>
            <a:r>
              <a:rPr lang="tr-TR" dirty="0"/>
              <a:t>.</a:t>
            </a:r>
            <a:endParaRPr lang="en-US" altLang="tr-TR" dirty="0">
              <a:latin typeface="Calibri" panose="020F0502020204030204" pitchFamily="34" charset="0"/>
            </a:endParaRP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26</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51423274"/>
      </p:ext>
    </p:extLst>
  </p:cSld>
  <p:clrMapOvr>
    <a:masterClrMapping/>
  </p:clrMapOvr>
  <p:transition spd="med">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solidFill>
                  <a:srgbClr val="C00000"/>
                </a:solidFill>
              </a:rPr>
              <a:t>1.3.1. Sözcük ekleme ile </a:t>
            </a:r>
            <a:r>
              <a:rPr lang="tr-TR" sz="3200" b="1" dirty="0" smtClean="0">
                <a:solidFill>
                  <a:srgbClr val="C00000"/>
                </a:solidFill>
              </a:rPr>
              <a:t>genişletme</a:t>
            </a:r>
            <a:endParaRPr lang="tr-TR" sz="3200" b="1" dirty="0">
              <a:solidFill>
                <a:srgbClr val="C00000"/>
              </a:solidFill>
            </a:endParaRPr>
          </a:p>
        </p:txBody>
      </p:sp>
      <p:sp>
        <p:nvSpPr>
          <p:cNvPr id="3" name="İçerik Yer Tutucusu 2"/>
          <p:cNvSpPr>
            <a:spLocks noGrp="1"/>
          </p:cNvSpPr>
          <p:nvPr>
            <p:ph idx="1"/>
          </p:nvPr>
        </p:nvSpPr>
        <p:spPr/>
        <p:txBody>
          <a:bodyPr/>
          <a:lstStyle/>
          <a:p>
            <a:pPr>
              <a:buFont typeface="Wingdings" panose="05000000000000000000" pitchFamily="2" charset="2"/>
              <a:buChar char="q"/>
            </a:pPr>
            <a:r>
              <a:rPr lang="tr-TR" dirty="0" smtClean="0"/>
              <a:t>Sözcük </a:t>
            </a:r>
            <a:r>
              <a:rPr lang="tr-TR" dirty="0"/>
              <a:t>ekleme ile genişletme yapma en temel genişletme ve çocuğa daha kompleks / karmaşık dil becerileri kazandırma stratejisidir. Eklenecek sözcük, çocuğun dilsel amacına uygun sözcük olmalıdır</a:t>
            </a:r>
            <a:r>
              <a:rPr lang="tr-TR" dirty="0" smtClean="0"/>
              <a:t>.</a:t>
            </a:r>
            <a:endParaRPr lang="tr-TR" dirty="0"/>
          </a:p>
          <a:p>
            <a:pPr>
              <a:buFont typeface="Wingdings" panose="05000000000000000000" pitchFamily="2" charset="2"/>
              <a:buChar char="q"/>
            </a:pPr>
            <a:r>
              <a:rPr lang="tr-TR" dirty="0"/>
              <a:t>Örneğin, tek sözcük düzeyinde olan ve eylemler ile (örneğin sıfat-isim, isim-eylem) iki-üç sözcüklü cümleler kullanmayı öğretmeye çalıştığımız çocuk için tek sözcüklere bu eylemleri ekleyerek genişletme yapılması ya da model olunması önemlidir</a:t>
            </a:r>
            <a:r>
              <a:rPr lang="tr-TR" dirty="0" smtClean="0"/>
              <a:t>.</a:t>
            </a:r>
            <a:endParaRPr lang="tr-TR" dirty="0"/>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27</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19079585"/>
      </p:ext>
    </p:extLst>
  </p:cSld>
  <p:clrMapOvr>
    <a:masterClrMapping/>
  </p:clrMapOvr>
  <p:transition spd="med">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altLang="tr-TR" sz="3200" b="1" dirty="0">
                <a:solidFill>
                  <a:srgbClr val="C00000"/>
                </a:solidFill>
                <a:ea typeface="MS PGothic" panose="020B0600070205080204" pitchFamily="34" charset="-128"/>
              </a:rPr>
              <a:t>1.3.2. Düzeltme yapılarak </a:t>
            </a:r>
            <a:r>
              <a:rPr lang="tr-TR" altLang="tr-TR" sz="3200" b="1" dirty="0" smtClean="0">
                <a:solidFill>
                  <a:srgbClr val="C00000"/>
                </a:solidFill>
                <a:ea typeface="MS PGothic" panose="020B0600070205080204" pitchFamily="34" charset="-128"/>
              </a:rPr>
              <a:t>genişletme</a:t>
            </a:r>
            <a:endParaRPr lang="tr-TR" sz="3200" dirty="0">
              <a:solidFill>
                <a:srgbClr val="C00000"/>
              </a:solidFill>
            </a:endParaRPr>
          </a:p>
        </p:txBody>
      </p:sp>
      <p:sp>
        <p:nvSpPr>
          <p:cNvPr id="3" name="İçerik Yer Tutucusu 2"/>
          <p:cNvSpPr>
            <a:spLocks noGrp="1"/>
          </p:cNvSpPr>
          <p:nvPr>
            <p:ph idx="1"/>
          </p:nvPr>
        </p:nvSpPr>
        <p:spPr/>
        <p:txBody>
          <a:bodyPr/>
          <a:lstStyle/>
          <a:p>
            <a:pPr>
              <a:buFont typeface="Wingdings" panose="05000000000000000000" pitchFamily="2" charset="2"/>
              <a:buChar char="q"/>
              <a:defRPr/>
            </a:pPr>
            <a:r>
              <a:rPr lang="tr-TR" altLang="tr-TR" dirty="0" smtClean="0">
                <a:latin typeface="Calibri" panose="020F0502020204030204" pitchFamily="34" charset="0"/>
                <a:ea typeface="MS PGothic" panose="020B0600070205080204" pitchFamily="34" charset="-128"/>
              </a:rPr>
              <a:t>Düzeltme </a:t>
            </a:r>
            <a:r>
              <a:rPr lang="tr-TR" altLang="tr-TR" dirty="0">
                <a:latin typeface="Calibri" panose="020F0502020204030204" pitchFamily="34" charset="0"/>
                <a:ea typeface="MS PGothic" panose="020B0600070205080204" pitchFamily="34" charset="-128"/>
              </a:rPr>
              <a:t>yapılarak genişletmede, </a:t>
            </a:r>
            <a:r>
              <a:rPr lang="tr-TR" altLang="tr-TR" b="1" dirty="0">
                <a:solidFill>
                  <a:srgbClr val="FF0000"/>
                </a:solidFill>
                <a:latin typeface="Calibri" panose="020F0502020204030204" pitchFamily="34" charset="0"/>
                <a:ea typeface="MS PGothic" panose="020B0600070205080204" pitchFamily="34" charset="-128"/>
              </a:rPr>
              <a:t>çocuğun ürettiği sözcüklerin yerleri değiştirilerek ya da kullanılan sözcüğün yerine aynı anlama gelen başka sözcük kullanılarak genişletmeler </a:t>
            </a:r>
            <a:r>
              <a:rPr lang="tr-TR" altLang="tr-TR" dirty="0">
                <a:latin typeface="Calibri" panose="020F0502020204030204" pitchFamily="34" charset="0"/>
                <a:ea typeface="MS PGothic" panose="020B0600070205080204" pitchFamily="34" charset="-128"/>
              </a:rPr>
              <a:t>yapılabilir ve böylece uygun dil modelleri sunulur</a:t>
            </a:r>
            <a:r>
              <a:rPr lang="tr-TR" altLang="tr-TR" dirty="0" smtClean="0">
                <a:latin typeface="Calibri" panose="020F0502020204030204" pitchFamily="34" charset="0"/>
                <a:ea typeface="MS PGothic" panose="020B0600070205080204" pitchFamily="34" charset="-128"/>
              </a:rPr>
              <a:t>.</a:t>
            </a:r>
          </a:p>
          <a:p>
            <a:pPr>
              <a:buFont typeface="Wingdings" panose="05000000000000000000" pitchFamily="2" charset="2"/>
              <a:buChar char="q"/>
              <a:defRPr/>
            </a:pPr>
            <a:r>
              <a:rPr lang="tr-TR" altLang="tr-TR" dirty="0" smtClean="0">
                <a:solidFill>
                  <a:schemeClr val="tx1"/>
                </a:solidFill>
                <a:latin typeface="Calibri" panose="020F0502020204030204" pitchFamily="34" charset="0"/>
                <a:ea typeface="MS PGothic" panose="020B0600070205080204" pitchFamily="34" charset="-128"/>
              </a:rPr>
              <a:t>Ö</a:t>
            </a:r>
            <a:r>
              <a:rPr lang="en-US" altLang="tr-TR" dirty="0" err="1" smtClean="0">
                <a:solidFill>
                  <a:schemeClr val="tx1"/>
                </a:solidFill>
                <a:latin typeface="Calibri" panose="020F0502020204030204" pitchFamily="34" charset="0"/>
                <a:ea typeface="MS PGothic" panose="020B0600070205080204" pitchFamily="34" charset="-128"/>
              </a:rPr>
              <a:t>rne</a:t>
            </a:r>
            <a:r>
              <a:rPr lang="tr-TR" altLang="tr-TR" dirty="0" err="1" smtClean="0">
                <a:solidFill>
                  <a:schemeClr val="tx1"/>
                </a:solidFill>
                <a:latin typeface="Calibri" panose="020F0502020204030204" pitchFamily="34" charset="0"/>
                <a:ea typeface="MS PGothic" panose="020B0600070205080204" pitchFamily="34" charset="-128"/>
              </a:rPr>
              <a:t>ğin</a:t>
            </a:r>
            <a:r>
              <a:rPr lang="tr-TR" altLang="tr-TR" dirty="0" smtClean="0">
                <a:solidFill>
                  <a:schemeClr val="tx1"/>
                </a:solidFill>
                <a:latin typeface="Calibri" panose="020F0502020204030204" pitchFamily="34" charset="0"/>
                <a:ea typeface="MS PGothic" panose="020B0600070205080204" pitchFamily="34" charset="-128"/>
              </a:rPr>
              <a:t>, </a:t>
            </a:r>
            <a:r>
              <a:rPr lang="en-US" altLang="tr-TR" dirty="0" smtClean="0">
                <a:solidFill>
                  <a:schemeClr val="tx1"/>
                </a:solidFill>
                <a:latin typeface="Calibri" panose="020F0502020204030204" pitchFamily="34" charset="0"/>
                <a:ea typeface="MS PGothic" panose="020B0600070205080204" pitchFamily="34" charset="-128"/>
              </a:rPr>
              <a:t>çocuk </a:t>
            </a:r>
            <a:r>
              <a:rPr lang="en-US" altLang="tr-TR" dirty="0">
                <a:solidFill>
                  <a:schemeClr val="tx1"/>
                </a:solidFill>
                <a:latin typeface="Calibri" panose="020F0502020204030204" pitchFamily="34" charset="0"/>
                <a:ea typeface="MS PGothic" panose="020B0600070205080204" pitchFamily="34" charset="-128"/>
              </a:rPr>
              <a:t>“</a:t>
            </a:r>
            <a:r>
              <a:rPr lang="en-US" altLang="tr-TR" dirty="0" err="1">
                <a:solidFill>
                  <a:schemeClr val="tx1"/>
                </a:solidFill>
                <a:latin typeface="Calibri" panose="020F0502020204030204" pitchFamily="34" charset="0"/>
                <a:ea typeface="MS PGothic" panose="020B0600070205080204" pitchFamily="34" charset="-128"/>
              </a:rPr>
              <a:t>kocaman</a:t>
            </a:r>
            <a:r>
              <a:rPr lang="en-US" altLang="tr-TR" dirty="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dediğinde</a:t>
            </a:r>
            <a:r>
              <a:rPr lang="tr-TR" altLang="tr-TR" dirty="0" smtClean="0">
                <a:solidFill>
                  <a:schemeClr val="tx1"/>
                </a:solidFill>
                <a:latin typeface="Calibri" panose="020F0502020204030204" pitchFamily="34" charset="0"/>
                <a:ea typeface="MS PGothic" panose="020B0600070205080204" pitchFamily="34" charset="-128"/>
              </a:rPr>
              <a:t> </a:t>
            </a:r>
            <a:r>
              <a:rPr lang="en-US" altLang="tr-TR" dirty="0" smtClean="0">
                <a:solidFill>
                  <a:schemeClr val="tx1"/>
                </a:solidFill>
                <a:latin typeface="Calibri" panose="020F0502020204030204" pitchFamily="34" charset="0"/>
                <a:ea typeface="MS PGothic" panose="020B0600070205080204" pitchFamily="34" charset="-128"/>
              </a:rPr>
              <a:t>“</a:t>
            </a:r>
            <a:r>
              <a:rPr lang="en-US" altLang="tr-TR" dirty="0" err="1" smtClean="0">
                <a:solidFill>
                  <a:schemeClr val="tx1"/>
                </a:solidFill>
                <a:latin typeface="Calibri" panose="020F0502020204030204" pitchFamily="34" charset="0"/>
                <a:ea typeface="MS PGothic" panose="020B0600070205080204" pitchFamily="34" charset="-128"/>
              </a:rPr>
              <a:t>büyük</a:t>
            </a:r>
            <a:r>
              <a:rPr lang="en-US" altLang="tr-TR" dirty="0">
                <a:solidFill>
                  <a:schemeClr val="tx1"/>
                </a:solidFill>
                <a:latin typeface="Calibri" panose="020F0502020204030204" pitchFamily="34" charset="0"/>
                <a:ea typeface="MS PGothic" panose="020B0600070205080204" pitchFamily="34" charset="-128"/>
              </a:rPr>
              <a:t>” </a:t>
            </a:r>
            <a:r>
              <a:rPr lang="en-US" altLang="tr-TR" dirty="0" err="1">
                <a:solidFill>
                  <a:schemeClr val="tx1"/>
                </a:solidFill>
                <a:latin typeface="Calibri" panose="020F0502020204030204" pitchFamily="34" charset="0"/>
                <a:ea typeface="MS PGothic" panose="020B0600070205080204" pitchFamily="34" charset="-128"/>
              </a:rPr>
              <a:t>diyerek</a:t>
            </a:r>
            <a:r>
              <a:rPr lang="en-US" altLang="tr-TR" dirty="0">
                <a:solidFill>
                  <a:schemeClr val="tx1"/>
                </a:solidFill>
                <a:latin typeface="Calibri" panose="020F0502020204030204" pitchFamily="34" charset="0"/>
                <a:ea typeface="MS PGothic" panose="020B0600070205080204" pitchFamily="34" charset="-128"/>
              </a:rPr>
              <a:t> </a:t>
            </a:r>
            <a:r>
              <a:rPr lang="en-US" altLang="tr-TR" dirty="0" err="1">
                <a:solidFill>
                  <a:schemeClr val="tx1"/>
                </a:solidFill>
                <a:latin typeface="Calibri" panose="020F0502020204030204" pitchFamily="34" charset="0"/>
                <a:ea typeface="MS PGothic" panose="020B0600070205080204" pitchFamily="34" charset="-128"/>
              </a:rPr>
              <a:t>genişletme</a:t>
            </a:r>
            <a:r>
              <a:rPr lang="en-US" altLang="tr-TR" dirty="0">
                <a:solidFill>
                  <a:schemeClr val="tx1"/>
                </a:solidFill>
                <a:latin typeface="Calibri" panose="020F0502020204030204" pitchFamily="34" charset="0"/>
                <a:ea typeface="MS PGothic" panose="020B0600070205080204" pitchFamily="34" charset="-128"/>
              </a:rPr>
              <a:t> </a:t>
            </a:r>
            <a:r>
              <a:rPr lang="en-US" altLang="tr-TR" dirty="0" err="1">
                <a:solidFill>
                  <a:schemeClr val="tx1"/>
                </a:solidFill>
                <a:latin typeface="Calibri" panose="020F0502020204030204" pitchFamily="34" charset="0"/>
                <a:ea typeface="MS PGothic" panose="020B0600070205080204" pitchFamily="34" charset="-128"/>
              </a:rPr>
              <a:t>yapıldığında</a:t>
            </a:r>
            <a:r>
              <a:rPr lang="en-US" altLang="tr-TR" dirty="0">
                <a:solidFill>
                  <a:schemeClr val="tx1"/>
                </a:solidFill>
                <a:latin typeface="Calibri" panose="020F0502020204030204" pitchFamily="34" charset="0"/>
                <a:ea typeface="MS PGothic" panose="020B0600070205080204" pitchFamily="34" charset="-128"/>
              </a:rPr>
              <a:t> </a:t>
            </a:r>
            <a:r>
              <a:rPr lang="en-US" altLang="tr-TR" dirty="0" err="1">
                <a:solidFill>
                  <a:schemeClr val="tx1"/>
                </a:solidFill>
                <a:latin typeface="Calibri" panose="020F0502020204030204" pitchFamily="34" charset="0"/>
                <a:ea typeface="MS PGothic" panose="020B0600070205080204" pitchFamily="34" charset="-128"/>
              </a:rPr>
              <a:t>yani</a:t>
            </a:r>
            <a:r>
              <a:rPr lang="en-US" altLang="tr-TR" dirty="0">
                <a:solidFill>
                  <a:schemeClr val="tx1"/>
                </a:solidFill>
                <a:latin typeface="Calibri" panose="020F0502020204030204" pitchFamily="34" charset="0"/>
                <a:ea typeface="MS PGothic" panose="020B0600070205080204" pitchFamily="34" charset="-128"/>
              </a:rPr>
              <a:t> aynı </a:t>
            </a:r>
            <a:r>
              <a:rPr lang="en-US" altLang="tr-TR" dirty="0" err="1">
                <a:solidFill>
                  <a:schemeClr val="tx1"/>
                </a:solidFill>
                <a:latin typeface="Calibri" panose="020F0502020204030204" pitchFamily="34" charset="0"/>
                <a:ea typeface="MS PGothic" panose="020B0600070205080204" pitchFamily="34" charset="-128"/>
              </a:rPr>
              <a:t>anlama</a:t>
            </a:r>
            <a:r>
              <a:rPr lang="en-US" altLang="tr-TR" dirty="0">
                <a:solidFill>
                  <a:schemeClr val="tx1"/>
                </a:solidFill>
                <a:latin typeface="Calibri" panose="020F0502020204030204" pitchFamily="34" charset="0"/>
                <a:ea typeface="MS PGothic" panose="020B0600070205080204" pitchFamily="34" charset="-128"/>
              </a:rPr>
              <a:t> gelen </a:t>
            </a:r>
            <a:r>
              <a:rPr lang="en-US" altLang="tr-TR" dirty="0" err="1" smtClean="0">
                <a:solidFill>
                  <a:schemeClr val="tx1"/>
                </a:solidFill>
                <a:latin typeface="Calibri" panose="020F0502020204030204" pitchFamily="34" charset="0"/>
                <a:ea typeface="MS PGothic" panose="020B0600070205080204" pitchFamily="34" charset="-128"/>
              </a:rPr>
              <a:t>başka</a:t>
            </a:r>
            <a:r>
              <a:rPr lang="tr-TR"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bir</a:t>
            </a:r>
            <a:r>
              <a:rPr lang="en-US" altLang="tr-TR" dirty="0" smtClean="0">
                <a:solidFill>
                  <a:schemeClr val="tx1"/>
                </a:solidFill>
                <a:latin typeface="Calibri" panose="020F0502020204030204" pitchFamily="34" charset="0"/>
                <a:ea typeface="MS PGothic" panose="020B0600070205080204" pitchFamily="34" charset="-128"/>
              </a:rPr>
              <a:t> </a:t>
            </a:r>
            <a:r>
              <a:rPr lang="en-US" altLang="tr-TR" dirty="0" err="1">
                <a:solidFill>
                  <a:schemeClr val="tx1"/>
                </a:solidFill>
                <a:latin typeface="Calibri" panose="020F0502020204030204" pitchFamily="34" charset="0"/>
                <a:ea typeface="MS PGothic" panose="020B0600070205080204" pitchFamily="34" charset="-128"/>
              </a:rPr>
              <a:t>sözcük</a:t>
            </a:r>
            <a:r>
              <a:rPr lang="en-US" altLang="tr-TR" dirty="0">
                <a:solidFill>
                  <a:schemeClr val="tx1"/>
                </a:solidFill>
                <a:latin typeface="Calibri" panose="020F0502020204030204" pitchFamily="34" charset="0"/>
                <a:ea typeface="MS PGothic" panose="020B0600070205080204" pitchFamily="34" charset="-128"/>
              </a:rPr>
              <a:t> </a:t>
            </a:r>
            <a:r>
              <a:rPr lang="en-US" altLang="tr-TR" dirty="0" err="1">
                <a:solidFill>
                  <a:schemeClr val="tx1"/>
                </a:solidFill>
                <a:latin typeface="Calibri" panose="020F0502020204030204" pitchFamily="34" charset="0"/>
                <a:ea typeface="MS PGothic" panose="020B0600070205080204" pitchFamily="34" charset="-128"/>
              </a:rPr>
              <a:t>kullanıldığında</a:t>
            </a:r>
            <a:r>
              <a:rPr lang="en-US" altLang="tr-TR" dirty="0">
                <a:solidFill>
                  <a:schemeClr val="tx1"/>
                </a:solidFill>
                <a:latin typeface="Calibri" panose="020F0502020204030204" pitchFamily="34" charset="0"/>
                <a:ea typeface="MS PGothic" panose="020B0600070205080204" pitchFamily="34" charset="-128"/>
              </a:rPr>
              <a:t> </a:t>
            </a:r>
            <a:r>
              <a:rPr lang="en-US" altLang="tr-TR" dirty="0" err="1">
                <a:solidFill>
                  <a:schemeClr val="tx1"/>
                </a:solidFill>
                <a:latin typeface="Calibri" panose="020F0502020204030204" pitchFamily="34" charset="0"/>
                <a:ea typeface="MS PGothic" panose="020B0600070205080204" pitchFamily="34" charset="-128"/>
              </a:rPr>
              <a:t>çocuğun</a:t>
            </a:r>
            <a:r>
              <a:rPr lang="en-US" altLang="tr-TR" dirty="0">
                <a:solidFill>
                  <a:schemeClr val="tx1"/>
                </a:solidFill>
                <a:latin typeface="Calibri" panose="020F0502020204030204" pitchFamily="34" charset="0"/>
                <a:ea typeface="MS PGothic" panose="020B0600070205080204" pitchFamily="34" charset="-128"/>
              </a:rPr>
              <a:t> </a:t>
            </a:r>
            <a:r>
              <a:rPr lang="en-US" altLang="tr-TR" dirty="0" err="1">
                <a:solidFill>
                  <a:schemeClr val="tx1"/>
                </a:solidFill>
                <a:latin typeface="Calibri" panose="020F0502020204030204" pitchFamily="34" charset="0"/>
                <a:ea typeface="MS PGothic" panose="020B0600070205080204" pitchFamily="34" charset="-128"/>
              </a:rPr>
              <a:t>sözcük</a:t>
            </a:r>
            <a:r>
              <a:rPr lang="en-US" altLang="tr-TR" dirty="0">
                <a:solidFill>
                  <a:schemeClr val="tx1"/>
                </a:solidFill>
                <a:latin typeface="Calibri" panose="020F0502020204030204" pitchFamily="34" charset="0"/>
                <a:ea typeface="MS PGothic" panose="020B0600070205080204" pitchFamily="34" charset="-128"/>
              </a:rPr>
              <a:t> </a:t>
            </a:r>
            <a:r>
              <a:rPr lang="en-US" altLang="tr-TR" dirty="0" err="1">
                <a:solidFill>
                  <a:schemeClr val="tx1"/>
                </a:solidFill>
                <a:latin typeface="Calibri" panose="020F0502020204030204" pitchFamily="34" charset="0"/>
                <a:ea typeface="MS PGothic" panose="020B0600070205080204" pitchFamily="34" charset="-128"/>
              </a:rPr>
              <a:t>dağarcığı</a:t>
            </a:r>
            <a:r>
              <a:rPr lang="en-US" altLang="tr-TR" dirty="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arttırılabilmektedir</a:t>
            </a:r>
            <a:r>
              <a:rPr lang="tr-TR" altLang="tr-TR" dirty="0" smtClean="0">
                <a:solidFill>
                  <a:schemeClr val="tx1"/>
                </a:solidFill>
                <a:latin typeface="Calibri" panose="020F0502020204030204" pitchFamily="34" charset="0"/>
                <a:ea typeface="MS PGothic" panose="020B0600070205080204" pitchFamily="34" charset="-128"/>
              </a:rPr>
              <a:t>.</a:t>
            </a:r>
            <a:endParaRPr lang="en-US" altLang="tr-TR" dirty="0">
              <a:solidFill>
                <a:schemeClr val="tx1"/>
              </a:solidFill>
              <a:latin typeface="Calibri" panose="020F0502020204030204" pitchFamily="34" charset="0"/>
              <a:ea typeface="MS PGothic" panose="020B0600070205080204" pitchFamily="34" charset="-128"/>
            </a:endParaRP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28</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84954331"/>
      </p:ext>
    </p:extLst>
  </p:cSld>
  <p:clrMapOvr>
    <a:masterClrMapping/>
  </p:clrMapOvr>
  <p:transition spd="med">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altLang="tr-TR" sz="3200" b="1" dirty="0">
                <a:solidFill>
                  <a:srgbClr val="C00000"/>
                </a:solidFill>
                <a:ea typeface="MS PGothic" panose="020B0600070205080204" pitchFamily="34" charset="-128"/>
              </a:rPr>
              <a:t>1.4. Talep etme-model </a:t>
            </a:r>
            <a:r>
              <a:rPr lang="tr-TR" altLang="tr-TR" sz="3200" b="1" dirty="0" smtClean="0">
                <a:solidFill>
                  <a:srgbClr val="C00000"/>
                </a:solidFill>
                <a:ea typeface="MS PGothic" panose="020B0600070205080204" pitchFamily="34" charset="-128"/>
              </a:rPr>
              <a:t>olma</a:t>
            </a:r>
            <a:endParaRPr lang="tr-TR" sz="3200" dirty="0">
              <a:solidFill>
                <a:srgbClr val="C00000"/>
              </a:solidFill>
            </a:endParaRPr>
          </a:p>
        </p:txBody>
      </p:sp>
      <p:sp>
        <p:nvSpPr>
          <p:cNvPr id="3" name="İçerik Yer Tutucusu 2"/>
          <p:cNvSpPr>
            <a:spLocks noGrp="1"/>
          </p:cNvSpPr>
          <p:nvPr>
            <p:ph idx="1"/>
          </p:nvPr>
        </p:nvSpPr>
        <p:spPr>
          <a:xfrm>
            <a:off x="822959" y="1845734"/>
            <a:ext cx="7543801" cy="4463586"/>
          </a:xfrm>
        </p:spPr>
        <p:txBody>
          <a:bodyPr>
            <a:normAutofit/>
          </a:bodyPr>
          <a:lstStyle/>
          <a:p>
            <a:pPr>
              <a:buFont typeface="Wingdings" panose="05000000000000000000" pitchFamily="2" charset="2"/>
              <a:buChar char="q"/>
              <a:defRPr/>
            </a:pPr>
            <a:r>
              <a:rPr lang="tr-TR" altLang="tr-TR" dirty="0" smtClean="0">
                <a:latin typeface="Calibri" panose="020F0502020204030204" pitchFamily="34" charset="0"/>
                <a:ea typeface="MS PGothic" panose="020B0600070205080204" pitchFamily="34" charset="-128"/>
              </a:rPr>
              <a:t>Talep </a:t>
            </a:r>
            <a:r>
              <a:rPr lang="tr-TR" altLang="tr-TR" dirty="0">
                <a:latin typeface="Calibri" panose="020F0502020204030204" pitchFamily="34" charset="0"/>
                <a:ea typeface="MS PGothic" panose="020B0600070205080204" pitchFamily="34" charset="-128"/>
              </a:rPr>
              <a:t>etme-model olmaya dayalı dil becerilerini destekleme stratejisi model olmadan farklıdır</a:t>
            </a:r>
            <a:r>
              <a:rPr lang="tr-TR" altLang="tr-TR" dirty="0" smtClean="0">
                <a:latin typeface="Calibri" panose="020F0502020204030204" pitchFamily="34" charset="0"/>
                <a:ea typeface="MS PGothic" panose="020B0600070205080204" pitchFamily="34" charset="-128"/>
              </a:rPr>
              <a:t>.</a:t>
            </a:r>
            <a:endParaRPr lang="tr-TR" altLang="tr-TR" dirty="0">
              <a:latin typeface="Calibri" panose="020F0502020204030204" pitchFamily="34" charset="0"/>
              <a:ea typeface="MS PGothic" panose="020B0600070205080204" pitchFamily="34" charset="-128"/>
            </a:endParaRPr>
          </a:p>
          <a:p>
            <a:pPr>
              <a:buFont typeface="Wingdings" panose="05000000000000000000" pitchFamily="2" charset="2"/>
              <a:buChar char="q"/>
              <a:defRPr/>
            </a:pPr>
            <a:r>
              <a:rPr lang="tr-TR" altLang="tr-TR" dirty="0">
                <a:latin typeface="Calibri" panose="020F0502020204030204" pitchFamily="34" charset="0"/>
                <a:ea typeface="MS PGothic" panose="020B0600070205080204" pitchFamily="34" charset="-128"/>
              </a:rPr>
              <a:t>Bu stratejide </a:t>
            </a:r>
            <a:r>
              <a:rPr lang="tr-TR" altLang="tr-TR" dirty="0">
                <a:solidFill>
                  <a:schemeClr val="tx1"/>
                </a:solidFill>
                <a:latin typeface="Calibri" panose="020F0502020204030204" pitchFamily="34" charset="0"/>
                <a:ea typeface="MS PGothic" panose="020B0600070205080204" pitchFamily="34" charset="-128"/>
              </a:rPr>
              <a:t>tekrar edilecek sözel model olma yer almaz, onun yerine bir </a:t>
            </a:r>
            <a:r>
              <a:rPr lang="tr-TR" altLang="tr-TR" b="1" i="1" dirty="0">
                <a:solidFill>
                  <a:schemeClr val="tx1"/>
                </a:solidFill>
                <a:latin typeface="Calibri" panose="020F0502020204030204" pitchFamily="34" charset="0"/>
                <a:ea typeface="MS PGothic" panose="020B0600070205080204" pitchFamily="34" charset="-128"/>
              </a:rPr>
              <a:t>soru</a:t>
            </a:r>
            <a:r>
              <a:rPr lang="tr-TR" altLang="tr-TR" dirty="0">
                <a:solidFill>
                  <a:schemeClr val="tx1"/>
                </a:solidFill>
                <a:latin typeface="Calibri" panose="020F0502020204030204" pitchFamily="34" charset="0"/>
                <a:ea typeface="MS PGothic" panose="020B0600070205080204" pitchFamily="34" charset="-128"/>
              </a:rPr>
              <a:t> (Ne istiyorsun?), </a:t>
            </a:r>
            <a:r>
              <a:rPr lang="tr-TR" altLang="tr-TR" b="1" i="1" dirty="0">
                <a:solidFill>
                  <a:schemeClr val="tx1"/>
                </a:solidFill>
                <a:latin typeface="Calibri" panose="020F0502020204030204" pitchFamily="34" charset="0"/>
                <a:ea typeface="MS PGothic" panose="020B0600070205080204" pitchFamily="34" charset="-128"/>
              </a:rPr>
              <a:t>seçenek sunma </a:t>
            </a:r>
            <a:r>
              <a:rPr lang="tr-TR" altLang="tr-TR" dirty="0">
                <a:solidFill>
                  <a:schemeClr val="tx1"/>
                </a:solidFill>
                <a:latin typeface="Calibri" panose="020F0502020204030204" pitchFamily="34" charset="0"/>
                <a:ea typeface="MS PGothic" panose="020B0600070205080204" pitchFamily="34" charset="-128"/>
              </a:rPr>
              <a:t>(Süt mü, Su mu?) ya da </a:t>
            </a:r>
            <a:r>
              <a:rPr lang="tr-TR" altLang="tr-TR" b="1" i="1" dirty="0">
                <a:solidFill>
                  <a:schemeClr val="tx1"/>
                </a:solidFill>
                <a:latin typeface="Calibri" panose="020F0502020204030204" pitchFamily="34" charset="0"/>
                <a:ea typeface="MS PGothic" panose="020B0600070205080204" pitchFamily="34" charset="-128"/>
              </a:rPr>
              <a:t>talep etme </a:t>
            </a:r>
            <a:r>
              <a:rPr lang="tr-TR" altLang="tr-TR" dirty="0">
                <a:solidFill>
                  <a:schemeClr val="tx1"/>
                </a:solidFill>
                <a:latin typeface="Calibri" panose="020F0502020204030204" pitchFamily="34" charset="0"/>
                <a:ea typeface="MS PGothic" panose="020B0600070205080204" pitchFamily="34" charset="-128"/>
              </a:rPr>
              <a:t>(Ne istediğini bana söyle?) yer alır</a:t>
            </a:r>
            <a:r>
              <a:rPr lang="tr-TR" altLang="tr-TR" dirty="0" smtClean="0">
                <a:solidFill>
                  <a:schemeClr val="tx1"/>
                </a:solidFill>
                <a:latin typeface="Calibri" panose="020F0502020204030204" pitchFamily="34" charset="0"/>
                <a:ea typeface="MS PGothic" panose="020B0600070205080204" pitchFamily="34" charset="-128"/>
              </a:rPr>
              <a:t>.</a:t>
            </a:r>
            <a:endParaRPr lang="tr-TR" altLang="tr-TR" dirty="0">
              <a:solidFill>
                <a:schemeClr val="tx1"/>
              </a:solidFill>
              <a:latin typeface="Calibri" panose="020F0502020204030204" pitchFamily="34" charset="0"/>
              <a:ea typeface="MS PGothic" panose="020B0600070205080204" pitchFamily="34" charset="-128"/>
            </a:endParaRPr>
          </a:p>
          <a:p>
            <a:pPr>
              <a:buFont typeface="Wingdings" panose="05000000000000000000" pitchFamily="2" charset="2"/>
              <a:buChar char="q"/>
              <a:defRPr/>
            </a:pPr>
            <a:r>
              <a:rPr lang="tr-TR" altLang="tr-TR" dirty="0">
                <a:latin typeface="Calibri" panose="020F0502020204030204" pitchFamily="34" charset="0"/>
                <a:ea typeface="MS PGothic" panose="020B0600070205080204" pitchFamily="34" charset="-128"/>
              </a:rPr>
              <a:t>Yetişkinin talebine (soru, seçenek sunma, istekte bulunma) yanlış yanıt ya da hiç yanıt alınmaz ise model olma süreci işletilir</a:t>
            </a:r>
            <a:r>
              <a:rPr lang="tr-TR" altLang="tr-TR" dirty="0" smtClean="0">
                <a:latin typeface="Calibri" panose="020F0502020204030204" pitchFamily="34" charset="0"/>
                <a:ea typeface="MS PGothic" panose="020B0600070205080204" pitchFamily="34" charset="-128"/>
              </a:rPr>
              <a:t>.</a:t>
            </a:r>
          </a:p>
          <a:p>
            <a:pPr>
              <a:buFont typeface="Wingdings" panose="05000000000000000000" pitchFamily="2" charset="2"/>
              <a:buChar char="q"/>
              <a:defRPr/>
            </a:pPr>
            <a:r>
              <a:rPr lang="en-US" altLang="tr-TR" dirty="0">
                <a:latin typeface="Calibri" panose="020F0502020204030204" pitchFamily="34" charset="0"/>
                <a:ea typeface="MS PGothic" panose="020B0600070205080204" pitchFamily="34" charset="-128"/>
              </a:rPr>
              <a:t>Model </a:t>
            </a:r>
            <a:r>
              <a:rPr lang="en-US" altLang="tr-TR" dirty="0" err="1">
                <a:latin typeface="Calibri" panose="020F0502020204030204" pitchFamily="34" charset="0"/>
                <a:ea typeface="MS PGothic" panose="020B0600070205080204" pitchFamily="34" charset="-128"/>
              </a:rPr>
              <a:t>olma</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stratejisi</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daha</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çok</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dil</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becerilerini</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edinim</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aşamasında</a:t>
            </a:r>
            <a:r>
              <a:rPr lang="en-US" altLang="tr-TR" dirty="0">
                <a:latin typeface="Calibri" panose="020F0502020204030204" pitchFamily="34" charset="0"/>
                <a:ea typeface="MS PGothic" panose="020B0600070205080204" pitchFamily="34" charset="-128"/>
              </a:rPr>
              <a:t> olan </a:t>
            </a:r>
            <a:r>
              <a:rPr lang="en-US" altLang="tr-TR" dirty="0" err="1" smtClean="0">
                <a:latin typeface="Calibri" panose="020F0502020204030204" pitchFamily="34" charset="0"/>
                <a:ea typeface="MS PGothic" panose="020B0600070205080204" pitchFamily="34" charset="-128"/>
              </a:rPr>
              <a:t>çocuklarda</a:t>
            </a:r>
            <a:r>
              <a:rPr lang="tr-TR" altLang="tr-TR" dirty="0" smtClean="0">
                <a:latin typeface="Calibri" panose="020F0502020204030204" pitchFamily="34" charset="0"/>
                <a:ea typeface="MS PGothic" panose="020B0600070205080204" pitchFamily="34" charset="-128"/>
              </a:rPr>
              <a:t> </a:t>
            </a:r>
            <a:r>
              <a:rPr lang="en-US" altLang="tr-TR" dirty="0" err="1" smtClean="0">
                <a:latin typeface="Calibri" panose="020F0502020204030204" pitchFamily="34" charset="0"/>
                <a:ea typeface="MS PGothic" panose="020B0600070205080204" pitchFamily="34" charset="-128"/>
              </a:rPr>
              <a:t>etkili</a:t>
            </a:r>
            <a:r>
              <a:rPr lang="en-US" altLang="tr-TR" dirty="0" smtClean="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iken</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ilgili</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dil</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becerilerini</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edinen</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bu</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becerileri</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tutarsız</a:t>
            </a:r>
            <a:r>
              <a:rPr lang="en-US" altLang="tr-TR" dirty="0">
                <a:latin typeface="Calibri" panose="020F0502020204030204" pitchFamily="34" charset="0"/>
                <a:ea typeface="MS PGothic" panose="020B0600070205080204" pitchFamily="34" charset="-128"/>
              </a:rPr>
              <a:t> </a:t>
            </a:r>
            <a:r>
              <a:rPr lang="en-US" altLang="tr-TR" dirty="0" err="1" smtClean="0">
                <a:latin typeface="Calibri" panose="020F0502020204030204" pitchFamily="34" charset="0"/>
                <a:ea typeface="MS PGothic" panose="020B0600070205080204" pitchFamily="34" charset="-128"/>
              </a:rPr>
              <a:t>kullanan</a:t>
            </a:r>
            <a:r>
              <a:rPr lang="tr-TR" altLang="tr-TR" dirty="0" smtClean="0">
                <a:latin typeface="Calibri" panose="020F0502020204030204" pitchFamily="34" charset="0"/>
                <a:ea typeface="MS PGothic" panose="020B0600070205080204" pitchFamily="34" charset="-128"/>
              </a:rPr>
              <a:t> </a:t>
            </a:r>
            <a:r>
              <a:rPr lang="en-US" altLang="tr-TR" dirty="0" err="1" smtClean="0">
                <a:latin typeface="Calibri" panose="020F0502020204030204" pitchFamily="34" charset="0"/>
                <a:ea typeface="MS PGothic" panose="020B0600070205080204" pitchFamily="34" charset="-128"/>
              </a:rPr>
              <a:t>ya</a:t>
            </a:r>
            <a:r>
              <a:rPr lang="en-US" altLang="tr-TR" dirty="0" smtClean="0">
                <a:latin typeface="Calibri" panose="020F0502020204030204" pitchFamily="34" charset="0"/>
                <a:ea typeface="MS PGothic" panose="020B0600070205080204" pitchFamily="34" charset="-128"/>
              </a:rPr>
              <a:t> </a:t>
            </a:r>
            <a:r>
              <a:rPr lang="en-US" altLang="tr-TR" dirty="0">
                <a:latin typeface="Calibri" panose="020F0502020204030204" pitchFamily="34" charset="0"/>
                <a:ea typeface="MS PGothic" panose="020B0600070205080204" pitchFamily="34" charset="-128"/>
              </a:rPr>
              <a:t>da </a:t>
            </a:r>
            <a:r>
              <a:rPr lang="en-US" altLang="tr-TR" dirty="0" err="1">
                <a:latin typeface="Calibri" panose="020F0502020204030204" pitchFamily="34" charset="0"/>
                <a:ea typeface="MS PGothic" panose="020B0600070205080204" pitchFamily="34" charset="-128"/>
              </a:rPr>
              <a:t>henüz</a:t>
            </a:r>
            <a:r>
              <a:rPr lang="en-US" altLang="tr-TR" dirty="0">
                <a:latin typeface="Calibri" panose="020F0502020204030204" pitchFamily="34" charset="0"/>
                <a:ea typeface="MS PGothic" panose="020B0600070205080204" pitchFamily="34" charset="-128"/>
              </a:rPr>
              <a:t> tam </a:t>
            </a:r>
            <a:r>
              <a:rPr lang="en-US" altLang="tr-TR" dirty="0" err="1">
                <a:latin typeface="Calibri" panose="020F0502020204030204" pitchFamily="34" charset="0"/>
                <a:ea typeface="MS PGothic" panose="020B0600070205080204" pitchFamily="34" charset="-128"/>
              </a:rPr>
              <a:t>bağımsız</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kullanamayan</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çocuklarda</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talep</a:t>
            </a:r>
            <a:r>
              <a:rPr lang="en-US" altLang="tr-TR" dirty="0">
                <a:latin typeface="Calibri" panose="020F0502020204030204" pitchFamily="34" charset="0"/>
                <a:ea typeface="MS PGothic" panose="020B0600070205080204" pitchFamily="34" charset="-128"/>
              </a:rPr>
              <a:t> </a:t>
            </a:r>
            <a:r>
              <a:rPr lang="en-US" altLang="tr-TR" dirty="0" err="1" smtClean="0">
                <a:latin typeface="Calibri" panose="020F0502020204030204" pitchFamily="34" charset="0"/>
                <a:ea typeface="MS PGothic" panose="020B0600070205080204" pitchFamily="34" charset="-128"/>
              </a:rPr>
              <a:t>etme</a:t>
            </a:r>
            <a:r>
              <a:rPr lang="en-US" altLang="tr-TR" dirty="0" smtClean="0">
                <a:latin typeface="Calibri" panose="020F0502020204030204" pitchFamily="34" charset="0"/>
                <a:ea typeface="MS PGothic" panose="020B0600070205080204" pitchFamily="34" charset="-128"/>
              </a:rPr>
              <a:t>-model</a:t>
            </a:r>
            <a:r>
              <a:rPr lang="tr-TR" altLang="tr-TR" dirty="0" smtClean="0">
                <a:latin typeface="Calibri" panose="020F0502020204030204" pitchFamily="34" charset="0"/>
                <a:ea typeface="MS PGothic" panose="020B0600070205080204" pitchFamily="34" charset="-128"/>
              </a:rPr>
              <a:t> </a:t>
            </a:r>
            <a:r>
              <a:rPr lang="en-US" altLang="tr-TR" dirty="0" err="1" smtClean="0">
                <a:latin typeface="Calibri" panose="020F0502020204030204" pitchFamily="34" charset="0"/>
                <a:ea typeface="MS PGothic" panose="020B0600070205080204" pitchFamily="34" charset="-128"/>
              </a:rPr>
              <a:t>olma</a:t>
            </a:r>
            <a:r>
              <a:rPr lang="en-US" altLang="tr-TR" dirty="0" smtClean="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stratejisi</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kullanılmalıdır</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Böylece</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yetişkinin</a:t>
            </a:r>
            <a:r>
              <a:rPr lang="en-US" altLang="tr-TR" dirty="0">
                <a:latin typeface="Calibri" panose="020F0502020204030204" pitchFamily="34" charset="0"/>
                <a:ea typeface="MS PGothic" panose="020B0600070205080204" pitchFamily="34" charset="-128"/>
              </a:rPr>
              <a:t> minimum </a:t>
            </a:r>
            <a:r>
              <a:rPr lang="en-US" altLang="tr-TR" dirty="0" err="1">
                <a:latin typeface="Calibri" panose="020F0502020204030204" pitchFamily="34" charset="0"/>
                <a:ea typeface="MS PGothic" panose="020B0600070205080204" pitchFamily="34" charset="-128"/>
              </a:rPr>
              <a:t>yardımı</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ile</a:t>
            </a:r>
            <a:r>
              <a:rPr lang="en-US" altLang="tr-TR" dirty="0">
                <a:latin typeface="Calibri" panose="020F0502020204030204" pitchFamily="34" charset="0"/>
                <a:ea typeface="MS PGothic" panose="020B0600070205080204" pitchFamily="34" charset="-128"/>
              </a:rPr>
              <a:t> </a:t>
            </a:r>
            <a:r>
              <a:rPr lang="en-US" altLang="tr-TR" dirty="0" err="1" smtClean="0">
                <a:latin typeface="Calibri" panose="020F0502020204030204" pitchFamily="34" charset="0"/>
                <a:ea typeface="MS PGothic" panose="020B0600070205080204" pitchFamily="34" charset="-128"/>
              </a:rPr>
              <a:t>çocuğun</a:t>
            </a:r>
            <a:r>
              <a:rPr lang="tr-TR" altLang="tr-TR" dirty="0" smtClean="0">
                <a:latin typeface="Calibri" panose="020F0502020204030204" pitchFamily="34" charset="0"/>
                <a:ea typeface="MS PGothic" panose="020B0600070205080204" pitchFamily="34" charset="-128"/>
              </a:rPr>
              <a:t> </a:t>
            </a:r>
            <a:r>
              <a:rPr lang="en-US" altLang="tr-TR" dirty="0" err="1" smtClean="0">
                <a:latin typeface="Calibri" panose="020F0502020204030204" pitchFamily="34" charset="0"/>
                <a:ea typeface="MS PGothic" panose="020B0600070205080204" pitchFamily="34" charset="-128"/>
              </a:rPr>
              <a:t>ilgili</a:t>
            </a:r>
            <a:r>
              <a:rPr lang="en-US" altLang="tr-TR" dirty="0" smtClean="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dilsel</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beceriyi</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bağımsız</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üretmesine</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fırsat</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verilir</a:t>
            </a:r>
            <a:r>
              <a:rPr lang="en-US" altLang="tr-TR" dirty="0">
                <a:latin typeface="Calibri" panose="020F0502020204030204" pitchFamily="34" charset="0"/>
                <a:ea typeface="MS PGothic" panose="020B0600070205080204" pitchFamily="34" charset="-128"/>
              </a:rPr>
              <a:t>.</a:t>
            </a: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29</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25269711"/>
      </p:ext>
    </p:extLst>
  </p:cSld>
  <p:clrMapOvr>
    <a:masterClrMapping/>
  </p:clrMapOvr>
  <p:transition spd="med">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b="1" dirty="0">
                <a:solidFill>
                  <a:srgbClr val="FF0000"/>
                </a:solidFill>
              </a:rPr>
              <a:t>ÜNİTE VI.</a:t>
            </a:r>
            <a:r>
              <a:rPr lang="tr-TR" sz="3600" dirty="0">
                <a:solidFill>
                  <a:srgbClr val="FF0000"/>
                </a:solidFill>
              </a:rPr>
              <a:t> OKUL ÖNCESİ KAYNAŞTIRMA ORTAMLARINDA DİL VE KONUŞMANIN </a:t>
            </a:r>
            <a:r>
              <a:rPr lang="tr-TR" sz="3600" dirty="0" smtClean="0">
                <a:solidFill>
                  <a:srgbClr val="FF0000"/>
                </a:solidFill>
              </a:rPr>
              <a:t>DESTEKLENMESİ</a:t>
            </a:r>
            <a:endParaRPr lang="tr-TR" sz="3600" dirty="0">
              <a:solidFill>
                <a:srgbClr val="FF0000"/>
              </a:solidFill>
            </a:endParaRPr>
          </a:p>
        </p:txBody>
      </p:sp>
      <p:sp>
        <p:nvSpPr>
          <p:cNvPr id="3" name="İçerik Yer Tutucusu 2"/>
          <p:cNvSpPr>
            <a:spLocks noGrp="1"/>
          </p:cNvSpPr>
          <p:nvPr>
            <p:ph idx="1"/>
          </p:nvPr>
        </p:nvSpPr>
        <p:spPr>
          <a:xfrm>
            <a:off x="822959" y="1737361"/>
            <a:ext cx="7543801" cy="4643967"/>
          </a:xfrm>
        </p:spPr>
        <p:txBody>
          <a:bodyPr>
            <a:normAutofit fontScale="85000" lnSpcReduction="20000"/>
          </a:bodyPr>
          <a:lstStyle/>
          <a:p>
            <a:r>
              <a:rPr lang="tr-TR" dirty="0" smtClean="0"/>
              <a:t>1. KISIM: Giriş</a:t>
            </a:r>
          </a:p>
          <a:p>
            <a:pPr marL="544068" lvl="1" indent="-342900">
              <a:buFont typeface="+mj-lt"/>
              <a:buAutoNum type="arabicPeriod"/>
            </a:pPr>
            <a:r>
              <a:rPr lang="tr-TR" dirty="0" smtClean="0"/>
              <a:t>Dil ve Konuşma Becerileri</a:t>
            </a:r>
          </a:p>
          <a:p>
            <a:pPr marL="544068" lvl="1" indent="-342900">
              <a:buFont typeface="+mj-lt"/>
              <a:buAutoNum type="arabicPeriod"/>
            </a:pPr>
            <a:r>
              <a:rPr lang="tr-TR" dirty="0" smtClean="0"/>
              <a:t>Okul Öncesi Çocukların Dil Becerileri</a:t>
            </a:r>
          </a:p>
          <a:p>
            <a:pPr marL="544068" lvl="1" indent="-342900">
              <a:buFont typeface="+mj-lt"/>
              <a:buAutoNum type="arabicPeriod"/>
            </a:pPr>
            <a:r>
              <a:rPr lang="tr-TR" dirty="0" smtClean="0"/>
              <a:t>Dil Becerilerini Destekleyici Yaklaşımlar</a:t>
            </a:r>
          </a:p>
          <a:p>
            <a:r>
              <a:rPr lang="tr-TR" dirty="0" smtClean="0"/>
              <a:t>2. KISIM: Öğretim Ortamı Yaratmak İçin Gereken Çevresel Düzenlemeler/Ortamı Uyarlama: Sabotaj Stratejileri</a:t>
            </a:r>
          </a:p>
          <a:p>
            <a:pPr marL="544068" lvl="1" indent="-342900">
              <a:buFont typeface="+mj-lt"/>
              <a:buAutoNum type="arabicPeriod"/>
            </a:pPr>
            <a:r>
              <a:rPr lang="tr-TR" dirty="0" smtClean="0"/>
              <a:t>Ulaşılamaz Hale Getirme</a:t>
            </a:r>
          </a:p>
          <a:p>
            <a:pPr marL="544068" lvl="1" indent="-342900">
              <a:buFont typeface="+mj-lt"/>
              <a:buAutoNum type="arabicPeriod"/>
            </a:pPr>
            <a:r>
              <a:rPr lang="tr-TR" dirty="0" smtClean="0"/>
              <a:t>Sınırlı Oranda Verme</a:t>
            </a:r>
          </a:p>
          <a:p>
            <a:pPr marL="544068" lvl="1" indent="-342900">
              <a:buFont typeface="+mj-lt"/>
              <a:buAutoNum type="arabicPeriod"/>
            </a:pPr>
            <a:r>
              <a:rPr lang="tr-TR" dirty="0" smtClean="0"/>
              <a:t>Eksik Bırakma</a:t>
            </a:r>
          </a:p>
          <a:p>
            <a:pPr marL="544068" lvl="1" indent="-342900">
              <a:buFont typeface="+mj-lt"/>
              <a:buAutoNum type="arabicPeriod"/>
            </a:pPr>
            <a:r>
              <a:rPr lang="tr-TR" dirty="0" smtClean="0"/>
              <a:t>Şaşırtıcı Durumlar Yaratma</a:t>
            </a:r>
          </a:p>
          <a:p>
            <a:r>
              <a:rPr lang="tr-TR" dirty="0" smtClean="0"/>
              <a:t>3. KISIM: Dil Becerilerini Destekleme: Doğal Dil Öğretim Stratejileri</a:t>
            </a:r>
          </a:p>
          <a:p>
            <a:pPr marL="544068" lvl="1" indent="-342900">
              <a:buFont typeface="+mj-lt"/>
              <a:buAutoNum type="arabicPeriod"/>
            </a:pPr>
            <a:r>
              <a:rPr lang="tr-TR" dirty="0" smtClean="0"/>
              <a:t>Model Olma</a:t>
            </a:r>
          </a:p>
          <a:p>
            <a:pPr marL="544068" lvl="1" indent="-342900">
              <a:buFont typeface="+mj-lt"/>
              <a:buAutoNum type="arabicPeriod"/>
            </a:pPr>
            <a:r>
              <a:rPr lang="tr-TR" dirty="0" smtClean="0"/>
              <a:t>Doğru Sorular Sorma</a:t>
            </a:r>
          </a:p>
          <a:p>
            <a:pPr marL="544068" lvl="1" indent="-342900">
              <a:buFont typeface="+mj-lt"/>
              <a:buAutoNum type="arabicPeriod"/>
            </a:pPr>
            <a:r>
              <a:rPr lang="tr-TR" dirty="0" smtClean="0"/>
              <a:t>Bekleme Süreli Öğretim</a:t>
            </a:r>
          </a:p>
          <a:p>
            <a:pPr marL="544068" lvl="1" indent="-342900">
              <a:buFont typeface="+mj-lt"/>
              <a:buAutoNum type="arabicPeriod"/>
            </a:pPr>
            <a:r>
              <a:rPr lang="tr-TR" dirty="0" smtClean="0"/>
              <a:t>Fırsat Öğretimi</a:t>
            </a:r>
          </a:p>
          <a:p>
            <a:r>
              <a:rPr lang="tr-TR" dirty="0" smtClean="0"/>
              <a:t>4. KISIM: Dil Becerilerini Destekleme Stratejilerinin Kullanımına İlişkin Örnekler</a:t>
            </a:r>
          </a:p>
          <a:p>
            <a:r>
              <a:rPr lang="tr-TR" dirty="0" smtClean="0"/>
              <a:t>5. KISIM: Örnek Olay</a:t>
            </a:r>
            <a:endParaRPr lang="tr-TR" dirty="0"/>
          </a:p>
        </p:txBody>
      </p:sp>
      <p:sp>
        <p:nvSpPr>
          <p:cNvPr id="6" name="Altbilgi Yer Tutucusu 5"/>
          <p:cNvSpPr>
            <a:spLocks noGrp="1"/>
          </p:cNvSpPr>
          <p:nvPr>
            <p:ph type="ftr" sz="quarter" idx="11"/>
          </p:nvPr>
        </p:nvSpPr>
        <p:spPr/>
        <p:txBody>
          <a:bodyPr/>
          <a:lstStyle/>
          <a:p>
            <a:r>
              <a:rPr lang="tr-TR" smtClean="0"/>
              <a:t>Doç. Dr. Hatice BAKKALOĞLU</a:t>
            </a:r>
            <a:endParaRPr lang="tr-TR"/>
          </a:p>
        </p:txBody>
      </p:sp>
      <p:sp>
        <p:nvSpPr>
          <p:cNvPr id="7" name="Slayt Numarası Yer Tutucusu 6"/>
          <p:cNvSpPr>
            <a:spLocks noGrp="1"/>
          </p:cNvSpPr>
          <p:nvPr>
            <p:ph type="sldNum" sz="quarter" idx="12"/>
          </p:nvPr>
        </p:nvSpPr>
        <p:spPr/>
        <p:txBody>
          <a:bodyPr/>
          <a:lstStyle/>
          <a:p>
            <a:fld id="{F1F23ABE-ED6A-4F7D-9C96-911E54362DD0}" type="slidenum">
              <a:rPr lang="tr-TR" smtClean="0"/>
              <a:t>3</a:t>
            </a:fld>
            <a:endParaRPr lang="tr-TR"/>
          </a:p>
        </p:txBody>
      </p:sp>
      <p:grpSp>
        <p:nvGrpSpPr>
          <p:cNvPr id="8" name="Group 7"/>
          <p:cNvGrpSpPr>
            <a:grpSpLocks/>
          </p:cNvGrpSpPr>
          <p:nvPr/>
        </p:nvGrpSpPr>
        <p:grpSpPr bwMode="auto">
          <a:xfrm>
            <a:off x="182247" y="6120453"/>
            <a:ext cx="8550886" cy="700938"/>
            <a:chOff x="-104426" y="960005"/>
            <a:chExt cx="8437146" cy="700606"/>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35524597"/>
      </p:ext>
    </p:extLst>
  </p:cSld>
  <p:clrMapOvr>
    <a:masterClrMapping/>
  </p:clrMapOvr>
  <p:transition spd="med">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solidFill>
                  <a:srgbClr val="C00000"/>
                </a:solidFill>
              </a:rPr>
              <a:t>Dikkat!!!</a:t>
            </a:r>
            <a:endParaRPr lang="tr-TR" sz="3200" b="1" dirty="0">
              <a:solidFill>
                <a:srgbClr val="C00000"/>
              </a:solidFill>
            </a:endParaRPr>
          </a:p>
        </p:txBody>
      </p:sp>
      <p:sp>
        <p:nvSpPr>
          <p:cNvPr id="3" name="İçerik Yer Tutucusu 2"/>
          <p:cNvSpPr>
            <a:spLocks noGrp="1"/>
          </p:cNvSpPr>
          <p:nvPr>
            <p:ph idx="1"/>
          </p:nvPr>
        </p:nvSpPr>
        <p:spPr/>
        <p:txBody>
          <a:bodyPr/>
          <a:lstStyle/>
          <a:p>
            <a:pPr>
              <a:buFont typeface="Wingdings" panose="05000000000000000000" pitchFamily="2" charset="2"/>
              <a:buChar char="q"/>
            </a:pPr>
            <a:r>
              <a:rPr lang="tr-TR" dirty="0"/>
              <a:t>Model olma stratejisi dil becerilerini edinim aşamasında olan çocuklarda etkili iken; ilgili dil becerilerini edinen ve bu becerileri tutarsız kullanan ya da henüz tam bağımsız kullanamayan çocuklarda talep etme-model olma stratejisi kullanılmalıdır</a:t>
            </a:r>
            <a:r>
              <a:rPr lang="tr-TR" dirty="0" smtClean="0"/>
              <a:t>.</a:t>
            </a:r>
            <a:endParaRPr lang="tr-TR" dirty="0"/>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30</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47582672"/>
      </p:ext>
    </p:extLst>
  </p:cSld>
  <p:clrMapOvr>
    <a:masterClrMapping/>
  </p:clrMapOvr>
  <p:transition spd="med">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altLang="tr-TR" sz="3200" b="1" dirty="0">
                <a:solidFill>
                  <a:srgbClr val="C00000"/>
                </a:solidFill>
              </a:rPr>
              <a:t>2. Doğru Sorular </a:t>
            </a:r>
            <a:r>
              <a:rPr lang="tr-TR" altLang="tr-TR" sz="3200" b="1" dirty="0" smtClean="0">
                <a:solidFill>
                  <a:srgbClr val="C00000"/>
                </a:solidFill>
              </a:rPr>
              <a:t>Sorma</a:t>
            </a:r>
            <a:endParaRPr lang="tr-TR" sz="3200" dirty="0">
              <a:solidFill>
                <a:srgbClr val="C00000"/>
              </a:solidFill>
            </a:endParaRPr>
          </a:p>
        </p:txBody>
      </p:sp>
      <p:sp>
        <p:nvSpPr>
          <p:cNvPr id="3" name="İçerik Yer Tutucusu 2"/>
          <p:cNvSpPr>
            <a:spLocks noGrp="1"/>
          </p:cNvSpPr>
          <p:nvPr>
            <p:ph idx="1"/>
          </p:nvPr>
        </p:nvSpPr>
        <p:spPr>
          <a:xfrm>
            <a:off x="822959" y="1845734"/>
            <a:ext cx="7925505" cy="4614052"/>
          </a:xfrm>
        </p:spPr>
        <p:txBody>
          <a:bodyPr>
            <a:normAutofit lnSpcReduction="10000"/>
          </a:bodyPr>
          <a:lstStyle/>
          <a:p>
            <a:pPr>
              <a:buFont typeface="Wingdings" panose="05000000000000000000" pitchFamily="2" charset="2"/>
              <a:buChar char="q"/>
            </a:pPr>
            <a:r>
              <a:rPr lang="tr-TR" altLang="tr-TR" dirty="0" smtClean="0">
                <a:latin typeface="Calibri" panose="020F0502020204030204" pitchFamily="34" charset="0"/>
              </a:rPr>
              <a:t>Yerinde </a:t>
            </a:r>
            <a:r>
              <a:rPr lang="tr-TR" altLang="tr-TR" dirty="0">
                <a:latin typeface="Calibri" panose="020F0502020204030204" pitchFamily="34" charset="0"/>
              </a:rPr>
              <a:t>ve zamanında doğru sorular sorma, çocuğu konuşmaya olumlu bir şekilde cesaretlendirmekte etkilidir. Çocuğu dili kullanmaya yönlendirmenin en önemli yolu doğru sorular sormaktır. Doğru soru çeşitleri çocuğun, daha çok sözcük kullanmasına yardımcı olacaktır.</a:t>
            </a:r>
          </a:p>
          <a:p>
            <a:pPr>
              <a:buFont typeface="Wingdings" panose="05000000000000000000" pitchFamily="2" charset="2"/>
              <a:buChar char="q"/>
            </a:pPr>
            <a:r>
              <a:rPr lang="tr-TR" altLang="tr-TR" dirty="0">
                <a:latin typeface="Calibri" panose="020F0502020204030204" pitchFamily="34" charset="0"/>
              </a:rPr>
              <a:t>Etkileşimi ya da sohbeti başlatmanın en iyi yolu açık uçlu soru sormanızdır.</a:t>
            </a:r>
          </a:p>
          <a:p>
            <a:pPr>
              <a:buFont typeface="Wingdings" panose="05000000000000000000" pitchFamily="2" charset="2"/>
              <a:buChar char="q"/>
            </a:pPr>
            <a:r>
              <a:rPr lang="tr-TR" altLang="tr-TR" dirty="0">
                <a:latin typeface="Calibri" panose="020F0502020204030204" pitchFamily="34" charset="0"/>
              </a:rPr>
              <a:t>Doğru soru sorma stratejilerinden biri ve belki de en önemlisi </a:t>
            </a:r>
            <a:r>
              <a:rPr lang="tr-TR" altLang="tr-TR" b="1" dirty="0">
                <a:solidFill>
                  <a:srgbClr val="FF0000"/>
                </a:solidFill>
                <a:latin typeface="Calibri" panose="020F0502020204030204" pitchFamily="34" charset="0"/>
              </a:rPr>
              <a:t>gerçek ya da açık uçlu sorular</a:t>
            </a:r>
            <a:r>
              <a:rPr lang="tr-TR" altLang="tr-TR" dirty="0">
                <a:solidFill>
                  <a:srgbClr val="FF0000"/>
                </a:solidFill>
                <a:latin typeface="Calibri" panose="020F0502020204030204" pitchFamily="34" charset="0"/>
              </a:rPr>
              <a:t> </a:t>
            </a:r>
            <a:r>
              <a:rPr lang="tr-TR" altLang="tr-TR" dirty="0">
                <a:latin typeface="Calibri" panose="020F0502020204030204" pitchFamily="34" charset="0"/>
              </a:rPr>
              <a:t>sormaktır. Bu sorular çocuğa cevabında yaratıcı olma şansı tanır. Siz de </a:t>
            </a:r>
            <a:r>
              <a:rPr lang="tr-TR" altLang="tr-TR" dirty="0" smtClean="0">
                <a:latin typeface="Calibri" panose="020F0502020204030204" pitchFamily="34" charset="0"/>
              </a:rPr>
              <a:t>sonrasında </a:t>
            </a:r>
            <a:r>
              <a:rPr lang="tr-TR" altLang="tr-TR" dirty="0">
                <a:latin typeface="Calibri" panose="020F0502020204030204" pitchFamily="34" charset="0"/>
              </a:rPr>
              <a:t>çocuğun dil becerilerini geliştirmek </a:t>
            </a:r>
            <a:r>
              <a:rPr lang="tr-TR" altLang="tr-TR" dirty="0" smtClean="0">
                <a:latin typeface="Calibri" panose="020F0502020204030204" pitchFamily="34" charset="0"/>
              </a:rPr>
              <a:t>için </a:t>
            </a:r>
            <a:r>
              <a:rPr lang="en-US" altLang="en-US" b="1" dirty="0" smtClean="0">
                <a:solidFill>
                  <a:srgbClr val="FF0000"/>
                </a:solidFill>
                <a:latin typeface="Calibri" panose="020F0502020204030204" pitchFamily="34" charset="0"/>
              </a:rPr>
              <a:t>“</a:t>
            </a:r>
            <a:r>
              <a:rPr lang="tr-TR" altLang="ja-JP" b="1" dirty="0" smtClean="0">
                <a:solidFill>
                  <a:srgbClr val="FF0000"/>
                </a:solidFill>
                <a:latin typeface="Calibri" panose="020F0502020204030204" pitchFamily="34" charset="0"/>
              </a:rPr>
              <a:t>genişletme</a:t>
            </a:r>
            <a:r>
              <a:rPr lang="en-US" altLang="en-US" b="1" dirty="0" smtClean="0">
                <a:solidFill>
                  <a:srgbClr val="FF0000"/>
                </a:solidFill>
                <a:latin typeface="Calibri" panose="020F0502020204030204" pitchFamily="34" charset="0"/>
              </a:rPr>
              <a:t>”</a:t>
            </a:r>
            <a:r>
              <a:rPr lang="en-US" altLang="ja-JP" b="1" dirty="0" smtClean="0">
                <a:solidFill>
                  <a:srgbClr val="FF0000"/>
                </a:solidFill>
                <a:latin typeface="Calibri" panose="020F0502020204030204" pitchFamily="34" charset="0"/>
              </a:rPr>
              <a:t> </a:t>
            </a:r>
            <a:r>
              <a:rPr lang="tr-TR" altLang="ja-JP" dirty="0" smtClean="0">
                <a:latin typeface="Calibri" panose="020F0502020204030204" pitchFamily="34" charset="0"/>
              </a:rPr>
              <a:t>ve </a:t>
            </a:r>
            <a:r>
              <a:rPr lang="en-US" altLang="en-US" b="1" dirty="0" smtClean="0">
                <a:solidFill>
                  <a:srgbClr val="FF0000"/>
                </a:solidFill>
                <a:latin typeface="Calibri" panose="020F0502020204030204" pitchFamily="34" charset="0"/>
              </a:rPr>
              <a:t>“</a:t>
            </a:r>
            <a:r>
              <a:rPr lang="tr-TR" altLang="ja-JP" b="1" dirty="0" smtClean="0">
                <a:solidFill>
                  <a:srgbClr val="FF0000"/>
                </a:solidFill>
                <a:latin typeface="Calibri" panose="020F0502020204030204" pitchFamily="34" charset="0"/>
              </a:rPr>
              <a:t>model olmayı</a:t>
            </a:r>
            <a:r>
              <a:rPr lang="en-US" altLang="en-US" dirty="0" smtClean="0">
                <a:solidFill>
                  <a:srgbClr val="FF0000"/>
                </a:solidFill>
                <a:latin typeface="Calibri" panose="020F0502020204030204" pitchFamily="34" charset="0"/>
              </a:rPr>
              <a:t>”</a:t>
            </a:r>
            <a:r>
              <a:rPr lang="tr-TR" altLang="ja-JP" dirty="0" smtClean="0">
                <a:latin typeface="Calibri" panose="020F0502020204030204" pitchFamily="34" charset="0"/>
              </a:rPr>
              <a:t> kullanabilirsiniz.</a:t>
            </a:r>
          </a:p>
          <a:p>
            <a:pPr>
              <a:buFont typeface="Wingdings" panose="05000000000000000000" pitchFamily="2" charset="2"/>
              <a:buChar char="q"/>
            </a:pPr>
            <a:r>
              <a:rPr lang="tr-TR" altLang="ja-JP" dirty="0">
                <a:latin typeface="Calibri" panose="020F0502020204030204" pitchFamily="34" charset="0"/>
              </a:rPr>
              <a:t>Soru sorma bir süreç şeklinde işler ve kendi içinde basamakları </a:t>
            </a:r>
            <a:r>
              <a:rPr lang="tr-TR" altLang="ja-JP" dirty="0" smtClean="0">
                <a:latin typeface="Calibri" panose="020F0502020204030204" pitchFamily="34" charset="0"/>
              </a:rPr>
              <a:t>vardır. </a:t>
            </a:r>
            <a:r>
              <a:rPr lang="tr-TR" altLang="ja-JP" dirty="0">
                <a:latin typeface="Calibri" panose="020F0502020204030204" pitchFamily="34" charset="0"/>
              </a:rPr>
              <a:t>Bu süreçte </a:t>
            </a:r>
            <a:r>
              <a:rPr lang="tr-TR" altLang="ja-JP" dirty="0" smtClean="0">
                <a:latin typeface="Calibri" panose="020F0502020204030204" pitchFamily="34" charset="0"/>
              </a:rPr>
              <a:t>yetişkin gerçek/açık </a:t>
            </a:r>
            <a:r>
              <a:rPr lang="tr-TR" altLang="ja-JP" dirty="0">
                <a:latin typeface="Calibri" panose="020F0502020204030204" pitchFamily="34" charset="0"/>
              </a:rPr>
              <a:t>uçlu soru sorduktan sonra çocuğa cevap vermesi için </a:t>
            </a:r>
            <a:r>
              <a:rPr lang="tr-TR" altLang="ja-JP" dirty="0" smtClean="0">
                <a:latin typeface="Calibri" panose="020F0502020204030204" pitchFamily="34" charset="0"/>
              </a:rPr>
              <a:t>en az </a:t>
            </a:r>
            <a:r>
              <a:rPr lang="tr-TR" altLang="ja-JP" dirty="0">
                <a:latin typeface="Calibri" panose="020F0502020204030204" pitchFamily="34" charset="0"/>
              </a:rPr>
              <a:t>5 </a:t>
            </a:r>
            <a:r>
              <a:rPr lang="tr-TR" altLang="ja-JP" dirty="0" err="1">
                <a:latin typeface="Calibri" panose="020F0502020204030204" pitchFamily="34" charset="0"/>
              </a:rPr>
              <a:t>sn</a:t>
            </a:r>
            <a:r>
              <a:rPr lang="tr-TR" altLang="ja-JP" dirty="0">
                <a:latin typeface="Calibri" panose="020F0502020204030204" pitchFamily="34" charset="0"/>
              </a:rPr>
              <a:t> zaman tanır. Çocuk doğru ya da yarım yanıt verirse yetişkin bu </a:t>
            </a:r>
            <a:r>
              <a:rPr lang="tr-TR" altLang="ja-JP" dirty="0" smtClean="0">
                <a:latin typeface="Calibri" panose="020F0502020204030204" pitchFamily="34" charset="0"/>
              </a:rPr>
              <a:t>yanıtı genişleterek </a:t>
            </a:r>
            <a:r>
              <a:rPr lang="tr-TR" altLang="ja-JP" dirty="0">
                <a:latin typeface="Calibri" panose="020F0502020204030204" pitchFamily="34" charset="0"/>
              </a:rPr>
              <a:t>model olur. Çocuk yanıt vermez ise model olur, çocuk </a:t>
            </a:r>
            <a:r>
              <a:rPr lang="tr-TR" altLang="ja-JP" dirty="0" smtClean="0">
                <a:latin typeface="Calibri" panose="020F0502020204030204" pitchFamily="34" charset="0"/>
              </a:rPr>
              <a:t>yetişkin model </a:t>
            </a:r>
            <a:r>
              <a:rPr lang="tr-TR" altLang="ja-JP" dirty="0">
                <a:latin typeface="Calibri" panose="020F0502020204030204" pitchFamily="34" charset="0"/>
              </a:rPr>
              <a:t>olduktan sonra yanıt verirse yetişkin bu yanıtı genişleterek </a:t>
            </a:r>
            <a:r>
              <a:rPr lang="tr-TR" altLang="ja-JP" dirty="0" smtClean="0">
                <a:latin typeface="Calibri" panose="020F0502020204030204" pitchFamily="34" charset="0"/>
              </a:rPr>
              <a:t>model olur</a:t>
            </a:r>
            <a:r>
              <a:rPr lang="tr-TR" altLang="ja-JP" dirty="0">
                <a:latin typeface="Calibri" panose="020F0502020204030204" pitchFamily="34" charset="0"/>
              </a:rPr>
              <a:t>.</a:t>
            </a:r>
            <a:endParaRPr lang="tr-TR" altLang="ja-JP" dirty="0" smtClean="0">
              <a:latin typeface="Calibri" panose="020F0502020204030204" pitchFamily="34" charset="0"/>
            </a:endParaRP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31</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87116361"/>
      </p:ext>
    </p:extLst>
  </p:cSld>
  <p:clrMapOvr>
    <a:masterClrMapping/>
  </p:clrMapOvr>
  <p:transition spd="med">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solidFill>
                  <a:srgbClr val="C00000"/>
                </a:solidFill>
              </a:rPr>
              <a:t>3. Bekleme Süreli </a:t>
            </a:r>
            <a:r>
              <a:rPr lang="tr-TR" sz="3200" b="1" dirty="0" smtClean="0">
                <a:solidFill>
                  <a:srgbClr val="C00000"/>
                </a:solidFill>
              </a:rPr>
              <a:t>Öğretim</a:t>
            </a:r>
            <a:endParaRPr lang="tr-TR" sz="3200" b="1" dirty="0">
              <a:solidFill>
                <a:srgbClr val="C00000"/>
              </a:solidFill>
            </a:endParaRPr>
          </a:p>
        </p:txBody>
      </p:sp>
      <p:sp>
        <p:nvSpPr>
          <p:cNvPr id="3" name="İçerik Yer Tutucusu 2"/>
          <p:cNvSpPr>
            <a:spLocks noGrp="1"/>
          </p:cNvSpPr>
          <p:nvPr>
            <p:ph idx="1"/>
          </p:nvPr>
        </p:nvSpPr>
        <p:spPr>
          <a:xfrm>
            <a:off x="822959" y="1845734"/>
            <a:ext cx="7543801" cy="4535594"/>
          </a:xfrm>
        </p:spPr>
        <p:txBody>
          <a:bodyPr>
            <a:normAutofit lnSpcReduction="10000"/>
          </a:bodyPr>
          <a:lstStyle/>
          <a:p>
            <a:pPr>
              <a:buFont typeface="Wingdings" panose="05000000000000000000" pitchFamily="2" charset="2"/>
              <a:buChar char="q"/>
            </a:pPr>
            <a:r>
              <a:rPr lang="tr-TR" dirty="0" smtClean="0"/>
              <a:t>İletişim </a:t>
            </a:r>
            <a:r>
              <a:rPr lang="tr-TR" dirty="0"/>
              <a:t>sadece başkalarının model olması ya da taleplerine dayalı değildir. İletişim başlatma becerisi de önemlidir</a:t>
            </a:r>
            <a:r>
              <a:rPr lang="tr-TR" dirty="0" smtClean="0"/>
              <a:t>.</a:t>
            </a:r>
            <a:endParaRPr lang="tr-TR" dirty="0"/>
          </a:p>
          <a:p>
            <a:pPr>
              <a:buFont typeface="Wingdings" panose="05000000000000000000" pitchFamily="2" charset="2"/>
              <a:buChar char="q"/>
            </a:pPr>
            <a:r>
              <a:rPr lang="tr-TR" dirty="0"/>
              <a:t>Dolayısıyla iletişim becerilerini desteklemede varılmak istenen en son hedef, çocuğun bağımsız bir şekilde iletişim kurması ya da etkileşim başlatmasıdır. Bu bağlamda çocuğun etkileşim başlatması ya da iletişim kurması için herhangi bir ipucu vermeden ya da yardım etmeden çocuktan herhangi bir tepki beklemek önemlidir</a:t>
            </a:r>
            <a:r>
              <a:rPr lang="tr-TR" dirty="0" smtClean="0"/>
              <a:t>.</a:t>
            </a:r>
          </a:p>
          <a:p>
            <a:pPr>
              <a:lnSpc>
                <a:spcPct val="80000"/>
              </a:lnSpc>
              <a:buFont typeface="Wingdings" panose="05000000000000000000" pitchFamily="2" charset="2"/>
              <a:buChar char="q"/>
            </a:pPr>
            <a:r>
              <a:rPr lang="tr-TR" altLang="tr-TR" dirty="0">
                <a:latin typeface="Calibri" panose="020F0502020204030204" pitchFamily="34" charset="0"/>
              </a:rPr>
              <a:t>Bu stratejide </a:t>
            </a:r>
            <a:r>
              <a:rPr lang="tr-TR" altLang="tr-TR" dirty="0">
                <a:solidFill>
                  <a:schemeClr val="tx1"/>
                </a:solidFill>
                <a:latin typeface="Calibri" panose="020F0502020204030204" pitchFamily="34" charset="0"/>
              </a:rPr>
              <a:t>çocuk gözlemlenir ve çocuğun etkileşim başlatması ya da iletişim kurması için beklenir. </a:t>
            </a:r>
          </a:p>
          <a:p>
            <a:pPr>
              <a:lnSpc>
                <a:spcPct val="80000"/>
              </a:lnSpc>
              <a:buFont typeface="Wingdings" panose="05000000000000000000" pitchFamily="2" charset="2"/>
              <a:buChar char="q"/>
            </a:pPr>
            <a:r>
              <a:rPr lang="tr-TR" altLang="tr-TR" dirty="0">
                <a:latin typeface="Calibri" panose="020F0502020204030204" pitchFamily="34" charset="0"/>
              </a:rPr>
              <a:t>Çocuktan beklenen iletişimsel beceri, çocuğun dil beceri düzeyine bağlı olarak çocuktan çocuğa değişebilir. </a:t>
            </a:r>
          </a:p>
          <a:p>
            <a:pPr>
              <a:lnSpc>
                <a:spcPct val="80000"/>
              </a:lnSpc>
              <a:buFont typeface="Wingdings" panose="05000000000000000000" pitchFamily="2" charset="2"/>
              <a:buChar char="q"/>
            </a:pPr>
            <a:r>
              <a:rPr lang="tr-TR" altLang="tr-TR" dirty="0">
                <a:latin typeface="Calibri" panose="020F0502020204030204" pitchFamily="34" charset="0"/>
              </a:rPr>
              <a:t>Bazı çocukların göz kontağı kurması ya da işaret etmesi, bazılarının ise sözel olarak isteğini dile getirmesi yoluyla iletişim kurması beklenebilir. Çocuğun tepkisine göre başlayan etkileşimde şimdiye kadar öğrendiğimiz diğer stratejiler ile çocuğun dil becerileri desteklenir</a:t>
            </a:r>
            <a:r>
              <a:rPr lang="tr-TR" altLang="tr-TR" dirty="0" smtClean="0">
                <a:latin typeface="Calibri" panose="020F0502020204030204" pitchFamily="34" charset="0"/>
              </a:rPr>
              <a:t>.</a:t>
            </a:r>
            <a:endParaRPr lang="en-US" altLang="tr-TR" dirty="0">
              <a:latin typeface="Calibri" panose="020F0502020204030204" pitchFamily="34" charset="0"/>
            </a:endParaRP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32</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07812302"/>
      </p:ext>
    </p:extLst>
  </p:cSld>
  <p:clrMapOvr>
    <a:masterClrMapping/>
  </p:clrMapOvr>
  <p:transition spd="med">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solidFill>
                  <a:srgbClr val="C00000"/>
                </a:solidFill>
              </a:rPr>
              <a:t>4. Fırsat </a:t>
            </a:r>
            <a:r>
              <a:rPr lang="tr-TR" sz="3200" b="1" dirty="0" smtClean="0">
                <a:solidFill>
                  <a:srgbClr val="C00000"/>
                </a:solidFill>
              </a:rPr>
              <a:t>Öğretimi</a:t>
            </a:r>
            <a:endParaRPr lang="tr-TR" sz="3200" b="1" dirty="0">
              <a:solidFill>
                <a:srgbClr val="C00000"/>
              </a:solidFill>
            </a:endParaRPr>
          </a:p>
        </p:txBody>
      </p:sp>
      <p:sp>
        <p:nvSpPr>
          <p:cNvPr id="3" name="İçerik Yer Tutucusu 2"/>
          <p:cNvSpPr>
            <a:spLocks noGrp="1"/>
          </p:cNvSpPr>
          <p:nvPr>
            <p:ph idx="1"/>
          </p:nvPr>
        </p:nvSpPr>
        <p:spPr/>
        <p:txBody>
          <a:bodyPr/>
          <a:lstStyle/>
          <a:p>
            <a:pPr>
              <a:buFont typeface="Wingdings" panose="05000000000000000000" pitchFamily="2" charset="2"/>
              <a:buChar char="q"/>
            </a:pPr>
            <a:r>
              <a:rPr lang="tr-TR" dirty="0" smtClean="0"/>
              <a:t>Doğal </a:t>
            </a:r>
            <a:r>
              <a:rPr lang="tr-TR" dirty="0"/>
              <a:t>dil öğretim stratejileri içerisinde yer alan “fırsat öğretimi”, çocuğa daha üst düzey dil becerilerini kazandırmak ve sohbet becerilerini geliştirmek amaçlı bir stratejidir. Aslında bu strateji, şimdiye kadar anlattığımız stratejilerin birlikte kullanımını sağlayan bir süreçtir. </a:t>
            </a:r>
          </a:p>
          <a:p>
            <a:pPr>
              <a:buFont typeface="Wingdings" panose="05000000000000000000" pitchFamily="2" charset="2"/>
              <a:buChar char="q"/>
            </a:pPr>
            <a:r>
              <a:rPr lang="tr-TR" dirty="0"/>
              <a:t>Gün içerisinde yer alan gerek yapılandırılmış gerekse yapılandırılmamış etkinliklerde, rutinlerde ve geçişlerde çocuk ile öğretmen arasında oluşabilecek sayısız etkileşim anlarında bu sürecin belirtilen basamaklar izlenerek gerçekleştirilmesi çocuğun dil becerilerini geliştirmesine olanak sağlayacaktır</a:t>
            </a:r>
            <a:r>
              <a:rPr lang="tr-TR" dirty="0" smtClean="0"/>
              <a:t>.</a:t>
            </a: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33</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39486297"/>
      </p:ext>
    </p:extLst>
  </p:cSld>
  <p:clrMapOvr>
    <a:masterClrMapping/>
  </p:clrMapOvr>
  <p:transition spd="med">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8225" y="116632"/>
            <a:ext cx="7543800" cy="622116"/>
          </a:xfrm>
        </p:spPr>
        <p:txBody>
          <a:bodyPr>
            <a:normAutofit/>
          </a:bodyPr>
          <a:lstStyle/>
          <a:p>
            <a:pPr algn="ctr"/>
            <a:r>
              <a:rPr lang="tr-TR" sz="3200" b="1" i="1" dirty="0">
                <a:solidFill>
                  <a:srgbClr val="C00000"/>
                </a:solidFill>
              </a:rPr>
              <a:t>Hangi s</a:t>
            </a:r>
            <a:r>
              <a:rPr lang="tr-TR" sz="3200" b="1" i="1" dirty="0" smtClean="0">
                <a:solidFill>
                  <a:srgbClr val="C00000"/>
                </a:solidFill>
              </a:rPr>
              <a:t>trateji </a:t>
            </a:r>
            <a:r>
              <a:rPr lang="tr-TR" sz="3200" b="1" i="1" dirty="0">
                <a:solidFill>
                  <a:srgbClr val="C00000"/>
                </a:solidFill>
              </a:rPr>
              <a:t>ne zaman </a:t>
            </a:r>
            <a:r>
              <a:rPr lang="tr-TR" sz="3200" b="1" i="1" dirty="0" smtClean="0">
                <a:solidFill>
                  <a:srgbClr val="C00000"/>
                </a:solidFill>
              </a:rPr>
              <a:t>kullanılmalıdır?</a:t>
            </a:r>
            <a:endParaRPr lang="tr-TR" sz="3200" b="1" i="1" dirty="0">
              <a:solidFill>
                <a:srgbClr val="C00000"/>
              </a:solidFill>
            </a:endParaRPr>
          </a:p>
        </p:txBody>
      </p:sp>
      <p:sp>
        <p:nvSpPr>
          <p:cNvPr id="3" name="İçerik Yer Tutucusu 2"/>
          <p:cNvSpPr>
            <a:spLocks noGrp="1"/>
          </p:cNvSpPr>
          <p:nvPr>
            <p:ph idx="1"/>
          </p:nvPr>
        </p:nvSpPr>
        <p:spPr>
          <a:xfrm>
            <a:off x="822959" y="1052736"/>
            <a:ext cx="7997513" cy="5256584"/>
          </a:xfrm>
        </p:spPr>
        <p:txBody>
          <a:bodyPr>
            <a:normAutofit/>
          </a:bodyPr>
          <a:lstStyle/>
          <a:p>
            <a:pPr marL="342900" indent="-342900">
              <a:buFont typeface="+mj-lt"/>
              <a:buAutoNum type="arabicPeriod"/>
            </a:pPr>
            <a:r>
              <a:rPr lang="tr-TR" dirty="0" smtClean="0"/>
              <a:t>Etkileşime </a:t>
            </a:r>
            <a:r>
              <a:rPr lang="tr-TR" dirty="0"/>
              <a:t>en uygun doğal dil becerisini destekleme stratejisi kullanılmalıdır</a:t>
            </a:r>
            <a:r>
              <a:rPr lang="tr-TR" dirty="0" smtClean="0"/>
              <a:t>:</a:t>
            </a:r>
          </a:p>
          <a:p>
            <a:pPr lvl="1">
              <a:buFont typeface="Wingdings" panose="05000000000000000000" pitchFamily="2" charset="2"/>
              <a:buChar char="Ø"/>
            </a:pPr>
            <a:r>
              <a:rPr lang="tr-TR" dirty="0" smtClean="0"/>
              <a:t>Çocuk </a:t>
            </a:r>
            <a:r>
              <a:rPr lang="tr-TR" dirty="0"/>
              <a:t>eğer doğru yanıtı bilmiyorsa her zaman “Yanıt </a:t>
            </a:r>
            <a:r>
              <a:rPr lang="tr-TR" dirty="0" smtClean="0"/>
              <a:t>Beklemeden Model Olma</a:t>
            </a:r>
            <a:r>
              <a:rPr lang="tr-TR" dirty="0"/>
              <a:t>” kullanılmalıdır</a:t>
            </a:r>
            <a:r>
              <a:rPr lang="tr-TR" dirty="0" smtClean="0"/>
              <a:t>.</a:t>
            </a:r>
          </a:p>
          <a:p>
            <a:pPr lvl="1">
              <a:buFont typeface="Wingdings" panose="05000000000000000000" pitchFamily="2" charset="2"/>
              <a:buChar char="Ø"/>
            </a:pPr>
            <a:r>
              <a:rPr lang="tr-TR" dirty="0" smtClean="0"/>
              <a:t>Çocuğun </a:t>
            </a:r>
            <a:r>
              <a:rPr lang="tr-TR" dirty="0"/>
              <a:t>talebi ya da isteği anlaşılmaz ise ya da seçenek sunmaya </a:t>
            </a:r>
            <a:r>
              <a:rPr lang="tr-TR" dirty="0" smtClean="0"/>
              <a:t>uygun durumlarda</a:t>
            </a:r>
            <a:r>
              <a:rPr lang="tr-TR" dirty="0"/>
              <a:t>, çocuk yetişkinin talebine yanlış yanıt verir ya da hiç yanıt vermez ise model olma süreci </a:t>
            </a:r>
            <a:r>
              <a:rPr lang="tr-TR" dirty="0" smtClean="0"/>
              <a:t>işletilir, bu </a:t>
            </a:r>
            <a:r>
              <a:rPr lang="tr-TR" dirty="0"/>
              <a:t>durumda “Talep Etme-Model </a:t>
            </a:r>
            <a:r>
              <a:rPr lang="tr-TR" dirty="0" smtClean="0"/>
              <a:t>Olmaya Dayalı </a:t>
            </a:r>
            <a:r>
              <a:rPr lang="tr-TR" dirty="0"/>
              <a:t>Öğretim” uygun olabilir.</a:t>
            </a:r>
            <a:endParaRPr lang="tr-TR" dirty="0" smtClean="0"/>
          </a:p>
          <a:p>
            <a:pPr marL="342900" indent="-342900">
              <a:buFont typeface="+mj-lt"/>
              <a:buAutoNum type="arabicPeriod"/>
            </a:pPr>
            <a:r>
              <a:rPr lang="tr-TR" dirty="0" smtClean="0"/>
              <a:t>Çocuğun </a:t>
            </a:r>
            <a:r>
              <a:rPr lang="tr-TR" dirty="0"/>
              <a:t>gereksinim duyduğu düzeyde uygun strateji kullanılmalıdır:</a:t>
            </a:r>
          </a:p>
          <a:p>
            <a:pPr lvl="1">
              <a:buFont typeface="Wingdings" panose="05000000000000000000" pitchFamily="2" charset="2"/>
              <a:buChar char="Ø"/>
            </a:pPr>
            <a:r>
              <a:rPr lang="tr-TR" dirty="0" smtClean="0"/>
              <a:t>Yanıt </a:t>
            </a:r>
            <a:r>
              <a:rPr lang="tr-TR" dirty="0"/>
              <a:t>Beklemeden Model Olma</a:t>
            </a:r>
            <a:r>
              <a:rPr lang="tr-TR" dirty="0" smtClean="0"/>
              <a:t>, en </a:t>
            </a:r>
            <a:r>
              <a:rPr lang="tr-TR" dirty="0"/>
              <a:t>fazla destek sunar.</a:t>
            </a:r>
          </a:p>
          <a:p>
            <a:pPr lvl="1">
              <a:buFont typeface="Wingdings" panose="05000000000000000000" pitchFamily="2" charset="2"/>
              <a:buChar char="Ø"/>
            </a:pPr>
            <a:r>
              <a:rPr lang="tr-TR" dirty="0" smtClean="0"/>
              <a:t>Talep </a:t>
            </a:r>
            <a:r>
              <a:rPr lang="tr-TR" dirty="0"/>
              <a:t>Etme-Model Olmaya Dayalı Öğretim</a:t>
            </a:r>
            <a:r>
              <a:rPr lang="tr-TR" dirty="0" smtClean="0"/>
              <a:t>, orta </a:t>
            </a:r>
            <a:r>
              <a:rPr lang="tr-TR" dirty="0"/>
              <a:t>düzeyde destek </a:t>
            </a:r>
            <a:r>
              <a:rPr lang="tr-TR" dirty="0" smtClean="0"/>
              <a:t>sunar. Çocuğun düzeyine </a:t>
            </a:r>
            <a:r>
              <a:rPr lang="tr-TR" dirty="0"/>
              <a:t>göre seçenek sunarak ya da seçeneksiz doğrudan soru kullanılabilir.</a:t>
            </a:r>
          </a:p>
          <a:p>
            <a:pPr lvl="1">
              <a:buFont typeface="Wingdings" panose="05000000000000000000" pitchFamily="2" charset="2"/>
              <a:buChar char="Ø"/>
            </a:pPr>
            <a:r>
              <a:rPr lang="tr-TR" dirty="0" smtClean="0"/>
              <a:t>Bekleme </a:t>
            </a:r>
            <a:r>
              <a:rPr lang="tr-TR" dirty="0"/>
              <a:t>Süreli Öğretim</a:t>
            </a:r>
            <a:r>
              <a:rPr lang="tr-TR" dirty="0" smtClean="0"/>
              <a:t>, başlangıçta </a:t>
            </a:r>
            <a:r>
              <a:rPr lang="tr-TR" dirty="0"/>
              <a:t>destek söz konusu değildir.</a:t>
            </a:r>
          </a:p>
          <a:p>
            <a:pPr lvl="1">
              <a:buFont typeface="Wingdings" panose="05000000000000000000" pitchFamily="2" charset="2"/>
              <a:buChar char="Ø"/>
            </a:pPr>
            <a:r>
              <a:rPr lang="tr-TR" dirty="0" smtClean="0"/>
              <a:t>Fırsat </a:t>
            </a:r>
            <a:r>
              <a:rPr lang="tr-TR" dirty="0"/>
              <a:t>Öğretimi</a:t>
            </a:r>
            <a:r>
              <a:rPr lang="tr-TR" dirty="0" smtClean="0"/>
              <a:t>, diğerlerine </a:t>
            </a:r>
            <a:r>
              <a:rPr lang="tr-TR" dirty="0"/>
              <a:t>göre farklıdır, çünkü her zaman çocuğun </a:t>
            </a:r>
            <a:r>
              <a:rPr lang="tr-TR" dirty="0" smtClean="0"/>
              <a:t>isteğini ya </a:t>
            </a:r>
            <a:r>
              <a:rPr lang="tr-TR" dirty="0"/>
              <a:t>da talebini takip eder. Fırsat öğretimi çocuk bir istekte bulunduğu </a:t>
            </a:r>
            <a:r>
              <a:rPr lang="tr-TR" dirty="0" smtClean="0"/>
              <a:t>zaman kullanılmalıdır</a:t>
            </a:r>
            <a:r>
              <a:rPr lang="tr-TR" dirty="0"/>
              <a:t>. Bu istek sözel olarak (tren diyebilir) ya da jest ve </a:t>
            </a:r>
            <a:r>
              <a:rPr lang="tr-TR" dirty="0" smtClean="0"/>
              <a:t>mimiklerle (parmağıyla </a:t>
            </a:r>
            <a:r>
              <a:rPr lang="tr-TR" dirty="0"/>
              <a:t>gösterme ya da istediği şeye bakma) belirtilebilir.</a:t>
            </a: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34</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57578511"/>
      </p:ext>
    </p:extLst>
  </p:cSld>
  <p:clrMapOvr>
    <a:masterClrMapping/>
  </p:clrMapOvr>
  <p:transition spd="med">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2960" y="286605"/>
            <a:ext cx="7543800" cy="968438"/>
          </a:xfrm>
        </p:spPr>
        <p:txBody>
          <a:bodyPr>
            <a:noAutofit/>
          </a:bodyPr>
          <a:lstStyle/>
          <a:p>
            <a:r>
              <a:rPr lang="tr-TR" sz="3200" b="1" dirty="0">
                <a:solidFill>
                  <a:srgbClr val="C00000"/>
                </a:solidFill>
                <a:latin typeface="+mn-lt"/>
              </a:rPr>
              <a:t>4. KISIM: Dil Becerilerini Destekleme Stratejilerinin Kullanımına İlişkin </a:t>
            </a:r>
            <a:r>
              <a:rPr lang="tr-TR" sz="3200" b="1" dirty="0" smtClean="0">
                <a:solidFill>
                  <a:srgbClr val="C00000"/>
                </a:solidFill>
                <a:latin typeface="+mn-lt"/>
              </a:rPr>
              <a:t>Örnekler</a:t>
            </a:r>
            <a:endParaRPr lang="tr-TR" sz="3200" b="1" dirty="0">
              <a:solidFill>
                <a:srgbClr val="C00000"/>
              </a:solidFill>
              <a:latin typeface="+mn-lt"/>
            </a:endParaRP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3397999148"/>
              </p:ext>
            </p:extLst>
          </p:nvPr>
        </p:nvGraphicFramePr>
        <p:xfrm>
          <a:off x="467888" y="1772816"/>
          <a:ext cx="8424592" cy="4536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35</a:t>
            </a:fld>
            <a:endParaRPr lang="tr-TR"/>
          </a:p>
        </p:txBody>
      </p:sp>
      <p:pic>
        <p:nvPicPr>
          <p:cNvPr id="6" name="Resim 5"/>
          <p:cNvPicPr>
            <a:picLocks noChangeAspect="1"/>
          </p:cNvPicPr>
          <p:nvPr/>
        </p:nvPicPr>
        <p:blipFill>
          <a:blip r:embed="rId7"/>
          <a:stretch>
            <a:fillRect/>
          </a:stretch>
        </p:blipFill>
        <p:spPr>
          <a:xfrm>
            <a:off x="7752225" y="5404"/>
            <a:ext cx="1374521" cy="2631508"/>
          </a:xfrm>
          <a:prstGeom prst="rect">
            <a:avLst/>
          </a:prstGeom>
        </p:spPr>
      </p:pic>
      <p:grpSp>
        <p:nvGrpSpPr>
          <p:cNvPr id="8" name="Group 7"/>
          <p:cNvGrpSpPr>
            <a:grpSpLocks/>
          </p:cNvGrpSpPr>
          <p:nvPr/>
        </p:nvGrpSpPr>
        <p:grpSpPr bwMode="auto">
          <a:xfrm>
            <a:off x="182247" y="6120453"/>
            <a:ext cx="8550886" cy="700938"/>
            <a:chOff x="-104426" y="960005"/>
            <a:chExt cx="8437146" cy="700606"/>
          </a:xfrm>
        </p:grpSpPr>
        <p:pic>
          <p:nvPicPr>
            <p:cNvPr id="9"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9777851"/>
      </p:ext>
    </p:extLst>
  </p:cSld>
  <p:clrMapOvr>
    <a:masterClrMapping/>
  </p:clrMapOvr>
  <p:transition spd="med">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457200" y="188640"/>
            <a:ext cx="7620000" cy="6192688"/>
          </a:xfrm>
        </p:spPr>
        <p:txBody>
          <a:bodyPr/>
          <a:lstStyle/>
          <a:p>
            <a:pPr marL="114300" indent="0" algn="ctr">
              <a:buFont typeface="Arial" panose="020B0604020202020204" pitchFamily="34" charset="0"/>
              <a:buNone/>
            </a:pPr>
            <a:r>
              <a:rPr lang="tr-TR" altLang="tr-TR" sz="115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ÖRNEK</a:t>
            </a:r>
            <a:r>
              <a:rPr lang="en-US" altLang="tr-TR" sz="115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tr-TR" altLang="tr-TR" sz="115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OLAY</a:t>
            </a:r>
            <a:r>
              <a:rPr lang="en-US" altLang="tr-TR" sz="115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NE </a:t>
            </a:r>
            <a:r>
              <a:rPr lang="tr-TR" altLang="tr-TR" sz="115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DİYOR</a:t>
            </a:r>
            <a:r>
              <a:rPr lang="en-US" altLang="tr-TR" sz="115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p:txBody>
      </p:sp>
      <p:sp>
        <p:nvSpPr>
          <p:cNvPr id="3" name="Altbilgi Yer Tutucusu 2"/>
          <p:cNvSpPr>
            <a:spLocks noGrp="1"/>
          </p:cNvSpPr>
          <p:nvPr>
            <p:ph type="ftr" sz="quarter" idx="11"/>
          </p:nvPr>
        </p:nvSpPr>
        <p:spPr/>
        <p:txBody>
          <a:bodyPr/>
          <a:lstStyle/>
          <a:p>
            <a:r>
              <a:rPr lang="tr-TR" smtClean="0"/>
              <a:t>Doç. Dr. Hatice BAKKALOĞLU</a:t>
            </a:r>
            <a:endParaRPr lang="tr-TR"/>
          </a:p>
        </p:txBody>
      </p:sp>
      <p:sp>
        <p:nvSpPr>
          <p:cNvPr id="4" name="Slayt Numarası Yer Tutucusu 3"/>
          <p:cNvSpPr>
            <a:spLocks noGrp="1"/>
          </p:cNvSpPr>
          <p:nvPr>
            <p:ph type="sldNum" sz="quarter" idx="12"/>
          </p:nvPr>
        </p:nvSpPr>
        <p:spPr/>
        <p:txBody>
          <a:bodyPr/>
          <a:lstStyle/>
          <a:p>
            <a:fld id="{F1F23ABE-ED6A-4F7D-9C96-911E54362DD0}" type="slidenum">
              <a:rPr lang="tr-TR" smtClean="0"/>
              <a:t>36</a:t>
            </a:fld>
            <a:endParaRPr lang="tr-TR"/>
          </a:p>
        </p:txBody>
      </p:sp>
      <p:grpSp>
        <p:nvGrpSpPr>
          <p:cNvPr id="5" name="Group 7"/>
          <p:cNvGrpSpPr>
            <a:grpSpLocks/>
          </p:cNvGrpSpPr>
          <p:nvPr/>
        </p:nvGrpSpPr>
        <p:grpSpPr bwMode="auto">
          <a:xfrm>
            <a:off x="182247" y="6120453"/>
            <a:ext cx="8550886" cy="700938"/>
            <a:chOff x="-104426" y="960005"/>
            <a:chExt cx="8437146" cy="700606"/>
          </a:xfrm>
        </p:grpSpPr>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99839728"/>
      </p:ext>
    </p:extLst>
  </p:cSld>
  <p:clrMapOvr>
    <a:masterClrMapping/>
  </p:clrMapOvr>
  <p:transition spd="med">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2960" y="286604"/>
            <a:ext cx="7543800" cy="1414203"/>
          </a:xfrm>
        </p:spPr>
        <p:txBody>
          <a:bodyPr>
            <a:normAutofit/>
          </a:bodyPr>
          <a:lstStyle/>
          <a:p>
            <a:r>
              <a:rPr lang="tr-TR" sz="3200" b="1" dirty="0">
                <a:solidFill>
                  <a:srgbClr val="C00000"/>
                </a:solidFill>
                <a:latin typeface="+mn-lt"/>
              </a:rPr>
              <a:t>1. KISIM: </a:t>
            </a:r>
            <a:r>
              <a:rPr lang="tr-TR" sz="3200" b="1" dirty="0" smtClean="0">
                <a:solidFill>
                  <a:srgbClr val="C00000"/>
                </a:solidFill>
                <a:latin typeface="+mn-lt"/>
              </a:rPr>
              <a:t>Giriş</a:t>
            </a:r>
            <a:br>
              <a:rPr lang="tr-TR" sz="3200" b="1" dirty="0" smtClean="0">
                <a:solidFill>
                  <a:srgbClr val="C00000"/>
                </a:solidFill>
                <a:latin typeface="+mn-lt"/>
              </a:rPr>
            </a:br>
            <a:r>
              <a:rPr lang="tr-TR" sz="3200" b="1" dirty="0">
                <a:solidFill>
                  <a:srgbClr val="C00000"/>
                </a:solidFill>
              </a:rPr>
              <a:t/>
            </a:r>
            <a:br>
              <a:rPr lang="tr-TR" sz="3200" b="1" dirty="0">
                <a:solidFill>
                  <a:srgbClr val="C00000"/>
                </a:solidFill>
              </a:rPr>
            </a:br>
            <a:r>
              <a:rPr lang="tr-TR" sz="3200" b="1" dirty="0" smtClean="0">
                <a:solidFill>
                  <a:srgbClr val="C00000"/>
                </a:solidFill>
              </a:rPr>
              <a:t>1. Dil ve Konuşma Beceriler</a:t>
            </a:r>
            <a:endParaRPr lang="tr-TR" sz="3200" b="1" dirty="0">
              <a:solidFill>
                <a:srgbClr val="C00000"/>
              </a:solidFill>
            </a:endParaRPr>
          </a:p>
        </p:txBody>
      </p:sp>
      <p:sp>
        <p:nvSpPr>
          <p:cNvPr id="3" name="İçerik Yer Tutucusu 2"/>
          <p:cNvSpPr>
            <a:spLocks noGrp="1"/>
          </p:cNvSpPr>
          <p:nvPr>
            <p:ph idx="1"/>
          </p:nvPr>
        </p:nvSpPr>
        <p:spPr/>
        <p:txBody>
          <a:bodyPr>
            <a:normAutofit/>
          </a:bodyPr>
          <a:lstStyle/>
          <a:p>
            <a:pPr>
              <a:buFont typeface="Wingdings" panose="05000000000000000000" pitchFamily="2" charset="2"/>
              <a:buChar char="q"/>
            </a:pPr>
            <a:r>
              <a:rPr lang="tr-TR" dirty="0"/>
              <a:t>Etkileşimdeki diğer insanlara dilek, istek ve gereksinimleri uygun şekilde aktarabilme ve iletilenleri uygun şekilde anlayıp bunlara uygun şekilde cevap verebilme, </a:t>
            </a:r>
            <a:r>
              <a:rPr lang="tr-TR" b="1" dirty="0">
                <a:solidFill>
                  <a:srgbClr val="FF0000"/>
                </a:solidFill>
              </a:rPr>
              <a:t>iletişim</a:t>
            </a:r>
            <a:r>
              <a:rPr lang="tr-TR" dirty="0">
                <a:solidFill>
                  <a:schemeClr val="tx1"/>
                </a:solidFill>
              </a:rPr>
              <a:t> becerileri </a:t>
            </a:r>
            <a:r>
              <a:rPr lang="tr-TR" dirty="0"/>
              <a:t>olarak tanımlanabilir. </a:t>
            </a:r>
          </a:p>
          <a:p>
            <a:pPr>
              <a:buFont typeface="Wingdings" panose="05000000000000000000" pitchFamily="2" charset="2"/>
              <a:buChar char="q"/>
            </a:pPr>
            <a:r>
              <a:rPr lang="tr-TR" dirty="0"/>
              <a:t>Bu beceriler, sözel ve sözel olmayan birtakım yollarla sağlanabilirken; dili etkili bir şekilde kullanarak, yani sözel yol ile iletişim kurma becerileri, iletişim becerileri içerisinde öğrenilmesi gereken en temel ve en önemli </a:t>
            </a:r>
            <a:r>
              <a:rPr lang="tr-TR" dirty="0" smtClean="0"/>
              <a:t>becerilerdedir.</a:t>
            </a:r>
          </a:p>
          <a:p>
            <a:pPr>
              <a:buFont typeface="Wingdings" panose="05000000000000000000" pitchFamily="2" charset="2"/>
              <a:buChar char="q"/>
            </a:pPr>
            <a:r>
              <a:rPr lang="tr-TR" b="1" dirty="0">
                <a:solidFill>
                  <a:srgbClr val="FF0000"/>
                </a:solidFill>
              </a:rPr>
              <a:t>Dil,</a:t>
            </a:r>
            <a:r>
              <a:rPr lang="tr-TR" dirty="0"/>
              <a:t> iletişim </a:t>
            </a:r>
            <a:r>
              <a:rPr lang="tr-TR" dirty="0" smtClean="0"/>
              <a:t>amacıyla kullanılan</a:t>
            </a:r>
            <a:r>
              <a:rPr lang="tr-TR" dirty="0"/>
              <a:t>, anlamları ifade etmek için toplumsal uzlaşmaya dayalı </a:t>
            </a:r>
            <a:r>
              <a:rPr lang="tr-TR" dirty="0" smtClean="0"/>
              <a:t>biçimlerden oluşan </a:t>
            </a:r>
            <a:r>
              <a:rPr lang="tr-TR" dirty="0"/>
              <a:t>bir sistemdir. Dil olmadan konuşmanın olması olanaksızdır. </a:t>
            </a:r>
            <a:r>
              <a:rPr lang="tr-TR" b="1" dirty="0" smtClean="0">
                <a:solidFill>
                  <a:srgbClr val="FF0000"/>
                </a:solidFill>
              </a:rPr>
              <a:t>Konuşma,</a:t>
            </a:r>
            <a:r>
              <a:rPr lang="tr-TR" dirty="0" smtClean="0"/>
              <a:t> sahip </a:t>
            </a:r>
            <a:r>
              <a:rPr lang="tr-TR" dirty="0"/>
              <a:t>olunan dili ifade etmenin en çok kullanılan yollarından biridir.</a:t>
            </a:r>
          </a:p>
        </p:txBody>
      </p:sp>
      <p:sp>
        <p:nvSpPr>
          <p:cNvPr id="6" name="Altbilgi Yer Tutucusu 5"/>
          <p:cNvSpPr>
            <a:spLocks noGrp="1"/>
          </p:cNvSpPr>
          <p:nvPr>
            <p:ph type="ftr" sz="quarter" idx="11"/>
          </p:nvPr>
        </p:nvSpPr>
        <p:spPr/>
        <p:txBody>
          <a:bodyPr/>
          <a:lstStyle/>
          <a:p>
            <a:r>
              <a:rPr lang="tr-TR" smtClean="0"/>
              <a:t>Doç. Dr. Hatice BAKKALOĞLU</a:t>
            </a:r>
            <a:endParaRPr lang="tr-TR"/>
          </a:p>
        </p:txBody>
      </p:sp>
      <p:sp>
        <p:nvSpPr>
          <p:cNvPr id="7" name="Slayt Numarası Yer Tutucusu 6"/>
          <p:cNvSpPr>
            <a:spLocks noGrp="1"/>
          </p:cNvSpPr>
          <p:nvPr>
            <p:ph type="sldNum" sz="quarter" idx="12"/>
          </p:nvPr>
        </p:nvSpPr>
        <p:spPr/>
        <p:txBody>
          <a:bodyPr/>
          <a:lstStyle/>
          <a:p>
            <a:fld id="{F1F23ABE-ED6A-4F7D-9C96-911E54362DD0}" type="slidenum">
              <a:rPr lang="tr-TR" smtClean="0"/>
              <a:t>4</a:t>
            </a:fld>
            <a:endParaRPr lang="tr-TR"/>
          </a:p>
        </p:txBody>
      </p:sp>
      <p:pic>
        <p:nvPicPr>
          <p:cNvPr id="4" name="Resim 3"/>
          <p:cNvPicPr>
            <a:picLocks noChangeAspect="1"/>
          </p:cNvPicPr>
          <p:nvPr/>
        </p:nvPicPr>
        <p:blipFill>
          <a:blip r:embed="rId2"/>
          <a:stretch>
            <a:fillRect/>
          </a:stretch>
        </p:blipFill>
        <p:spPr>
          <a:xfrm>
            <a:off x="7596336" y="12852"/>
            <a:ext cx="1547664" cy="1976582"/>
          </a:xfrm>
          <a:prstGeom prst="rect">
            <a:avLst/>
          </a:prstGeom>
        </p:spPr>
      </p:pic>
      <p:grpSp>
        <p:nvGrpSpPr>
          <p:cNvPr id="8" name="Group 7"/>
          <p:cNvGrpSpPr>
            <a:grpSpLocks/>
          </p:cNvGrpSpPr>
          <p:nvPr/>
        </p:nvGrpSpPr>
        <p:grpSpPr bwMode="auto">
          <a:xfrm>
            <a:off x="182247" y="6120453"/>
            <a:ext cx="8550886" cy="700938"/>
            <a:chOff x="-104426" y="960005"/>
            <a:chExt cx="8437146" cy="700606"/>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51305860"/>
      </p:ext>
    </p:extLst>
  </p:cSld>
  <p:clrMapOvr>
    <a:masterClrMapping/>
  </p:clrMapOvr>
  <p:transition spd="med">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solidFill>
                  <a:srgbClr val="C00000"/>
                </a:solidFill>
              </a:rPr>
              <a:t>2. Okul </a:t>
            </a:r>
            <a:r>
              <a:rPr lang="tr-TR" sz="3200" b="1" dirty="0">
                <a:solidFill>
                  <a:srgbClr val="C00000"/>
                </a:solidFill>
              </a:rPr>
              <a:t>Öncesi Çocukların Dil </a:t>
            </a:r>
            <a:r>
              <a:rPr lang="tr-TR" sz="3200" b="1" dirty="0" smtClean="0">
                <a:solidFill>
                  <a:srgbClr val="C00000"/>
                </a:solidFill>
              </a:rPr>
              <a:t>Becerileri</a:t>
            </a:r>
            <a:endParaRPr lang="tr-TR" sz="3200" b="1" dirty="0">
              <a:solidFill>
                <a:srgbClr val="C00000"/>
              </a:solidFill>
            </a:endParaRPr>
          </a:p>
        </p:txBody>
      </p:sp>
      <p:sp>
        <p:nvSpPr>
          <p:cNvPr id="3" name="İçerik Yer Tutucusu 2"/>
          <p:cNvSpPr>
            <a:spLocks noGrp="1"/>
          </p:cNvSpPr>
          <p:nvPr>
            <p:ph idx="1"/>
          </p:nvPr>
        </p:nvSpPr>
        <p:spPr/>
        <p:txBody>
          <a:bodyPr/>
          <a:lstStyle/>
          <a:p>
            <a:pPr>
              <a:buFont typeface="Wingdings" panose="05000000000000000000" pitchFamily="2" charset="2"/>
              <a:buChar char="q"/>
            </a:pPr>
            <a:r>
              <a:rPr lang="tr-TR" dirty="0"/>
              <a:t>Dil gelişimi aylar yıllar boyunca devam eden bir süreçtir ve okulöncesi dönemde de gelişmeye devam eder. </a:t>
            </a:r>
          </a:p>
          <a:p>
            <a:pPr>
              <a:buFont typeface="Wingdings" panose="05000000000000000000" pitchFamily="2" charset="2"/>
              <a:buChar char="q"/>
            </a:pPr>
            <a:r>
              <a:rPr lang="tr-TR" dirty="0"/>
              <a:t>Çocuğun bu dönemde dil gelişimindeki hızı şaşırtıcıdır. Kısa bir süre içinde çocuklar basit cümle kullanımından yetişkinlerinkine benzer karmaşık cümle yapılarına geçerler, çoğu çocuk 5 yaşından itibaren anadillerinin usta bir kullanıcısı olurlar ve dile ait incelikleri öğrenirler</a:t>
            </a:r>
            <a:r>
              <a:rPr lang="tr-TR" dirty="0" smtClean="0"/>
              <a:t>.</a:t>
            </a:r>
          </a:p>
          <a:p>
            <a:pPr>
              <a:buFont typeface="Wingdings" panose="05000000000000000000" pitchFamily="2" charset="2"/>
              <a:buChar char="q"/>
            </a:pPr>
            <a:r>
              <a:rPr lang="tr-TR" dirty="0"/>
              <a:t>Dil öğrenme sosyal bağlamlarda gerçekleşir, çocuk iletişim </a:t>
            </a:r>
            <a:r>
              <a:rPr lang="tr-TR" dirty="0" smtClean="0"/>
              <a:t>ihtiyaçlarını karşılamak </a:t>
            </a:r>
            <a:r>
              <a:rPr lang="tr-TR" dirty="0"/>
              <a:t>ve diğerleri ile anlam </a:t>
            </a:r>
            <a:r>
              <a:rPr lang="tr-TR" dirty="0" smtClean="0"/>
              <a:t>paylaşımını sağlamak </a:t>
            </a:r>
            <a:r>
              <a:rPr lang="tr-TR" dirty="0"/>
              <a:t>amacıyla dili kullanır</a:t>
            </a:r>
          </a:p>
          <a:p>
            <a:endParaRPr lang="tr-TR" dirty="0"/>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5</a:t>
            </a:fld>
            <a:endParaRPr lang="tr-TR"/>
          </a:p>
        </p:txBody>
      </p:sp>
      <p:pic>
        <p:nvPicPr>
          <p:cNvPr id="6" name="Resim 5"/>
          <p:cNvPicPr>
            <a:picLocks noChangeAspect="1"/>
          </p:cNvPicPr>
          <p:nvPr/>
        </p:nvPicPr>
        <p:blipFill>
          <a:blip r:embed="rId2"/>
          <a:stretch>
            <a:fillRect/>
          </a:stretch>
        </p:blipFill>
        <p:spPr>
          <a:xfrm>
            <a:off x="5377742" y="4509120"/>
            <a:ext cx="3732480" cy="1785600"/>
          </a:xfrm>
          <a:prstGeom prst="rect">
            <a:avLst/>
          </a:prstGeom>
        </p:spPr>
      </p:pic>
      <p:grpSp>
        <p:nvGrpSpPr>
          <p:cNvPr id="7" name="Group 7"/>
          <p:cNvGrpSpPr>
            <a:grpSpLocks/>
          </p:cNvGrpSpPr>
          <p:nvPr/>
        </p:nvGrpSpPr>
        <p:grpSpPr bwMode="auto">
          <a:xfrm>
            <a:off x="182247" y="6120453"/>
            <a:ext cx="8550886" cy="700938"/>
            <a:chOff x="-104426" y="960005"/>
            <a:chExt cx="8437146" cy="700606"/>
          </a:xfrm>
        </p:grpSpPr>
        <p:pic>
          <p:nvPicPr>
            <p:cNvPr id="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65126180"/>
      </p:ext>
    </p:extLst>
  </p:cSld>
  <p:clrMapOvr>
    <a:masterClrMapping/>
  </p:clrMapOvr>
  <p:transition spd="med">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solidFill>
                  <a:srgbClr val="C00000"/>
                </a:solidFill>
              </a:rPr>
              <a:t>2. Okul Öncesi Çocukların Dil Becerileri</a:t>
            </a:r>
            <a:endParaRPr lang="tr-TR" sz="3200" dirty="0"/>
          </a:p>
        </p:txBody>
      </p:sp>
      <p:sp>
        <p:nvSpPr>
          <p:cNvPr id="3" name="İçerik Yer Tutucusu 2"/>
          <p:cNvSpPr>
            <a:spLocks noGrp="1"/>
          </p:cNvSpPr>
          <p:nvPr>
            <p:ph idx="1"/>
          </p:nvPr>
        </p:nvSpPr>
        <p:spPr>
          <a:xfrm>
            <a:off x="822959" y="1845734"/>
            <a:ext cx="7543801" cy="4463586"/>
          </a:xfrm>
        </p:spPr>
        <p:txBody>
          <a:bodyPr>
            <a:normAutofit/>
          </a:bodyPr>
          <a:lstStyle/>
          <a:p>
            <a:pPr>
              <a:buFont typeface="Wingdings" panose="05000000000000000000" pitchFamily="2" charset="2"/>
              <a:buChar char="q"/>
            </a:pPr>
            <a:r>
              <a:rPr lang="tr-TR" dirty="0"/>
              <a:t>Küçük çocukların söylenenleri anlamaları bazen konuşmalarından daha ileride olabilir. </a:t>
            </a:r>
          </a:p>
          <a:p>
            <a:pPr>
              <a:buFont typeface="Wingdings" panose="05000000000000000000" pitchFamily="2" charset="2"/>
              <a:buChar char="q"/>
            </a:pPr>
            <a:r>
              <a:rPr lang="tr-TR" dirty="0"/>
              <a:t>Okulöncesi yıllar boyunca da sözcük dağarcığındaki artış ile beraber dilin kurallar sistemini kavramaya ve giderek karmaşık dilbilgisi becerilerini anlama ve kullanmada (bağlaç kullanımı gibi) daha yeterli olmaya devam ederler. </a:t>
            </a:r>
          </a:p>
          <a:p>
            <a:pPr>
              <a:buFont typeface="Wingdings" panose="05000000000000000000" pitchFamily="2" charset="2"/>
              <a:buChar char="q"/>
            </a:pPr>
            <a:r>
              <a:rPr lang="tr-TR" dirty="0"/>
              <a:t>Yine de bu dönemde çocuklar ima, mecaz konuşma, kinaye gibi cümle ile altındaki anlamı birebir olmayan farklı bir anlamı olan ifadeleri anlayamazlar ya da anlamakta güçlük </a:t>
            </a:r>
            <a:r>
              <a:rPr lang="tr-TR" dirty="0" smtClean="0"/>
              <a:t>yaşarlar.</a:t>
            </a:r>
          </a:p>
          <a:p>
            <a:pPr>
              <a:buFont typeface="Wingdings" panose="05000000000000000000" pitchFamily="2" charset="2"/>
              <a:buChar char="q"/>
            </a:pPr>
            <a:r>
              <a:rPr lang="tr-TR" altLang="tr-TR" dirty="0">
                <a:latin typeface="Calibri" panose="020F0502020204030204" pitchFamily="34" charset="0"/>
                <a:ea typeface="MS PGothic" panose="020B0600070205080204" pitchFamily="34" charset="-128"/>
              </a:rPr>
              <a:t>Dil öğrenme, </a:t>
            </a:r>
            <a:r>
              <a:rPr lang="tr-TR" altLang="tr-TR" b="1" dirty="0">
                <a:solidFill>
                  <a:srgbClr val="FF0000"/>
                </a:solidFill>
                <a:latin typeface="Calibri" panose="020F0502020204030204" pitchFamily="34" charset="0"/>
                <a:ea typeface="MS PGothic" panose="020B0600070205080204" pitchFamily="34" charset="-128"/>
              </a:rPr>
              <a:t>sosyal bağlamlarda </a:t>
            </a:r>
            <a:r>
              <a:rPr lang="tr-TR" altLang="tr-TR" dirty="0">
                <a:latin typeface="Calibri" panose="020F0502020204030204" pitchFamily="34" charset="0"/>
                <a:ea typeface="MS PGothic" panose="020B0600070205080204" pitchFamily="34" charset="-128"/>
              </a:rPr>
              <a:t>gerçekleşir ve çocuğun iletişim ihtiyaçları ve diğerleri ile anlam paylaşımını sağlamak amacıyla kullanılır</a:t>
            </a:r>
            <a:r>
              <a:rPr lang="tr-TR" altLang="tr-TR" dirty="0" smtClean="0">
                <a:latin typeface="Calibri" panose="020F0502020204030204" pitchFamily="34" charset="0"/>
                <a:ea typeface="MS PGothic" panose="020B0600070205080204" pitchFamily="34" charset="-128"/>
              </a:rPr>
              <a:t>.</a:t>
            </a:r>
            <a:endParaRPr lang="en-US" altLang="tr-TR" dirty="0">
              <a:latin typeface="Calibri" panose="020F0502020204030204" pitchFamily="34" charset="0"/>
              <a:ea typeface="MS PGothic" panose="020B0600070205080204" pitchFamily="34" charset="-128"/>
            </a:endParaRP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6</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36315151"/>
      </p:ext>
    </p:extLst>
  </p:cSld>
  <p:clrMapOvr>
    <a:masterClrMapping/>
  </p:clrMapOvr>
  <p:transition spd="med">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solidFill>
                  <a:srgbClr val="C00000"/>
                </a:solidFill>
              </a:rPr>
              <a:t>2. Okul Öncesi Çocukların Dil Becerileri</a:t>
            </a:r>
            <a:endParaRPr lang="tr-TR" sz="3200" dirty="0"/>
          </a:p>
        </p:txBody>
      </p:sp>
      <p:sp>
        <p:nvSpPr>
          <p:cNvPr id="3" name="İçerik Yer Tutucusu 2"/>
          <p:cNvSpPr>
            <a:spLocks noGrp="1"/>
          </p:cNvSpPr>
          <p:nvPr>
            <p:ph idx="1"/>
          </p:nvPr>
        </p:nvSpPr>
        <p:spPr>
          <a:xfrm>
            <a:off x="822959" y="1845734"/>
            <a:ext cx="7543801" cy="4463586"/>
          </a:xfrm>
        </p:spPr>
        <p:txBody>
          <a:bodyPr>
            <a:normAutofit fontScale="92500" lnSpcReduction="20000"/>
          </a:bodyPr>
          <a:lstStyle/>
          <a:p>
            <a:pPr>
              <a:spcBef>
                <a:spcPct val="20000"/>
              </a:spcBef>
              <a:buFont typeface="Wingdings" panose="05000000000000000000" pitchFamily="2" charset="2"/>
              <a:buChar char="q"/>
              <a:defRPr/>
            </a:pPr>
            <a:r>
              <a:rPr lang="tr-TR" altLang="tr-TR" dirty="0">
                <a:latin typeface="Calibri" panose="020F0502020204030204" pitchFamily="34" charset="0"/>
              </a:rPr>
              <a:t>Çocuklar, çoğu </a:t>
            </a:r>
            <a:r>
              <a:rPr lang="tr-TR" altLang="tr-TR" b="1" dirty="0">
                <a:solidFill>
                  <a:srgbClr val="FF0000"/>
                </a:solidFill>
                <a:latin typeface="Calibri" panose="020F0502020204030204" pitchFamily="34" charset="0"/>
              </a:rPr>
              <a:t>etkileşimi yönetmeye ve yönlendirmeye başlarlar ve en iyi kendi deneyimlerinden ve oyun </a:t>
            </a:r>
            <a:r>
              <a:rPr lang="tr-TR" altLang="tr-TR" dirty="0">
                <a:latin typeface="Calibri" panose="020F0502020204030204" pitchFamily="34" charset="0"/>
              </a:rPr>
              <a:t>yoluyla öğrenirler. </a:t>
            </a:r>
          </a:p>
          <a:p>
            <a:pPr>
              <a:spcBef>
                <a:spcPct val="20000"/>
              </a:spcBef>
              <a:buFont typeface="Wingdings" panose="05000000000000000000" pitchFamily="2" charset="2"/>
              <a:buChar char="q"/>
              <a:defRPr/>
            </a:pPr>
            <a:r>
              <a:rPr lang="tr-TR" altLang="tr-TR" dirty="0">
                <a:latin typeface="Calibri" panose="020F0502020204030204" pitchFamily="34" charset="0"/>
              </a:rPr>
              <a:t>Oyun, çocukların dil ediniminde önemli bir role sahiptir</a:t>
            </a:r>
            <a:r>
              <a:rPr lang="tr-TR" altLang="tr-TR" dirty="0" smtClean="0">
                <a:latin typeface="Calibri" panose="020F0502020204030204" pitchFamily="34" charset="0"/>
              </a:rPr>
              <a:t>.</a:t>
            </a:r>
          </a:p>
          <a:p>
            <a:pPr>
              <a:buFont typeface="Wingdings" panose="05000000000000000000" pitchFamily="2" charset="2"/>
              <a:buChar char="q"/>
              <a:defRPr/>
            </a:pPr>
            <a:r>
              <a:rPr lang="tr-TR" altLang="tr-TR" dirty="0">
                <a:latin typeface="Calibri" panose="020F0502020204030204" pitchFamily="34" charset="0"/>
                <a:ea typeface="MS PGothic" panose="020B0600070205080204" pitchFamily="34" charset="-128"/>
              </a:rPr>
              <a:t>Her çocuğun </a:t>
            </a:r>
            <a:r>
              <a:rPr lang="tr-TR" altLang="tr-TR" b="1" dirty="0">
                <a:solidFill>
                  <a:srgbClr val="FF0000"/>
                </a:solidFill>
                <a:latin typeface="Calibri" panose="020F0502020204030204" pitchFamily="34" charset="0"/>
                <a:ea typeface="MS PGothic" panose="020B0600070205080204" pitchFamily="34" charset="-128"/>
              </a:rPr>
              <a:t>konuşmaya başlama yaşı değişkenlik </a:t>
            </a:r>
            <a:r>
              <a:rPr lang="tr-TR" altLang="tr-TR" dirty="0">
                <a:latin typeface="Calibri" panose="020F0502020204030204" pitchFamily="34" charset="0"/>
                <a:ea typeface="MS PGothic" panose="020B0600070205080204" pitchFamily="34" charset="-128"/>
              </a:rPr>
              <a:t>gösterir çünkü dil ve konuşma gelişimi bireysel bir olgudur.  </a:t>
            </a:r>
          </a:p>
          <a:p>
            <a:pPr>
              <a:buFont typeface="Wingdings" panose="05000000000000000000" pitchFamily="2" charset="2"/>
              <a:buChar char="q"/>
              <a:defRPr/>
            </a:pPr>
            <a:r>
              <a:rPr lang="tr-TR" altLang="tr-TR" dirty="0">
                <a:latin typeface="Calibri" panose="020F0502020204030204" pitchFamily="34" charset="0"/>
                <a:ea typeface="MS PGothic" panose="020B0600070205080204" pitchFamily="34" charset="-128"/>
              </a:rPr>
              <a:t>Bu olgu pek çok etmenden etkilenir. </a:t>
            </a:r>
            <a:r>
              <a:rPr lang="tr-TR" altLang="tr-TR" b="1" dirty="0">
                <a:solidFill>
                  <a:srgbClr val="FF0000"/>
                </a:solidFill>
                <a:latin typeface="Calibri" panose="020F0502020204030204" pitchFamily="34" charset="0"/>
                <a:ea typeface="MS PGothic" panose="020B0600070205080204" pitchFamily="34" charset="-128"/>
              </a:rPr>
              <a:t>Zihin engeli, işitme engeli, yaygın gelişimsel bozukluk, dil bozukluğu, travmalar, </a:t>
            </a:r>
            <a:r>
              <a:rPr lang="tr-TR" altLang="tr-TR" b="1" dirty="0" err="1">
                <a:solidFill>
                  <a:srgbClr val="FF0000"/>
                </a:solidFill>
                <a:latin typeface="Calibri" panose="020F0502020204030204" pitchFamily="34" charset="0"/>
                <a:ea typeface="MS PGothic" panose="020B0600070205080204" pitchFamily="34" charset="-128"/>
              </a:rPr>
              <a:t>serebral</a:t>
            </a:r>
            <a:r>
              <a:rPr lang="tr-TR" altLang="tr-TR" b="1" dirty="0">
                <a:solidFill>
                  <a:srgbClr val="FF0000"/>
                </a:solidFill>
                <a:latin typeface="Calibri" panose="020F0502020204030204" pitchFamily="34" charset="0"/>
                <a:ea typeface="MS PGothic" panose="020B0600070205080204" pitchFamily="34" charset="-128"/>
              </a:rPr>
              <a:t> </a:t>
            </a:r>
            <a:r>
              <a:rPr lang="tr-TR" altLang="tr-TR" b="1" dirty="0" err="1">
                <a:solidFill>
                  <a:srgbClr val="FF0000"/>
                </a:solidFill>
                <a:latin typeface="Calibri" panose="020F0502020204030204" pitchFamily="34" charset="0"/>
                <a:ea typeface="MS PGothic" panose="020B0600070205080204" pitchFamily="34" charset="-128"/>
              </a:rPr>
              <a:t>palsi</a:t>
            </a:r>
            <a:r>
              <a:rPr lang="tr-TR" altLang="tr-TR" b="1" dirty="0">
                <a:solidFill>
                  <a:srgbClr val="FF0000"/>
                </a:solidFill>
                <a:latin typeface="Calibri" panose="020F0502020204030204" pitchFamily="34" charset="0"/>
                <a:ea typeface="MS PGothic" panose="020B0600070205080204" pitchFamily="34" charset="-128"/>
              </a:rPr>
              <a:t> yüz anomalileri (dudak ve/veya damak yarıklığı), sık geçirilen orta kulak iltihapları  ya da genetik faktörlerden bir ya da birkaçı dil ve konuşma </a:t>
            </a:r>
            <a:r>
              <a:rPr lang="tr-TR" altLang="tr-TR" dirty="0">
                <a:latin typeface="Calibri" panose="020F0502020204030204" pitchFamily="34" charset="0"/>
                <a:ea typeface="MS PGothic" panose="020B0600070205080204" pitchFamily="34" charset="-128"/>
              </a:rPr>
              <a:t>gelişiminde etkili olabilmektedir</a:t>
            </a:r>
            <a:r>
              <a:rPr lang="tr-TR" altLang="tr-TR" dirty="0" smtClean="0">
                <a:latin typeface="Calibri" panose="020F0502020204030204" pitchFamily="34" charset="0"/>
                <a:ea typeface="MS PGothic" panose="020B0600070205080204" pitchFamily="34" charset="-128"/>
              </a:rPr>
              <a:t>.</a:t>
            </a:r>
            <a:endParaRPr lang="tr-TR" altLang="tr-TR" dirty="0">
              <a:latin typeface="Calibri" panose="020F0502020204030204" pitchFamily="34" charset="0"/>
            </a:endParaRPr>
          </a:p>
          <a:p>
            <a:pPr>
              <a:buFont typeface="Wingdings" panose="05000000000000000000" pitchFamily="2" charset="2"/>
              <a:buChar char="q"/>
              <a:defRPr/>
            </a:pPr>
            <a:r>
              <a:rPr lang="tr-TR" altLang="tr-TR" dirty="0">
                <a:latin typeface="Calibri" panose="020F0502020204030204" pitchFamily="34" charset="0"/>
                <a:ea typeface="MS PGothic" panose="020B0600070205080204" pitchFamily="34" charset="-128"/>
              </a:rPr>
              <a:t>Bu nedenlerin yanı sıra çocuğun içinde büyüdüğü </a:t>
            </a:r>
            <a:r>
              <a:rPr lang="tr-TR" altLang="tr-TR" b="1" dirty="0">
                <a:solidFill>
                  <a:srgbClr val="FF0000"/>
                </a:solidFill>
                <a:latin typeface="Calibri" panose="020F0502020204030204" pitchFamily="34" charset="0"/>
                <a:ea typeface="MS PGothic" panose="020B0600070205080204" pitchFamily="34" charset="-128"/>
              </a:rPr>
              <a:t>çevre ve sosyal alan</a:t>
            </a:r>
            <a:r>
              <a:rPr lang="tr-TR" altLang="tr-TR" dirty="0">
                <a:latin typeface="Calibri" panose="020F0502020204030204" pitchFamily="34" charset="0"/>
                <a:ea typeface="MS PGothic" panose="020B0600070205080204" pitchFamily="34" charset="-128"/>
              </a:rPr>
              <a:t> da, dil ve konuşma gelişiminde oldukça etkili olmaktadır. </a:t>
            </a:r>
          </a:p>
          <a:p>
            <a:pPr>
              <a:buFont typeface="Wingdings" panose="05000000000000000000" pitchFamily="2" charset="2"/>
              <a:buChar char="q"/>
              <a:defRPr/>
            </a:pPr>
            <a:r>
              <a:rPr lang="tr-TR" altLang="tr-TR" b="1" dirty="0">
                <a:solidFill>
                  <a:srgbClr val="FF0000"/>
                </a:solidFill>
                <a:latin typeface="Calibri" panose="020F0502020204030204" pitchFamily="34" charset="0"/>
                <a:ea typeface="MS PGothic" panose="020B0600070205080204" pitchFamily="34" charset="-128"/>
              </a:rPr>
              <a:t>Uyaran eksikliği, anne/babanın çocukla iletişiminin yetersizliği </a:t>
            </a:r>
            <a:r>
              <a:rPr lang="tr-TR" altLang="tr-TR" dirty="0">
                <a:latin typeface="Calibri" panose="020F0502020204030204" pitchFamily="34" charset="0"/>
                <a:ea typeface="MS PGothic" panose="020B0600070205080204" pitchFamily="34" charset="-128"/>
              </a:rPr>
              <a:t>de gecikmiş konuşmaya yol açabilmektedir. </a:t>
            </a:r>
          </a:p>
          <a:p>
            <a:pPr>
              <a:buFont typeface="Wingdings" panose="05000000000000000000" pitchFamily="2" charset="2"/>
              <a:buChar char="q"/>
              <a:defRPr/>
            </a:pPr>
            <a:r>
              <a:rPr lang="tr-TR" altLang="tr-TR" dirty="0">
                <a:latin typeface="Calibri" panose="020F0502020204030204" pitchFamily="34" charset="0"/>
                <a:ea typeface="MS PGothic" panose="020B0600070205080204" pitchFamily="34" charset="-128"/>
              </a:rPr>
              <a:t>Tüm bunların yanında, bazen </a:t>
            </a:r>
            <a:r>
              <a:rPr lang="tr-TR" altLang="tr-TR" b="1" dirty="0">
                <a:solidFill>
                  <a:srgbClr val="FF0000"/>
                </a:solidFill>
                <a:latin typeface="Calibri" panose="020F0502020204030204" pitchFamily="34" charset="0"/>
                <a:ea typeface="MS PGothic" panose="020B0600070205080204" pitchFamily="34" charset="-128"/>
              </a:rPr>
              <a:t>belli bir nedene bağlı olmaksızın da çocuklarda dil ve konuşma becerilerinde gecikme</a:t>
            </a:r>
            <a:r>
              <a:rPr lang="tr-TR" altLang="tr-TR" dirty="0">
                <a:latin typeface="Calibri" panose="020F0502020204030204" pitchFamily="34" charset="0"/>
                <a:ea typeface="MS PGothic" panose="020B0600070205080204" pitchFamily="34" charset="-128"/>
              </a:rPr>
              <a:t> </a:t>
            </a:r>
            <a:r>
              <a:rPr lang="tr-TR" altLang="tr-TR" dirty="0" smtClean="0">
                <a:latin typeface="Calibri" panose="020F0502020204030204" pitchFamily="34" charset="0"/>
                <a:ea typeface="MS PGothic" panose="020B0600070205080204" pitchFamily="34" charset="-128"/>
              </a:rPr>
              <a:t>görülebilmektedir</a:t>
            </a:r>
            <a:r>
              <a:rPr lang="tr-TR" altLang="tr-TR" dirty="0">
                <a:latin typeface="Calibri" panose="020F0502020204030204" pitchFamily="34" charset="0"/>
                <a:ea typeface="MS PGothic" panose="020B0600070205080204" pitchFamily="34" charset="-128"/>
              </a:rPr>
              <a:t>.</a:t>
            </a:r>
            <a:endParaRPr lang="en-US" altLang="tr-TR" dirty="0">
              <a:latin typeface="Calibri" panose="020F0502020204030204" pitchFamily="34" charset="0"/>
              <a:ea typeface="MS PGothic" panose="020B0600070205080204" pitchFamily="34" charset="-128"/>
            </a:endParaRP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7</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60295158"/>
      </p:ext>
    </p:extLst>
  </p:cSld>
  <p:clrMapOvr>
    <a:masterClrMapping/>
  </p:clrMapOvr>
  <p:transition spd="med">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5563" y="928272"/>
            <a:ext cx="7543800" cy="622116"/>
          </a:xfrm>
        </p:spPr>
        <p:txBody>
          <a:bodyPr>
            <a:normAutofit/>
          </a:bodyPr>
          <a:lstStyle/>
          <a:p>
            <a:r>
              <a:rPr lang="tr-TR" sz="3200" b="1" dirty="0">
                <a:solidFill>
                  <a:srgbClr val="C00000"/>
                </a:solidFill>
              </a:rPr>
              <a:t>3. Dil Becerilerini Destekleyici Yaklaşımlar</a:t>
            </a:r>
          </a:p>
        </p:txBody>
      </p:sp>
      <p:sp>
        <p:nvSpPr>
          <p:cNvPr id="3" name="İçerik Yer Tutucusu 2"/>
          <p:cNvSpPr>
            <a:spLocks noGrp="1"/>
          </p:cNvSpPr>
          <p:nvPr>
            <p:ph idx="1"/>
          </p:nvPr>
        </p:nvSpPr>
        <p:spPr/>
        <p:txBody>
          <a:bodyPr>
            <a:normAutofit/>
          </a:bodyPr>
          <a:lstStyle/>
          <a:p>
            <a:pPr>
              <a:buFont typeface="Wingdings" panose="05000000000000000000" pitchFamily="2" charset="2"/>
              <a:buChar char="q"/>
            </a:pPr>
            <a:r>
              <a:rPr lang="tr-TR" dirty="0" err="1"/>
              <a:t>Alanyazında</a:t>
            </a:r>
            <a:r>
              <a:rPr lang="tr-TR" dirty="0"/>
              <a:t> dil becerilerinin kazandırılması ve geliştirilmesine </a:t>
            </a:r>
            <a:r>
              <a:rPr lang="tr-TR" dirty="0" smtClean="0"/>
              <a:t>ilişkin pek </a:t>
            </a:r>
            <a:r>
              <a:rPr lang="tr-TR" dirty="0"/>
              <a:t>çok öğretim stratejisi bulunmaktadır. Bu dil </a:t>
            </a:r>
            <a:r>
              <a:rPr lang="tr-TR" dirty="0" smtClean="0"/>
              <a:t>müdahale stratejilerini </a:t>
            </a:r>
            <a:r>
              <a:rPr lang="tr-TR" dirty="0"/>
              <a:t>terapist merkezli, çocuk merkezli ve </a:t>
            </a:r>
            <a:r>
              <a:rPr lang="tr-TR" dirty="0" smtClean="0"/>
              <a:t>karma yaklaşımlar </a:t>
            </a:r>
            <a:r>
              <a:rPr lang="tr-TR" dirty="0"/>
              <a:t>olarak üç temel başlık altında </a:t>
            </a:r>
            <a:r>
              <a:rPr lang="tr-TR" dirty="0" smtClean="0"/>
              <a:t>gruplandırmak mümkündür.</a:t>
            </a:r>
          </a:p>
          <a:p>
            <a:pPr>
              <a:buFont typeface="Wingdings" panose="05000000000000000000" pitchFamily="2" charset="2"/>
              <a:buChar char="q"/>
            </a:pPr>
            <a:r>
              <a:rPr lang="tr-TR" b="1" dirty="0">
                <a:solidFill>
                  <a:srgbClr val="FF0000"/>
                </a:solidFill>
              </a:rPr>
              <a:t>Terapist merkezli yaklaşımlarda </a:t>
            </a:r>
            <a:r>
              <a:rPr lang="tr-TR" dirty="0"/>
              <a:t>temel bakış açısının </a:t>
            </a:r>
            <a:r>
              <a:rPr lang="tr-TR" dirty="0" smtClean="0"/>
              <a:t>genellikle davranışçı </a:t>
            </a:r>
            <a:r>
              <a:rPr lang="tr-TR" dirty="0"/>
              <a:t>olduğu görülmektedir. Bu </a:t>
            </a:r>
            <a:r>
              <a:rPr lang="tr-TR" dirty="0" smtClean="0"/>
              <a:t>yaklaşımlarda oturumun </a:t>
            </a:r>
            <a:r>
              <a:rPr lang="tr-TR" dirty="0"/>
              <a:t>yapısı terapist tarafından önceden </a:t>
            </a:r>
            <a:r>
              <a:rPr lang="tr-TR" dirty="0" smtClean="0"/>
              <a:t>belirlenir; böylece </a:t>
            </a:r>
            <a:r>
              <a:rPr lang="tr-TR" dirty="0"/>
              <a:t>öğretim amacı ile ilişkili olan </a:t>
            </a:r>
            <a:r>
              <a:rPr lang="tr-TR" dirty="0" smtClean="0"/>
              <a:t>uyaranlar arttırılırken </a:t>
            </a:r>
            <a:r>
              <a:rPr lang="tr-TR" dirty="0"/>
              <a:t>ilgisiz uyaranlar kontrol altına alınırlar</a:t>
            </a:r>
            <a:r>
              <a:rPr lang="tr-TR" dirty="0" smtClean="0"/>
              <a:t>. Dil öğrenim </a:t>
            </a:r>
            <a:r>
              <a:rPr lang="tr-TR" dirty="0"/>
              <a:t>ortamının neredeyse bütün kontrolü </a:t>
            </a:r>
            <a:r>
              <a:rPr lang="tr-TR" dirty="0" smtClean="0"/>
              <a:t>öğreticidedir. Terapist </a:t>
            </a:r>
            <a:r>
              <a:rPr lang="tr-TR" dirty="0"/>
              <a:t>merkezli yaklaşımlar, çocuk merkezli ve karma </a:t>
            </a:r>
            <a:r>
              <a:rPr lang="tr-TR" dirty="0" smtClean="0"/>
              <a:t>yaklaşımlara göre </a:t>
            </a:r>
            <a:r>
              <a:rPr lang="tr-TR" dirty="0"/>
              <a:t>daha az doğaldır. Bu yaklaşımda terapist çocuğa öğreteceği yapıyı </a:t>
            </a:r>
            <a:r>
              <a:rPr lang="tr-TR" dirty="0" smtClean="0"/>
              <a:t>ne zaman </a:t>
            </a:r>
            <a:r>
              <a:rPr lang="tr-TR" dirty="0"/>
              <a:t>ve nasıl öğreteceğine kendisi karar verir.</a:t>
            </a: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8</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23700712"/>
      </p:ext>
    </p:extLst>
  </p:cSld>
  <p:clrMapOvr>
    <a:masterClrMapping/>
  </p:clrMapOvr>
  <p:transition spd="med">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5563" y="842179"/>
            <a:ext cx="7543800" cy="622116"/>
          </a:xfrm>
        </p:spPr>
        <p:txBody>
          <a:bodyPr>
            <a:normAutofit/>
          </a:bodyPr>
          <a:lstStyle/>
          <a:p>
            <a:r>
              <a:rPr lang="tr-TR" sz="3200" b="1" dirty="0">
                <a:solidFill>
                  <a:srgbClr val="C00000"/>
                </a:solidFill>
              </a:rPr>
              <a:t>3. Dil Becerilerini Destekleyici Yaklaşımlar</a:t>
            </a:r>
          </a:p>
        </p:txBody>
      </p:sp>
      <p:sp>
        <p:nvSpPr>
          <p:cNvPr id="3" name="İçerik Yer Tutucusu 2"/>
          <p:cNvSpPr>
            <a:spLocks noGrp="1"/>
          </p:cNvSpPr>
          <p:nvPr>
            <p:ph idx="1"/>
          </p:nvPr>
        </p:nvSpPr>
        <p:spPr>
          <a:xfrm>
            <a:off x="822959" y="1845734"/>
            <a:ext cx="7543801" cy="4463586"/>
          </a:xfrm>
        </p:spPr>
        <p:txBody>
          <a:bodyPr>
            <a:normAutofit lnSpcReduction="10000"/>
          </a:bodyPr>
          <a:lstStyle/>
          <a:p>
            <a:pPr>
              <a:buFont typeface="Wingdings" panose="05000000000000000000" pitchFamily="2" charset="2"/>
              <a:buChar char="q"/>
            </a:pPr>
            <a:r>
              <a:rPr lang="tr-TR" b="1" dirty="0">
                <a:solidFill>
                  <a:srgbClr val="FF0000"/>
                </a:solidFill>
              </a:rPr>
              <a:t>Çocuk merkezli yaklaşımlar </a:t>
            </a:r>
            <a:r>
              <a:rPr lang="tr-TR" dirty="0"/>
              <a:t>en fazla doğallığa sahip olan yaklaşımlardır. </a:t>
            </a:r>
            <a:r>
              <a:rPr lang="tr-TR" dirty="0" smtClean="0"/>
              <a:t>Bu yaklaşımda </a:t>
            </a:r>
            <a:r>
              <a:rPr lang="tr-TR" dirty="0"/>
              <a:t>öncelikli amaç, çocuğun </a:t>
            </a:r>
            <a:r>
              <a:rPr lang="tr-TR" dirty="0" smtClean="0"/>
              <a:t>kendiliğinden </a:t>
            </a:r>
            <a:r>
              <a:rPr lang="tr-TR" dirty="0"/>
              <a:t>şekilde </a:t>
            </a:r>
            <a:r>
              <a:rPr lang="tr-TR" dirty="0" smtClean="0"/>
              <a:t>iletişim kurmaya </a:t>
            </a:r>
            <a:r>
              <a:rPr lang="tr-TR" dirty="0"/>
              <a:t>motive olduğu bir ortam yaratmaktır. Neyi, nerede, nasıl </a:t>
            </a:r>
            <a:r>
              <a:rPr lang="tr-TR" dirty="0" smtClean="0"/>
              <a:t>öğreneceğini çocuk </a:t>
            </a:r>
            <a:r>
              <a:rPr lang="tr-TR" dirty="0"/>
              <a:t>belirler. Bu bağlamda yapılan etkinlikler </a:t>
            </a:r>
            <a:r>
              <a:rPr lang="tr-TR" dirty="0" smtClean="0"/>
              <a:t>çocuk için </a:t>
            </a:r>
            <a:r>
              <a:rPr lang="tr-TR" dirty="0"/>
              <a:t>kendiliğinden pekiştirici etkinliklerdir, bu nedenle </a:t>
            </a:r>
            <a:r>
              <a:rPr lang="tr-TR" dirty="0" smtClean="0"/>
              <a:t>dışarıdan </a:t>
            </a:r>
            <a:r>
              <a:rPr lang="tr-TR" dirty="0" err="1" smtClean="0"/>
              <a:t>pekiştireç</a:t>
            </a:r>
            <a:r>
              <a:rPr lang="tr-TR" dirty="0" smtClean="0"/>
              <a:t> </a:t>
            </a:r>
            <a:r>
              <a:rPr lang="tr-TR" dirty="0"/>
              <a:t>sağlamaya gerek yoktur. Yetişkinin </a:t>
            </a:r>
            <a:r>
              <a:rPr lang="tr-TR" dirty="0" smtClean="0"/>
              <a:t>buradaki rolü </a:t>
            </a:r>
            <a:r>
              <a:rPr lang="tr-TR" dirty="0"/>
              <a:t>yetenekli bir gözlemci olup çocuğun iletişimi </a:t>
            </a:r>
            <a:r>
              <a:rPr lang="tr-TR" dirty="0" smtClean="0"/>
              <a:t>başlatmasını beklemek </a:t>
            </a:r>
            <a:r>
              <a:rPr lang="tr-TR" dirty="0"/>
              <a:t>ve anlamlı, basit dilsel uyaranlar </a:t>
            </a:r>
            <a:r>
              <a:rPr lang="tr-TR" dirty="0" smtClean="0"/>
              <a:t>sağlamaktır.</a:t>
            </a:r>
          </a:p>
          <a:p>
            <a:pPr>
              <a:buFont typeface="Wingdings" panose="05000000000000000000" pitchFamily="2" charset="2"/>
              <a:buChar char="q"/>
            </a:pPr>
            <a:r>
              <a:rPr lang="tr-TR" dirty="0" smtClean="0"/>
              <a:t>Çocuk </a:t>
            </a:r>
            <a:r>
              <a:rPr lang="tr-TR" dirty="0"/>
              <a:t>merkezli yaklaşımlarda üç önemli nokta </a:t>
            </a:r>
            <a:r>
              <a:rPr lang="tr-TR" dirty="0" smtClean="0"/>
              <a:t>bulunmaktadır. Bunlar </a:t>
            </a:r>
            <a:r>
              <a:rPr lang="tr-TR" b="1" dirty="0">
                <a:solidFill>
                  <a:srgbClr val="FF0000"/>
                </a:solidFill>
              </a:rPr>
              <a:t>çocuk bir davranış girişiminde bulunana kadar </a:t>
            </a:r>
            <a:r>
              <a:rPr lang="tr-TR" b="1" dirty="0" smtClean="0">
                <a:solidFill>
                  <a:srgbClr val="FF0000"/>
                </a:solidFill>
              </a:rPr>
              <a:t>beklemek, bu </a:t>
            </a:r>
            <a:r>
              <a:rPr lang="tr-TR" b="1" dirty="0">
                <a:solidFill>
                  <a:srgbClr val="FF0000"/>
                </a:solidFill>
              </a:rPr>
              <a:t>davranışı amaçlı değilse bile tanımlamak ve </a:t>
            </a:r>
            <a:r>
              <a:rPr lang="tr-TR" b="1" dirty="0" smtClean="0">
                <a:solidFill>
                  <a:srgbClr val="FF0000"/>
                </a:solidFill>
              </a:rPr>
              <a:t>yorumlamak, son </a:t>
            </a:r>
            <a:r>
              <a:rPr lang="tr-TR" b="1" dirty="0">
                <a:solidFill>
                  <a:srgbClr val="FF0000"/>
                </a:solidFill>
              </a:rPr>
              <a:t>olarak da davranışa iletişimsel bir çerçevede cevap vermektir</a:t>
            </a:r>
            <a:r>
              <a:rPr lang="tr-TR" b="1" dirty="0" smtClean="0">
                <a:solidFill>
                  <a:srgbClr val="FF0000"/>
                </a:solidFill>
              </a:rPr>
              <a:t>. </a:t>
            </a:r>
            <a:r>
              <a:rPr lang="tr-TR" dirty="0" smtClean="0"/>
              <a:t>Yetişkin bu </a:t>
            </a:r>
            <a:r>
              <a:rPr lang="tr-TR" dirty="0"/>
              <a:t>yaklaşımda çocuğu oyuncak/nesne seçiminde ve oyuncağın nasıl </a:t>
            </a:r>
            <a:r>
              <a:rPr lang="tr-TR" dirty="0" smtClean="0"/>
              <a:t>kullanacağı konusunda </a:t>
            </a:r>
            <a:r>
              <a:rPr lang="tr-TR" dirty="0"/>
              <a:t>özgür bırakır. Çocuktan önceden öğrenilmiş </a:t>
            </a:r>
            <a:r>
              <a:rPr lang="tr-TR" dirty="0" smtClean="0"/>
              <a:t>cümleleri duyabilmek </a:t>
            </a:r>
            <a:r>
              <a:rPr lang="tr-TR" dirty="0"/>
              <a:t>için ortamı düzenlemez, bunun yerine çocuğun özgürce </a:t>
            </a:r>
            <a:r>
              <a:rPr lang="tr-TR" dirty="0" smtClean="0"/>
              <a:t>seçtiği materyal </a:t>
            </a:r>
            <a:r>
              <a:rPr lang="tr-TR" dirty="0"/>
              <a:t>ve iletişim biçimine tepki vererek öğrenme eyleminin içinde bulunur.</a:t>
            </a: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9</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99158053"/>
      </p:ext>
    </p:extLst>
  </p:cSld>
  <p:clrMapOvr>
    <a:masterClrMapping/>
  </p:clrMapOvr>
  <p:transition spd="med">
    <p:randomBar dir="vert"/>
  </p:transition>
</p:sld>
</file>

<file path=ppt/theme/theme1.xml><?xml version="1.0" encoding="utf-8"?>
<a:theme xmlns:a="http://schemas.openxmlformats.org/drawingml/2006/main" name="Geçmişe bakış">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TM02900769[[fn=Geçmişe bakış]]</Template>
  <TotalTime>528</TotalTime>
  <Words>3821</Words>
  <Application>Microsoft Macintosh PowerPoint</Application>
  <PresentationFormat>On-screen Show (4:3)</PresentationFormat>
  <Paragraphs>243</Paragraphs>
  <Slides>36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Calibri</vt:lpstr>
      <vt:lpstr>Calibri Light</vt:lpstr>
      <vt:lpstr>MS PGothic</vt:lpstr>
      <vt:lpstr>ＭＳ Ｐゴシック</vt:lpstr>
      <vt:lpstr>Wingdings</vt:lpstr>
      <vt:lpstr>Arial</vt:lpstr>
      <vt:lpstr>Geçmişe bakış</vt:lpstr>
      <vt:lpstr>OKUL ÖNCESİNDE KAYNAŞTIRMA PROGRAMLARI</vt:lpstr>
      <vt:lpstr>DERS İÇERİĞİ</vt:lpstr>
      <vt:lpstr>ÜNİTE VI. OKUL ÖNCESİ KAYNAŞTIRMA ORTAMLARINDA DİL VE KONUŞMANIN DESTEKLENMESİ</vt:lpstr>
      <vt:lpstr>1. KISIM: Giriş  1. Dil ve Konuşma Beceriler</vt:lpstr>
      <vt:lpstr>2. Okul Öncesi Çocukların Dil Becerileri</vt:lpstr>
      <vt:lpstr>2. Okul Öncesi Çocukların Dil Becerileri</vt:lpstr>
      <vt:lpstr>2. Okul Öncesi Çocukların Dil Becerileri</vt:lpstr>
      <vt:lpstr>3. Dil Becerilerini Destekleyici Yaklaşımlar</vt:lpstr>
      <vt:lpstr>3. Dil Becerilerini Destekleyici Yaklaşımlar</vt:lpstr>
      <vt:lpstr>3. Dil Becerilerini Destekleyici Yaklaşımlar</vt:lpstr>
      <vt:lpstr>3. Dil Becerilerini Destekleyici Yaklaşımlar</vt:lpstr>
      <vt:lpstr>3. Dil Becerilerini Destekleyici Yaklaşımlar</vt:lpstr>
      <vt:lpstr>Doğal dil öğretim stratejilerinin genel özellikleri</vt:lpstr>
      <vt:lpstr>2. KISIM: öğretim Ortamı Yaratmak İçin Gereken Çevresel Düzenlemeler/Ortamı Uyarlama: Sabotaj Stratejileri</vt:lpstr>
      <vt:lpstr>1. Ulaşılamaz Hale Getirme</vt:lpstr>
      <vt:lpstr>2. Sınırlı Oranda Verme</vt:lpstr>
      <vt:lpstr>3. Eksik Bırakma</vt:lpstr>
      <vt:lpstr>4. Şaşırtıcı Durumlar Yaratma</vt:lpstr>
      <vt:lpstr>3. KISIM: Dil Becerilerini Destekleme: Doğal Dil Öğretim Stratejileri</vt:lpstr>
      <vt:lpstr>1. Model Olma</vt:lpstr>
      <vt:lpstr>1.1. Yanıt beklemeden model olma</vt:lpstr>
      <vt:lpstr>1.1.1. Sözcük Bombardımanı</vt:lpstr>
      <vt:lpstr>1.1.2. Paralel Konuşma</vt:lpstr>
      <vt:lpstr>1.1.3. Kendi Kendine Konuşma</vt:lpstr>
      <vt:lpstr>1.2. Seçenek sunma</vt:lpstr>
      <vt:lpstr>1.3. Genişletmeler kullanarak model olma</vt:lpstr>
      <vt:lpstr>1.3.1. Sözcük ekleme ile genişletme</vt:lpstr>
      <vt:lpstr>1.3.2. Düzeltme yapılarak genişletme</vt:lpstr>
      <vt:lpstr>1.4. Talep etme-model olma</vt:lpstr>
      <vt:lpstr>Dikkat!!!</vt:lpstr>
      <vt:lpstr>2. Doğru Sorular Sorma</vt:lpstr>
      <vt:lpstr>3. Bekleme Süreli Öğretim</vt:lpstr>
      <vt:lpstr>4. Fırsat Öğretimi</vt:lpstr>
      <vt:lpstr>Hangi strateji ne zaman kullanılmalıdır?</vt:lpstr>
      <vt:lpstr>4. KISIM: Dil Becerilerini Destekleme Stratejilerinin Kullanımına İlişkin Örnekler</vt:lpstr>
      <vt:lpstr>PowerPoint Presentation</vt:lpstr>
    </vt:vector>
  </TitlesOfParts>
  <Company>HP</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Kaynaştırma Modeli ve Özel Gereksinimli Çocukların Özellikleri</dc:title>
  <dc:creator>bulbin sucuoglu</dc:creator>
  <cp:lastModifiedBy>Ahmet Turan Acungil</cp:lastModifiedBy>
  <cp:revision>94</cp:revision>
  <dcterms:created xsi:type="dcterms:W3CDTF">2012-11-20T07:49:03Z</dcterms:created>
  <dcterms:modified xsi:type="dcterms:W3CDTF">2017-01-20T12:46:13Z</dcterms:modified>
</cp:coreProperties>
</file>