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6"/>
  </p:notesMasterIdLst>
  <p:sldIdLst>
    <p:sldId id="1083" r:id="rId4"/>
    <p:sldId id="1084" r:id="rId5"/>
    <p:sldId id="1085" r:id="rId6"/>
    <p:sldId id="1086" r:id="rId7"/>
    <p:sldId id="1087" r:id="rId8"/>
    <p:sldId id="1088" r:id="rId9"/>
    <p:sldId id="1089" r:id="rId10"/>
    <p:sldId id="1090" r:id="rId11"/>
    <p:sldId id="1091" r:id="rId12"/>
    <p:sldId id="1092" r:id="rId13"/>
    <p:sldId id="1093" r:id="rId14"/>
    <p:sldId id="1094"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1" d="100"/>
          <a:sy n="81" d="100"/>
        </p:scale>
        <p:origin x="1068" y="7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85FB67-13BD-4A07-A42B-F2DDB568A1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02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2/24/2020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546303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a:spLocks noGrp="1"/>
          </p:cNvSpPr>
          <p:nvPr>
            <p:ph idx="1"/>
          </p:nvPr>
        </p:nvSpPr>
        <p:spPr>
          <a:xfrm>
            <a:off x="652347" y="1828058"/>
            <a:ext cx="7843954" cy="3459774"/>
          </a:xfrm>
        </p:spPr>
        <p:txBody>
          <a:bodyPr anchor="t">
            <a:noAutofit/>
          </a:bodyPr>
          <a:lstStyle/>
          <a:p>
            <a:pPr algn="just">
              <a:buFont typeface="Wingdings" panose="05000000000000000000" pitchFamily="2" charset="2"/>
              <a:buChar char="Ø"/>
            </a:pPr>
            <a:endParaRPr lang="tr-TR" sz="3600" b="1" dirty="0"/>
          </a:p>
          <a:p>
            <a:pPr marL="0" indent="0" algn="ctr">
              <a:buNone/>
            </a:pPr>
            <a:r>
              <a:rPr lang="nn-NO" sz="3600" b="1" dirty="0"/>
              <a:t>GGY218 Kırsal Ekonomi ve</a:t>
            </a:r>
          </a:p>
          <a:p>
            <a:pPr marL="0" indent="0" algn="ctr">
              <a:buNone/>
            </a:pPr>
            <a:r>
              <a:rPr lang="nn-NO" sz="3600" b="1" dirty="0"/>
              <a:t>Kırsal Alan Yönetimi</a:t>
            </a:r>
            <a:endParaRPr lang="tr-TR" sz="1500" b="1" dirty="0"/>
          </a:p>
          <a:p>
            <a:pPr marL="0" indent="0" algn="ctr">
              <a:buNone/>
            </a:pPr>
            <a:endParaRPr lang="tr-TR" b="1" dirty="0"/>
          </a:p>
          <a:p>
            <a:pPr marL="0" indent="0" algn="ctr">
              <a:buNone/>
            </a:pPr>
            <a:r>
              <a:rPr lang="tr-TR" sz="1350" b="1" smtClean="0"/>
              <a:t>Doç</a:t>
            </a:r>
            <a:r>
              <a:rPr lang="tr-TR" sz="1350" b="1" dirty="0"/>
              <a:t>. Dr. Yeşim </a:t>
            </a:r>
            <a:r>
              <a:rPr lang="tr-TR" sz="1350" b="1" dirty="0" smtClean="0"/>
              <a:t>TANRIVERMİŞ</a:t>
            </a:r>
            <a:endParaRPr lang="tr-TR" sz="1350" b="1" dirty="0"/>
          </a:p>
          <a:p>
            <a:pPr marL="0" indent="0" algn="ctr">
              <a:buNone/>
            </a:pPr>
            <a:r>
              <a:rPr lang="tr-TR" sz="1200" dirty="0"/>
              <a:t>Ankara Üniversitesi Uygulamalı Bilimler Fakültesi Gayrimenkul Geliştirme ve Yönetimi Bölümü</a:t>
            </a:r>
          </a:p>
        </p:txBody>
      </p:sp>
      <p:sp>
        <p:nvSpPr>
          <p:cNvPr id="10" name="Altbilgi Yer Tutucusu 1">
            <a:extLst>
              <a:ext uri="{FF2B5EF4-FFF2-40B4-BE49-F238E27FC236}">
                <a16:creationId xmlns="" xmlns:a16="http://schemas.microsoft.com/office/drawing/2014/main" id="{74B01E26-5ACC-4980-8CB4-3F4B63E84CBE}"/>
              </a:ext>
            </a:extLst>
          </p:cNvPr>
          <p:cNvSpPr txBox="1">
            <a:spLocks/>
          </p:cNvSpPr>
          <p:nvPr/>
        </p:nvSpPr>
        <p:spPr>
          <a:xfrm>
            <a:off x="5097784" y="5592104"/>
            <a:ext cx="3783746" cy="229001"/>
          </a:xfrm>
          <a:prstGeom prst="rect">
            <a:avLst/>
          </a:prstGeom>
        </p:spPr>
        <p:txBody>
          <a:bodyPr vert="horz" lIns="68580" tIns="34290" rIns="68580" bIns="34290" rtlCol="0"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685800">
              <a:defRPr/>
            </a:pPr>
            <a:endParaRPr lang="en-US" sz="675" cap="all"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0491498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Karagölge</a:t>
            </a:r>
            <a:r>
              <a:rPr lang="tr-TR" sz="1400" dirty="0">
                <a:solidFill>
                  <a:schemeClr val="tx1">
                    <a:lumMod val="95000"/>
                    <a:lumOff val="5000"/>
                  </a:schemeClr>
                </a:solidFill>
              </a:rPr>
              <a:t>, C., Kızıloğlu, S. ve Yavuz, O., 1995. Tarım Ekonomisi-Temel İlkeler, Atatürk Üniversitesi Ziraat Fakültesi Yayınları, Yayın No:801, Erzurum.</a:t>
            </a:r>
          </a:p>
          <a:p>
            <a:pPr algn="just">
              <a:lnSpc>
                <a:spcPct val="100000"/>
              </a:lnSpc>
              <a:buFont typeface="Wingdings" panose="05000000000000000000" pitchFamily="2" charset="2"/>
              <a:buChar char="Ø"/>
            </a:pPr>
            <a:r>
              <a:rPr lang="tr-TR" sz="1400" dirty="0">
                <a:solidFill>
                  <a:schemeClr val="tx1">
                    <a:lumMod val="95000"/>
                    <a:lumOff val="5000"/>
                  </a:schemeClr>
                </a:solidFill>
              </a:rPr>
              <a:t>Kasap, N., 1997. Kırsal Dönüşüm Sürecinde Aile ve Ekonomi. </a:t>
            </a:r>
            <a:r>
              <a:rPr lang="tr-TR" sz="1400" dirty="0" err="1">
                <a:solidFill>
                  <a:schemeClr val="tx1">
                    <a:lumMod val="95000"/>
                    <a:lumOff val="5000"/>
                  </a:schemeClr>
                </a:solidFill>
              </a:rPr>
              <a:t>Şermetler</a:t>
            </a:r>
            <a:r>
              <a:rPr lang="tr-TR" sz="1400" dirty="0">
                <a:solidFill>
                  <a:schemeClr val="tx1">
                    <a:lumMod val="95000"/>
                    <a:lumOff val="5000"/>
                  </a:schemeClr>
                </a:solidFill>
              </a:rPr>
              <a:t> Köyü Vaka İncelemesi, H.Ü. Sosyal Bilimler Enstitüsü Sosyoloji Anabilim Dalı Yüksek Lisans Tezi,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Kilkenny</a:t>
            </a:r>
            <a:r>
              <a:rPr lang="tr-TR" sz="1400" dirty="0">
                <a:solidFill>
                  <a:schemeClr val="tx1">
                    <a:lumMod val="95000"/>
                    <a:lumOff val="5000"/>
                  </a:schemeClr>
                </a:solidFill>
              </a:rPr>
              <a:t>, M., 1999. Transport </a:t>
            </a:r>
            <a:r>
              <a:rPr lang="tr-TR" sz="1400" dirty="0" err="1">
                <a:solidFill>
                  <a:schemeClr val="tx1">
                    <a:lumMod val="95000"/>
                    <a:lumOff val="5000"/>
                  </a:schemeClr>
                </a:solidFill>
              </a:rPr>
              <a:t>Cost</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Science</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38 (2):293-312.</a:t>
            </a:r>
          </a:p>
          <a:p>
            <a:pPr algn="just">
              <a:lnSpc>
                <a:spcPct val="100000"/>
              </a:lnSpc>
              <a:buFont typeface="Wingdings" panose="05000000000000000000" pitchFamily="2" charset="2"/>
              <a:buChar char="Ø"/>
            </a:pPr>
            <a:r>
              <a:rPr lang="tr-TR" sz="1400" dirty="0">
                <a:solidFill>
                  <a:schemeClr val="tx1">
                    <a:lumMod val="95000"/>
                    <a:lumOff val="5000"/>
                  </a:schemeClr>
                </a:solidFill>
              </a:rPr>
              <a:t>Nelson, G. 1984. </a:t>
            </a:r>
            <a:r>
              <a:rPr lang="tr-TR" sz="1400" dirty="0" err="1">
                <a:solidFill>
                  <a:schemeClr val="tx1">
                    <a:lumMod val="95000"/>
                    <a:lumOff val="5000"/>
                  </a:schemeClr>
                </a:solidFill>
              </a:rPr>
              <a:t>Elements</a:t>
            </a:r>
            <a:r>
              <a:rPr lang="tr-TR" sz="1400" dirty="0">
                <a:solidFill>
                  <a:schemeClr val="tx1">
                    <a:lumMod val="95000"/>
                    <a:lumOff val="5000"/>
                  </a:schemeClr>
                </a:solidFill>
              </a:rPr>
              <a:t> of a </a:t>
            </a:r>
            <a:r>
              <a:rPr lang="tr-TR" sz="1400" dirty="0" err="1">
                <a:solidFill>
                  <a:schemeClr val="tx1">
                    <a:lumMod val="95000"/>
                    <a:lumOff val="5000"/>
                  </a:schemeClr>
                </a:solidFill>
              </a:rPr>
              <a:t>Paradigm</a:t>
            </a:r>
            <a:r>
              <a:rPr lang="tr-TR" sz="1400" dirty="0">
                <a:solidFill>
                  <a:schemeClr val="tx1">
                    <a:lumMod val="95000"/>
                    <a:lumOff val="5000"/>
                  </a:schemeClr>
                </a:solidFill>
              </a:rPr>
              <a:t> </a:t>
            </a:r>
            <a:r>
              <a:rPr lang="tr-TR" sz="1400" dirty="0" err="1">
                <a:solidFill>
                  <a:schemeClr val="tx1">
                    <a:lumMod val="95000"/>
                    <a:lumOff val="5000"/>
                  </a:schemeClr>
                </a:solidFill>
              </a:rPr>
              <a:t>for</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Econonmics</a:t>
            </a:r>
            <a:r>
              <a:rPr lang="tr-TR" sz="1400" dirty="0">
                <a:solidFill>
                  <a:schemeClr val="tx1">
                    <a:lumMod val="95000"/>
                    <a:lumOff val="5000"/>
                  </a:schemeClr>
                </a:solidFill>
              </a:rPr>
              <a:t> Vol:66: 694-700.</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Pearce</a:t>
            </a:r>
            <a:r>
              <a:rPr lang="tr-TR" sz="1400" dirty="0">
                <a:solidFill>
                  <a:schemeClr val="tx1">
                    <a:lumMod val="95000"/>
                    <a:lumOff val="5000"/>
                  </a:schemeClr>
                </a:solidFill>
              </a:rPr>
              <a:t> D.W.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Turner</a:t>
            </a:r>
            <a:r>
              <a:rPr lang="tr-TR" sz="1400" dirty="0">
                <a:solidFill>
                  <a:schemeClr val="tx1">
                    <a:lumMod val="95000"/>
                    <a:lumOff val="5000"/>
                  </a:schemeClr>
                </a:solidFill>
              </a:rPr>
              <a:t>, R.K., 1990. </a:t>
            </a:r>
            <a:r>
              <a:rPr lang="tr-TR" sz="1400" dirty="0" err="1">
                <a:solidFill>
                  <a:schemeClr val="tx1">
                    <a:lumMod val="95000"/>
                    <a:lumOff val="5000"/>
                  </a:schemeClr>
                </a:solidFill>
              </a:rPr>
              <a:t>Economics</a:t>
            </a:r>
            <a:r>
              <a:rPr lang="tr-TR" sz="1400" dirty="0">
                <a:solidFill>
                  <a:schemeClr val="tx1">
                    <a:lumMod val="95000"/>
                    <a:lumOff val="5000"/>
                  </a:schemeClr>
                </a:solidFill>
              </a:rPr>
              <a:t> of Natural </a:t>
            </a:r>
            <a:r>
              <a:rPr lang="tr-TR" sz="1400" dirty="0" err="1">
                <a:solidFill>
                  <a:schemeClr val="tx1">
                    <a:lumMod val="95000"/>
                    <a:lumOff val="5000"/>
                  </a:schemeClr>
                </a:solidFill>
              </a:rPr>
              <a:t>Resources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Environment, </a:t>
            </a:r>
            <a:r>
              <a:rPr lang="tr-TR" sz="1400" dirty="0" err="1">
                <a:solidFill>
                  <a:schemeClr val="tx1">
                    <a:lumMod val="95000"/>
                    <a:lumOff val="5000"/>
                  </a:schemeClr>
                </a:solidFill>
              </a:rPr>
              <a:t>The</a:t>
            </a:r>
            <a:r>
              <a:rPr lang="tr-TR" sz="1400" dirty="0">
                <a:solidFill>
                  <a:schemeClr val="tx1">
                    <a:lumMod val="95000"/>
                    <a:lumOff val="5000"/>
                  </a:schemeClr>
                </a:solidFill>
              </a:rPr>
              <a:t> Johns Hopkins </a:t>
            </a:r>
            <a:r>
              <a:rPr lang="tr-TR" sz="1400" dirty="0" err="1">
                <a:solidFill>
                  <a:schemeClr val="tx1">
                    <a:lumMod val="95000"/>
                    <a:lumOff val="5000"/>
                  </a:schemeClr>
                </a:solidFill>
              </a:rPr>
              <a:t>University</a:t>
            </a:r>
            <a:r>
              <a:rPr lang="tr-TR" sz="1400" dirty="0">
                <a:solidFill>
                  <a:schemeClr val="tx1">
                    <a:lumMod val="95000"/>
                    <a:lumOff val="5000"/>
                  </a:schemeClr>
                </a:solidFill>
              </a:rPr>
              <a:t> </a:t>
            </a:r>
            <a:r>
              <a:rPr lang="tr-TR" sz="1400" dirty="0" err="1">
                <a:solidFill>
                  <a:schemeClr val="tx1">
                    <a:lumMod val="95000"/>
                    <a:lumOff val="5000"/>
                  </a:schemeClr>
                </a:solidFill>
              </a:rPr>
              <a:t>Press</a:t>
            </a:r>
            <a:r>
              <a:rPr lang="tr-TR" sz="1400" dirty="0">
                <a:solidFill>
                  <a:schemeClr val="tx1">
                    <a:lumMod val="95000"/>
                    <a:lumOff val="5000"/>
                  </a:schemeClr>
                </a:solidFill>
              </a:rPr>
              <a:t>, Baltimore, USA.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Ritson</a:t>
            </a:r>
            <a:r>
              <a:rPr lang="tr-TR" sz="1400" dirty="0">
                <a:solidFill>
                  <a:schemeClr val="tx1">
                    <a:lumMod val="95000"/>
                    <a:lumOff val="5000"/>
                  </a:schemeClr>
                </a:solidFill>
              </a:rPr>
              <a:t>, C., 1980.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Principles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Granada Publishing, UK.</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Rowley</a:t>
            </a:r>
            <a:r>
              <a:rPr lang="tr-TR" sz="1400" dirty="0">
                <a:solidFill>
                  <a:schemeClr val="tx1">
                    <a:lumMod val="95000"/>
                    <a:lumOff val="5000"/>
                  </a:schemeClr>
                </a:solidFill>
              </a:rPr>
              <a:t>, T. D., </a:t>
            </a:r>
            <a:r>
              <a:rPr lang="tr-TR" sz="1400" dirty="0" err="1">
                <a:solidFill>
                  <a:schemeClr val="tx1">
                    <a:lumMod val="95000"/>
                    <a:lumOff val="5000"/>
                  </a:schemeClr>
                </a:solidFill>
              </a:rPr>
              <a:t>Redman</a:t>
            </a:r>
            <a:r>
              <a:rPr lang="tr-TR" sz="1400" dirty="0">
                <a:solidFill>
                  <a:schemeClr val="tx1">
                    <a:lumMod val="95000"/>
                    <a:lumOff val="5000"/>
                  </a:schemeClr>
                </a:solidFill>
              </a:rPr>
              <a:t>, J.M.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Angle</a:t>
            </a:r>
            <a:r>
              <a:rPr lang="tr-TR" sz="1400" dirty="0">
                <a:solidFill>
                  <a:schemeClr val="tx1">
                    <a:lumMod val="95000"/>
                    <a:lumOff val="5000"/>
                  </a:schemeClr>
                </a:solidFill>
              </a:rPr>
              <a:t>, J., 1992. </a:t>
            </a:r>
            <a:r>
              <a:rPr lang="tr-TR" sz="1400" dirty="0" err="1">
                <a:solidFill>
                  <a:schemeClr val="tx1">
                    <a:lumMod val="95000"/>
                    <a:lumOff val="5000"/>
                  </a:schemeClr>
                </a:solidFill>
              </a:rPr>
              <a:t>The</a:t>
            </a:r>
            <a:r>
              <a:rPr lang="tr-TR" sz="1400" dirty="0">
                <a:solidFill>
                  <a:schemeClr val="tx1">
                    <a:lumMod val="95000"/>
                    <a:lumOff val="5000"/>
                  </a:schemeClr>
                </a:solidFill>
              </a:rPr>
              <a:t> Role of </a:t>
            </a:r>
            <a:r>
              <a:rPr lang="tr-TR" sz="1400" dirty="0" err="1">
                <a:solidFill>
                  <a:schemeClr val="tx1">
                    <a:lumMod val="95000"/>
                    <a:lumOff val="5000"/>
                  </a:schemeClr>
                </a:solidFill>
              </a:rPr>
              <a:t>Nonmetropolitian</a:t>
            </a:r>
            <a:r>
              <a:rPr lang="tr-TR" sz="1400" dirty="0">
                <a:solidFill>
                  <a:schemeClr val="tx1">
                    <a:lumMod val="95000"/>
                    <a:lumOff val="5000"/>
                  </a:schemeClr>
                </a:solidFill>
              </a:rPr>
              <a:t>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Performance</a:t>
            </a:r>
            <a:r>
              <a:rPr lang="tr-TR" sz="1400" dirty="0">
                <a:solidFill>
                  <a:schemeClr val="tx1">
                    <a:lumMod val="95000"/>
                    <a:lumOff val="5000"/>
                  </a:schemeClr>
                </a:solidFill>
              </a:rPr>
              <a:t> in </a:t>
            </a:r>
            <a:r>
              <a:rPr lang="tr-TR" sz="1400" dirty="0" err="1">
                <a:solidFill>
                  <a:schemeClr val="tx1">
                    <a:lumMod val="95000"/>
                    <a:lumOff val="5000"/>
                  </a:schemeClr>
                </a:solidFill>
              </a:rPr>
              <a:t>Rising</a:t>
            </a:r>
            <a:r>
              <a:rPr lang="tr-TR" sz="1400" dirty="0">
                <a:solidFill>
                  <a:schemeClr val="tx1">
                    <a:lumMod val="95000"/>
                    <a:lumOff val="5000"/>
                  </a:schemeClr>
                </a:solidFill>
              </a:rPr>
              <a:t> Per </a:t>
            </a:r>
            <a:r>
              <a:rPr lang="tr-TR" sz="1400" dirty="0" err="1">
                <a:solidFill>
                  <a:schemeClr val="tx1">
                    <a:lumMod val="95000"/>
                    <a:lumOff val="5000"/>
                  </a:schemeClr>
                </a:solidFill>
              </a:rPr>
              <a:t>Capita</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Differences</a:t>
            </a:r>
            <a:r>
              <a:rPr lang="tr-TR" sz="1400" dirty="0">
                <a:solidFill>
                  <a:schemeClr val="tx1">
                    <a:lumMod val="95000"/>
                    <a:lumOff val="5000"/>
                  </a:schemeClr>
                </a:solidFill>
              </a:rPr>
              <a:t> </a:t>
            </a:r>
            <a:r>
              <a:rPr lang="tr-TR" sz="1400" dirty="0" err="1">
                <a:solidFill>
                  <a:schemeClr val="tx1">
                    <a:lumMod val="95000"/>
                    <a:lumOff val="5000"/>
                  </a:schemeClr>
                </a:solidFill>
              </a:rPr>
              <a:t>Among</a:t>
            </a:r>
            <a:r>
              <a:rPr lang="tr-TR" sz="1400" dirty="0">
                <a:solidFill>
                  <a:schemeClr val="tx1">
                    <a:lumMod val="95000"/>
                    <a:lumOff val="5000"/>
                  </a:schemeClr>
                </a:solidFill>
              </a:rPr>
              <a:t> </a:t>
            </a:r>
            <a:r>
              <a:rPr lang="tr-TR" sz="1400" dirty="0" err="1">
                <a:solidFill>
                  <a:schemeClr val="tx1">
                    <a:lumMod val="95000"/>
                    <a:lumOff val="5000"/>
                  </a:schemeClr>
                </a:solidFill>
              </a:rPr>
              <a:t>States</a:t>
            </a:r>
            <a:r>
              <a:rPr lang="tr-TR" sz="1400" dirty="0">
                <a:solidFill>
                  <a:schemeClr val="tx1">
                    <a:lumMod val="95000"/>
                    <a:lumOff val="5000"/>
                  </a:schemeClr>
                </a:solidFill>
              </a:rPr>
              <a:t>, </a:t>
            </a:r>
            <a:r>
              <a:rPr lang="tr-TR" sz="1400" dirty="0" err="1">
                <a:solidFill>
                  <a:schemeClr val="tx1">
                    <a:lumMod val="95000"/>
                    <a:lumOff val="5000"/>
                  </a:schemeClr>
                </a:solidFill>
              </a:rPr>
              <a:t>Review</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22: 155-68.</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Schumpeter</a:t>
            </a:r>
            <a:r>
              <a:rPr lang="tr-TR" sz="1400" dirty="0">
                <a:solidFill>
                  <a:schemeClr val="tx1">
                    <a:lumMod val="95000"/>
                    <a:lumOff val="5000"/>
                  </a:schemeClr>
                </a:solidFill>
              </a:rPr>
              <a:t>, J.A., 1934.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Theory</a:t>
            </a:r>
            <a:r>
              <a:rPr lang="tr-TR" sz="1400" dirty="0">
                <a:solidFill>
                  <a:schemeClr val="tx1">
                    <a:lumMod val="95000"/>
                    <a:lumOff val="5000"/>
                  </a:schemeClr>
                </a:solidFill>
              </a:rPr>
              <a:t> of </a:t>
            </a:r>
            <a:r>
              <a:rPr lang="tr-TR" sz="1400" dirty="0" err="1">
                <a:solidFill>
                  <a:schemeClr val="tx1">
                    <a:lumMod val="95000"/>
                    <a:lumOff val="5000"/>
                  </a:schemeClr>
                </a:solidFill>
              </a:rPr>
              <a:t>Economic</a:t>
            </a:r>
            <a:r>
              <a:rPr lang="tr-TR" sz="1400" dirty="0">
                <a:solidFill>
                  <a:schemeClr val="tx1">
                    <a:lumMod val="95000"/>
                    <a:lumOff val="5000"/>
                  </a:schemeClr>
                </a:solidFill>
              </a:rPr>
              <a:t> Development,, NJ. </a:t>
            </a:r>
            <a:r>
              <a:rPr lang="tr-TR" sz="1400" dirty="0" err="1">
                <a:solidFill>
                  <a:schemeClr val="tx1">
                    <a:lumMod val="95000"/>
                    <a:lumOff val="5000"/>
                  </a:schemeClr>
                </a:solidFill>
              </a:rPr>
              <a:t>Transaction</a:t>
            </a:r>
            <a:r>
              <a:rPr lang="tr-TR" sz="1400" dirty="0">
                <a:solidFill>
                  <a:schemeClr val="tx1">
                    <a:lumMod val="95000"/>
                    <a:lumOff val="5000"/>
                  </a:schemeClr>
                </a:solidFill>
              </a:rPr>
              <a:t> </a:t>
            </a:r>
            <a:r>
              <a:rPr lang="tr-TR" sz="1400" dirty="0" err="1">
                <a:solidFill>
                  <a:schemeClr val="tx1">
                    <a:lumMod val="95000"/>
                    <a:lumOff val="5000"/>
                  </a:schemeClr>
                </a:solidFill>
              </a:rPr>
              <a:t>Books</a:t>
            </a:r>
            <a:r>
              <a:rPr lang="tr-TR" sz="1400" dirty="0">
                <a:solidFill>
                  <a:schemeClr val="tx1">
                    <a:lumMod val="95000"/>
                    <a:lumOff val="5000"/>
                  </a:schemeClr>
                </a:solidFill>
              </a:rPr>
              <a:t> (1983 Edition), New </a:t>
            </a:r>
            <a:r>
              <a:rPr lang="tr-TR" sz="1400" dirty="0" err="1">
                <a:solidFill>
                  <a:schemeClr val="tx1">
                    <a:lumMod val="95000"/>
                    <a:lumOff val="5000"/>
                  </a:schemeClr>
                </a:solidFill>
              </a:rPr>
              <a:t>Brunswick</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986179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smtClean="0">
                <a:solidFill>
                  <a:schemeClr val="tx1">
                    <a:lumMod val="95000"/>
                    <a:lumOff val="5000"/>
                  </a:schemeClr>
                </a:solidFill>
              </a:rPr>
              <a:t>Sönmez</a:t>
            </a:r>
            <a:r>
              <a:rPr lang="tr-TR" sz="1400" dirty="0">
                <a:solidFill>
                  <a:schemeClr val="tx1">
                    <a:lumMod val="95000"/>
                    <a:lumOff val="5000"/>
                  </a:schemeClr>
                </a:solidFill>
              </a:rPr>
              <a:t>, A.K., 2001. Aile Dayanışması ve Kırsal Ekonomi: Orta Karadeniz Bölgesinde Fındık Üretimiyle Bağlantılı Aile Dayanışması Üzerine Niteliksel Bir İnceleme, Hacettepe Üniversitesi Edebiyat Fakültesi Dergisi, Cilt: 17, Sayı:1: 61-80.</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Summers</a:t>
            </a:r>
            <a:r>
              <a:rPr lang="tr-TR" sz="1400" dirty="0">
                <a:solidFill>
                  <a:schemeClr val="tx1">
                    <a:lumMod val="95000"/>
                    <a:lumOff val="5000"/>
                  </a:schemeClr>
                </a:solidFill>
              </a:rPr>
              <a:t>, G.F., 1998. A </a:t>
            </a:r>
            <a:r>
              <a:rPr lang="tr-TR" sz="1400" dirty="0" err="1">
                <a:solidFill>
                  <a:schemeClr val="tx1">
                    <a:lumMod val="95000"/>
                    <a:lumOff val="5000"/>
                  </a:schemeClr>
                </a:solidFill>
              </a:rPr>
              <a:t>Sociological</a:t>
            </a:r>
            <a:r>
              <a:rPr lang="tr-TR" sz="1400" dirty="0">
                <a:solidFill>
                  <a:schemeClr val="tx1">
                    <a:lumMod val="95000"/>
                    <a:lumOff val="5000"/>
                  </a:schemeClr>
                </a:solidFill>
              </a:rPr>
              <a:t> </a:t>
            </a:r>
            <a:r>
              <a:rPr lang="tr-TR" sz="1400" dirty="0" err="1">
                <a:solidFill>
                  <a:schemeClr val="tx1">
                    <a:lumMod val="95000"/>
                    <a:lumOff val="5000"/>
                  </a:schemeClr>
                </a:solidFill>
              </a:rPr>
              <a:t>Perspective</a:t>
            </a:r>
            <a:r>
              <a:rPr lang="tr-TR" sz="1400" dirty="0">
                <a:solidFill>
                  <a:schemeClr val="tx1">
                    <a:lumMod val="95000"/>
                    <a:lumOff val="5000"/>
                  </a:schemeClr>
                </a:solidFill>
              </a:rPr>
              <a:t> on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80(3):640-643.</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and</a:t>
            </a:r>
            <a:r>
              <a:rPr lang="tr-TR" sz="1400" dirty="0">
                <a:solidFill>
                  <a:schemeClr val="tx1">
                    <a:lumMod val="95000"/>
                    <a:lumOff val="5000"/>
                  </a:schemeClr>
                </a:solidFill>
              </a:rPr>
              <a:t> Bülbül, M., 2007. </a:t>
            </a:r>
            <a:r>
              <a:rPr lang="tr-TR" sz="1400" dirty="0" err="1">
                <a:solidFill>
                  <a:schemeClr val="tx1">
                    <a:lumMod val="95000"/>
                    <a:lumOff val="5000"/>
                  </a:schemeClr>
                </a:solidFill>
              </a:rPr>
              <a:t>The</a:t>
            </a:r>
            <a:r>
              <a:rPr lang="tr-TR" sz="1400" dirty="0">
                <a:solidFill>
                  <a:schemeClr val="tx1">
                    <a:lumMod val="95000"/>
                    <a:lumOff val="5000"/>
                  </a:schemeClr>
                </a:solidFill>
              </a:rPr>
              <a:t> Role of </a:t>
            </a:r>
            <a:r>
              <a:rPr lang="tr-TR" sz="1400" dirty="0" err="1">
                <a:solidFill>
                  <a:schemeClr val="tx1">
                    <a:lumMod val="95000"/>
                    <a:lumOff val="5000"/>
                  </a:schemeClr>
                </a:solidFill>
              </a:rPr>
              <a:t>Agriculture</a:t>
            </a:r>
            <a:r>
              <a:rPr lang="tr-TR" sz="1400" dirty="0">
                <a:solidFill>
                  <a:schemeClr val="tx1">
                    <a:lumMod val="95000"/>
                    <a:lumOff val="5000"/>
                  </a:schemeClr>
                </a:solidFill>
              </a:rPr>
              <a:t> in </a:t>
            </a:r>
            <a:r>
              <a:rPr lang="tr-TR" sz="1400" dirty="0" err="1">
                <a:solidFill>
                  <a:schemeClr val="tx1">
                    <a:lumMod val="95000"/>
                    <a:lumOff val="5000"/>
                  </a:schemeClr>
                </a:solidFill>
              </a:rPr>
              <a:t>Turkish</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Beginning</a:t>
            </a:r>
            <a:r>
              <a:rPr lang="tr-TR" sz="1400" dirty="0">
                <a:solidFill>
                  <a:schemeClr val="tx1">
                    <a:lumMod val="95000"/>
                    <a:lumOff val="5000"/>
                  </a:schemeClr>
                </a:solidFill>
              </a:rPr>
              <a:t> of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European</a:t>
            </a:r>
            <a:r>
              <a:rPr lang="tr-TR" sz="1400" dirty="0">
                <a:solidFill>
                  <a:schemeClr val="tx1">
                    <a:lumMod val="95000"/>
                    <a:lumOff val="5000"/>
                  </a:schemeClr>
                </a:solidFill>
              </a:rPr>
              <a:t> </a:t>
            </a:r>
            <a:r>
              <a:rPr lang="tr-TR" sz="1400" dirty="0" err="1">
                <a:solidFill>
                  <a:schemeClr val="tx1">
                    <a:lumMod val="95000"/>
                    <a:lumOff val="5000"/>
                  </a:schemeClr>
                </a:solidFill>
              </a:rPr>
              <a:t>Union</a:t>
            </a:r>
            <a:r>
              <a:rPr lang="tr-TR" sz="1400" dirty="0">
                <a:solidFill>
                  <a:schemeClr val="tx1">
                    <a:lumMod val="95000"/>
                    <a:lumOff val="5000"/>
                  </a:schemeClr>
                </a:solidFill>
              </a:rPr>
              <a:t> </a:t>
            </a:r>
            <a:r>
              <a:rPr lang="tr-TR" sz="1400" dirty="0" err="1">
                <a:solidFill>
                  <a:schemeClr val="tx1">
                    <a:lumMod val="95000"/>
                    <a:lumOff val="5000"/>
                  </a:schemeClr>
                </a:solidFill>
              </a:rPr>
              <a:t>Accession</a:t>
            </a:r>
            <a:r>
              <a:rPr lang="tr-TR" sz="1400" dirty="0">
                <a:solidFill>
                  <a:schemeClr val="tx1">
                    <a:lumMod val="95000"/>
                    <a:lumOff val="5000"/>
                  </a:schemeClr>
                </a:solidFill>
              </a:rPr>
              <a:t> </a:t>
            </a:r>
            <a:r>
              <a:rPr lang="tr-TR" sz="1400" dirty="0" err="1">
                <a:solidFill>
                  <a:schemeClr val="tx1">
                    <a:lumMod val="95000"/>
                    <a:lumOff val="5000"/>
                  </a:schemeClr>
                </a:solidFill>
              </a:rPr>
              <a:t>Negotiations</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Applied</a:t>
            </a:r>
            <a:r>
              <a:rPr lang="tr-TR" sz="1400" dirty="0">
                <a:solidFill>
                  <a:schemeClr val="tx1">
                    <a:lumMod val="95000"/>
                    <a:lumOff val="5000"/>
                  </a:schemeClr>
                </a:solidFill>
              </a:rPr>
              <a:t> </a:t>
            </a:r>
            <a:r>
              <a:rPr lang="tr-TR" sz="1400" dirty="0" err="1">
                <a:solidFill>
                  <a:schemeClr val="tx1">
                    <a:lumMod val="95000"/>
                    <a:lumOff val="5000"/>
                  </a:schemeClr>
                </a:solidFill>
              </a:rPr>
              <a:t>Sciences</a:t>
            </a:r>
            <a:r>
              <a:rPr lang="tr-TR" sz="1400" dirty="0">
                <a:solidFill>
                  <a:schemeClr val="tx1">
                    <a:lumMod val="95000"/>
                    <a:lumOff val="5000"/>
                  </a:schemeClr>
                </a:solidFill>
              </a:rPr>
              <a:t>, Vol:7(4):612-625.</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and</a:t>
            </a:r>
            <a:r>
              <a:rPr lang="tr-TR" sz="1400" dirty="0">
                <a:solidFill>
                  <a:schemeClr val="tx1">
                    <a:lumMod val="95000"/>
                    <a:lumOff val="5000"/>
                  </a:schemeClr>
                </a:solidFill>
              </a:rPr>
              <a:t> Şanlı, H., 2007. A </a:t>
            </a:r>
            <a:r>
              <a:rPr lang="tr-TR" sz="1400" dirty="0" err="1">
                <a:solidFill>
                  <a:schemeClr val="tx1">
                    <a:lumMod val="95000"/>
                    <a:lumOff val="5000"/>
                  </a:schemeClr>
                </a:solidFill>
              </a:rPr>
              <a:t>Research</a:t>
            </a:r>
            <a:r>
              <a:rPr lang="tr-TR" sz="1400" dirty="0">
                <a:solidFill>
                  <a:schemeClr val="tx1">
                    <a:lumMod val="95000"/>
                    <a:lumOff val="5000"/>
                  </a:schemeClr>
                </a:solidFill>
              </a:rPr>
              <a:t> on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Impacts</a:t>
            </a:r>
            <a:r>
              <a:rPr lang="tr-TR" sz="1400" dirty="0">
                <a:solidFill>
                  <a:schemeClr val="tx1">
                    <a:lumMod val="95000"/>
                    <a:lumOff val="5000"/>
                  </a:schemeClr>
                </a:solidFill>
              </a:rPr>
              <a:t> of </a:t>
            </a:r>
            <a:r>
              <a:rPr lang="tr-TR" sz="1400" dirty="0" err="1">
                <a:solidFill>
                  <a:schemeClr val="tx1">
                    <a:lumMod val="95000"/>
                    <a:lumOff val="5000"/>
                  </a:schemeClr>
                </a:solidFill>
              </a:rPr>
              <a:t>Tourism</a:t>
            </a:r>
            <a:r>
              <a:rPr lang="tr-TR" sz="1400" dirty="0">
                <a:solidFill>
                  <a:schemeClr val="tx1">
                    <a:lumMod val="95000"/>
                    <a:lumOff val="5000"/>
                  </a:schemeClr>
                </a:solidFill>
              </a:rPr>
              <a:t> on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Household</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Farm Enterprises: </a:t>
            </a:r>
            <a:r>
              <a:rPr lang="tr-TR" sz="1400" dirty="0" err="1">
                <a:solidFill>
                  <a:schemeClr val="tx1">
                    <a:lumMod val="95000"/>
                    <a:lumOff val="5000"/>
                  </a:schemeClr>
                </a:solidFill>
              </a:rPr>
              <a:t>The</a:t>
            </a:r>
            <a:r>
              <a:rPr lang="tr-TR" sz="1400" dirty="0">
                <a:solidFill>
                  <a:schemeClr val="tx1">
                    <a:lumMod val="95000"/>
                    <a:lumOff val="5000"/>
                  </a:schemeClr>
                </a:solidFill>
              </a:rPr>
              <a:t> Case of </a:t>
            </a:r>
            <a:r>
              <a:rPr lang="tr-TR" sz="1400" dirty="0" err="1">
                <a:solidFill>
                  <a:schemeClr val="tx1">
                    <a:lumMod val="95000"/>
                    <a:lumOff val="5000"/>
                  </a:schemeClr>
                </a:solidFill>
              </a:rPr>
              <a:t>the</a:t>
            </a:r>
            <a:r>
              <a:rPr lang="tr-TR" sz="1400" dirty="0">
                <a:solidFill>
                  <a:schemeClr val="tx1">
                    <a:lumMod val="95000"/>
                    <a:lumOff val="5000"/>
                  </a:schemeClr>
                </a:solidFill>
              </a:rPr>
              <a:t> Nevşehir </a:t>
            </a:r>
            <a:r>
              <a:rPr lang="tr-TR" sz="1400" dirty="0" err="1">
                <a:solidFill>
                  <a:schemeClr val="tx1">
                    <a:lumMod val="95000"/>
                    <a:lumOff val="5000"/>
                  </a:schemeClr>
                </a:solidFill>
              </a:rPr>
              <a:t>Province</a:t>
            </a:r>
            <a:r>
              <a:rPr lang="tr-TR" sz="1400" dirty="0">
                <a:solidFill>
                  <a:schemeClr val="tx1">
                    <a:lumMod val="95000"/>
                    <a:lumOff val="5000"/>
                  </a:schemeClr>
                </a:solidFill>
              </a:rPr>
              <a:t> of </a:t>
            </a:r>
            <a:r>
              <a:rPr lang="tr-TR" sz="1400" dirty="0" err="1">
                <a:solidFill>
                  <a:schemeClr val="tx1">
                    <a:lumMod val="95000"/>
                    <a:lumOff val="5000"/>
                  </a:schemeClr>
                </a:solidFill>
              </a:rPr>
              <a:t>Turkey</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Tropics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Subtropics</a:t>
            </a:r>
            <a:r>
              <a:rPr lang="tr-TR" sz="1400" dirty="0">
                <a:solidFill>
                  <a:schemeClr val="tx1">
                    <a:lumMod val="95000"/>
                    <a:lumOff val="5000"/>
                  </a:schemeClr>
                </a:solidFill>
              </a:rPr>
              <a:t> (JARTS), Vol:108 (2): 171-191, Germany.</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2006. Tarımda Sosyal Politikalar, İçinde: Türkiye’de Tarım, </a:t>
            </a:r>
            <a:r>
              <a:rPr lang="tr-TR" sz="1400" dirty="0" err="1">
                <a:solidFill>
                  <a:schemeClr val="tx1">
                    <a:lumMod val="95000"/>
                    <a:lumOff val="5000"/>
                  </a:schemeClr>
                </a:solidFill>
              </a:rPr>
              <a:t>Eds:F.Yavuz</a:t>
            </a:r>
            <a:r>
              <a:rPr lang="tr-TR" sz="1400" dirty="0">
                <a:solidFill>
                  <a:schemeClr val="tx1">
                    <a:lumMod val="95000"/>
                    <a:lumOff val="5000"/>
                  </a:schemeClr>
                </a:solidFill>
              </a:rPr>
              <a:t>, Tarım ve </a:t>
            </a:r>
            <a:r>
              <a:rPr lang="tr-TR" sz="1400" dirty="0" err="1">
                <a:solidFill>
                  <a:schemeClr val="tx1">
                    <a:lumMod val="95000"/>
                    <a:lumOff val="5000"/>
                  </a:schemeClr>
                </a:solidFill>
              </a:rPr>
              <a:t>Köyişleri</a:t>
            </a:r>
            <a:r>
              <a:rPr lang="tr-TR" sz="1400" dirty="0">
                <a:solidFill>
                  <a:schemeClr val="tx1">
                    <a:lumMod val="95000"/>
                    <a:lumOff val="5000"/>
                  </a:schemeClr>
                </a:solidFill>
              </a:rPr>
              <a:t> Bakanlığı Strateji Geliştirme Başkanlığı, Ankara, s.95-120.</a:t>
            </a:r>
          </a:p>
          <a:p>
            <a:pPr algn="just">
              <a:lnSpc>
                <a:spcPct val="100000"/>
              </a:lnSpc>
              <a:buFont typeface="Wingdings" panose="05000000000000000000" pitchFamily="2" charset="2"/>
              <a:buChar char="Ø"/>
            </a:pPr>
            <a:r>
              <a:rPr lang="tr-TR" sz="1400" dirty="0">
                <a:solidFill>
                  <a:schemeClr val="tx1">
                    <a:lumMod val="95000"/>
                    <a:lumOff val="5000"/>
                  </a:schemeClr>
                </a:solidFill>
              </a:rPr>
              <a:t>Van </a:t>
            </a:r>
            <a:r>
              <a:rPr lang="tr-TR" sz="1400" dirty="0" err="1">
                <a:solidFill>
                  <a:schemeClr val="tx1">
                    <a:lumMod val="95000"/>
                    <a:lumOff val="5000"/>
                  </a:schemeClr>
                </a:solidFill>
              </a:rPr>
              <a:t>Kooten</a:t>
            </a:r>
            <a:r>
              <a:rPr lang="tr-TR" sz="1400" dirty="0">
                <a:solidFill>
                  <a:schemeClr val="tx1">
                    <a:lumMod val="95000"/>
                    <a:lumOff val="5000"/>
                  </a:schemeClr>
                </a:solidFill>
              </a:rPr>
              <a:t>, G.C., 1993. Land Resource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Sustainable</a:t>
            </a:r>
            <a:r>
              <a:rPr lang="tr-TR" sz="1400" dirty="0">
                <a:solidFill>
                  <a:schemeClr val="tx1">
                    <a:lumMod val="95000"/>
                    <a:lumOff val="5000"/>
                  </a:schemeClr>
                </a:solidFill>
              </a:rPr>
              <a:t> Development: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Policies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Common</a:t>
            </a:r>
            <a:r>
              <a:rPr lang="tr-TR" sz="1400" dirty="0">
                <a:solidFill>
                  <a:schemeClr val="tx1">
                    <a:lumMod val="95000"/>
                    <a:lumOff val="5000"/>
                  </a:schemeClr>
                </a:solidFill>
              </a:rPr>
              <a:t> </a:t>
            </a:r>
            <a:r>
              <a:rPr lang="tr-TR" sz="1400" dirty="0" err="1">
                <a:solidFill>
                  <a:schemeClr val="tx1">
                    <a:lumMod val="95000"/>
                    <a:lumOff val="5000"/>
                  </a:schemeClr>
                </a:solidFill>
              </a:rPr>
              <a:t>Good</a:t>
            </a:r>
            <a:r>
              <a:rPr lang="tr-TR" sz="1400" dirty="0">
                <a:solidFill>
                  <a:schemeClr val="tx1">
                    <a:lumMod val="95000"/>
                    <a:lumOff val="5000"/>
                  </a:schemeClr>
                </a:solidFill>
              </a:rPr>
              <a:t>, UBC </a:t>
            </a:r>
            <a:r>
              <a:rPr lang="tr-TR" sz="1400" dirty="0" err="1">
                <a:solidFill>
                  <a:schemeClr val="tx1">
                    <a:lumMod val="95000"/>
                    <a:lumOff val="5000"/>
                  </a:schemeClr>
                </a:solidFill>
              </a:rPr>
              <a:t>Press</a:t>
            </a:r>
            <a:r>
              <a:rPr lang="tr-TR" sz="1400" dirty="0">
                <a:solidFill>
                  <a:schemeClr val="tx1">
                    <a:lumMod val="95000"/>
                    <a:lumOff val="5000"/>
                  </a:schemeClr>
                </a:solidFill>
              </a:rPr>
              <a:t>, </a:t>
            </a:r>
            <a:r>
              <a:rPr lang="tr-TR" sz="1400" dirty="0" err="1">
                <a:solidFill>
                  <a:schemeClr val="tx1">
                    <a:lumMod val="95000"/>
                    <a:lumOff val="5000"/>
                  </a:schemeClr>
                </a:solidFill>
              </a:rPr>
              <a:t>Vancouver</a:t>
            </a:r>
            <a:r>
              <a:rPr lang="tr-TR" sz="1400" dirty="0">
                <a:solidFill>
                  <a:schemeClr val="tx1">
                    <a:lumMod val="95000"/>
                    <a:lumOff val="5000"/>
                  </a:schemeClr>
                </a:solidFill>
              </a:rPr>
              <a:t>, </a:t>
            </a:r>
            <a:r>
              <a:rPr lang="tr-TR" sz="1400" dirty="0" err="1">
                <a:solidFill>
                  <a:schemeClr val="tx1">
                    <a:lumMod val="95000"/>
                    <a:lumOff val="5000"/>
                  </a:schemeClr>
                </a:solidFill>
              </a:rPr>
              <a:t>Canada</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352612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Weber</a:t>
            </a:r>
            <a:r>
              <a:rPr lang="tr-TR" sz="1400" dirty="0">
                <a:solidFill>
                  <a:schemeClr val="tx1">
                    <a:lumMod val="95000"/>
                    <a:lumOff val="5000"/>
                  </a:schemeClr>
                </a:solidFill>
              </a:rPr>
              <a:t>, B., 1998. </a:t>
            </a:r>
            <a:r>
              <a:rPr lang="tr-TR" sz="1400" dirty="0" err="1">
                <a:solidFill>
                  <a:schemeClr val="tx1">
                    <a:lumMod val="95000"/>
                    <a:lumOff val="5000"/>
                  </a:schemeClr>
                </a:solidFill>
              </a:rPr>
              <a:t>Crossing</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Next</a:t>
            </a:r>
            <a:r>
              <a:rPr lang="tr-TR" sz="1400" dirty="0">
                <a:solidFill>
                  <a:schemeClr val="tx1">
                    <a:lumMod val="95000"/>
                    <a:lumOff val="5000"/>
                  </a:schemeClr>
                </a:solidFill>
              </a:rPr>
              <a:t> </a:t>
            </a:r>
            <a:r>
              <a:rPr lang="tr-TR" sz="1400" dirty="0" err="1">
                <a:solidFill>
                  <a:schemeClr val="tx1">
                    <a:lumMod val="95000"/>
                    <a:lumOff val="5000"/>
                  </a:schemeClr>
                </a:solidFill>
              </a:rPr>
              <a:t>Meridian</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-Urban </a:t>
            </a:r>
            <a:r>
              <a:rPr lang="tr-TR" sz="1400" dirty="0" err="1">
                <a:solidFill>
                  <a:schemeClr val="tx1">
                    <a:lumMod val="95000"/>
                    <a:lumOff val="5000"/>
                  </a:schemeClr>
                </a:solidFill>
              </a:rPr>
              <a:t>Interdependence</a:t>
            </a:r>
            <a:r>
              <a:rPr lang="tr-TR" sz="1400" dirty="0">
                <a:solidFill>
                  <a:schemeClr val="tx1">
                    <a:lumMod val="95000"/>
                    <a:lumOff val="5000"/>
                  </a:schemeClr>
                </a:solidFill>
              </a:rPr>
              <a:t>, </a:t>
            </a:r>
            <a:r>
              <a:rPr lang="tr-TR" sz="1400" dirty="0" err="1">
                <a:solidFill>
                  <a:schemeClr val="tx1">
                    <a:lumMod val="95000"/>
                    <a:lumOff val="5000"/>
                  </a:schemeClr>
                </a:solidFill>
              </a:rPr>
              <a:t>Institutions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Distribution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West,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Resource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23(1):1-11.</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Woolcott</a:t>
            </a:r>
            <a:r>
              <a:rPr lang="tr-TR" sz="1400" dirty="0">
                <a:solidFill>
                  <a:schemeClr val="tx1">
                    <a:lumMod val="95000"/>
                    <a:lumOff val="5000"/>
                  </a:schemeClr>
                </a:solidFill>
              </a:rPr>
              <a:t>, M., 1998. </a:t>
            </a:r>
            <a:r>
              <a:rPr lang="tr-TR" sz="1400" dirty="0" err="1">
                <a:solidFill>
                  <a:schemeClr val="tx1">
                    <a:lumMod val="95000"/>
                    <a:lumOff val="5000"/>
                  </a:schemeClr>
                </a:solidFill>
              </a:rPr>
              <a:t>Social</a:t>
            </a:r>
            <a:r>
              <a:rPr lang="tr-TR" sz="1400" dirty="0">
                <a:solidFill>
                  <a:schemeClr val="tx1">
                    <a:lumMod val="95000"/>
                    <a:lumOff val="5000"/>
                  </a:schemeClr>
                </a:solidFill>
              </a:rPr>
              <a:t> </a:t>
            </a:r>
            <a:r>
              <a:rPr lang="tr-TR" sz="1400" dirty="0" err="1">
                <a:solidFill>
                  <a:schemeClr val="tx1">
                    <a:lumMod val="95000"/>
                    <a:lumOff val="5000"/>
                  </a:schemeClr>
                </a:solidFill>
              </a:rPr>
              <a:t>Capital</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Economic</a:t>
            </a:r>
            <a:r>
              <a:rPr lang="tr-TR" sz="1400" dirty="0">
                <a:solidFill>
                  <a:schemeClr val="tx1">
                    <a:lumMod val="95000"/>
                    <a:lumOff val="5000"/>
                  </a:schemeClr>
                </a:solidFill>
              </a:rPr>
              <a:t> Development: </a:t>
            </a:r>
            <a:r>
              <a:rPr lang="tr-TR" sz="1400" dirty="0" err="1">
                <a:solidFill>
                  <a:schemeClr val="tx1">
                    <a:lumMod val="95000"/>
                    <a:lumOff val="5000"/>
                  </a:schemeClr>
                </a:solidFill>
              </a:rPr>
              <a:t>Toward</a:t>
            </a:r>
            <a:r>
              <a:rPr lang="tr-TR" sz="1400" dirty="0">
                <a:solidFill>
                  <a:schemeClr val="tx1">
                    <a:lumMod val="95000"/>
                    <a:lumOff val="5000"/>
                  </a:schemeClr>
                </a:solidFill>
              </a:rPr>
              <a:t> a </a:t>
            </a:r>
            <a:r>
              <a:rPr lang="tr-TR" sz="1400" dirty="0" err="1">
                <a:solidFill>
                  <a:schemeClr val="tx1">
                    <a:lumMod val="95000"/>
                    <a:lumOff val="5000"/>
                  </a:schemeClr>
                </a:solidFill>
              </a:rPr>
              <a:t>Theoretical</a:t>
            </a:r>
            <a:r>
              <a:rPr lang="tr-TR" sz="1400" dirty="0">
                <a:solidFill>
                  <a:schemeClr val="tx1">
                    <a:lumMod val="95000"/>
                    <a:lumOff val="5000"/>
                  </a:schemeClr>
                </a:solidFill>
              </a:rPr>
              <a:t> </a:t>
            </a:r>
            <a:r>
              <a:rPr lang="tr-TR" sz="1400" dirty="0" err="1">
                <a:solidFill>
                  <a:schemeClr val="tx1">
                    <a:lumMod val="95000"/>
                    <a:lumOff val="5000"/>
                  </a:schemeClr>
                </a:solidFill>
              </a:rPr>
              <a:t>Synthesis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Framework, </a:t>
            </a:r>
            <a:r>
              <a:rPr lang="tr-TR" sz="1400" dirty="0" err="1">
                <a:solidFill>
                  <a:schemeClr val="tx1">
                    <a:lumMod val="95000"/>
                    <a:lumOff val="5000"/>
                  </a:schemeClr>
                </a:solidFill>
              </a:rPr>
              <a:t>Theory</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Society</a:t>
            </a:r>
            <a:r>
              <a:rPr lang="tr-TR" sz="1400" dirty="0">
                <a:solidFill>
                  <a:schemeClr val="tx1">
                    <a:lumMod val="95000"/>
                    <a:lumOff val="5000"/>
                  </a:schemeClr>
                </a:solidFill>
              </a:rPr>
              <a:t>, Vol:27:151-208.</a:t>
            </a:r>
            <a:endParaRPr lang="tr-TR" sz="1200" b="1"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221770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400" dirty="0"/>
              <a:t>Cumhuriyet Döneminde Arazi-İnsan İlişkileri</a:t>
            </a:r>
          </a:p>
        </p:txBody>
      </p:sp>
      <p:sp>
        <p:nvSpPr>
          <p:cNvPr id="9" name="İçerik Yer Tutucusu 2"/>
          <p:cNvSpPr>
            <a:spLocks noGrp="1"/>
          </p:cNvSpPr>
          <p:nvPr>
            <p:ph idx="1"/>
          </p:nvPr>
        </p:nvSpPr>
        <p:spPr>
          <a:xfrm>
            <a:off x="782857" y="1914548"/>
            <a:ext cx="7520222" cy="3373284"/>
          </a:xfrm>
        </p:spPr>
        <p:txBody>
          <a:bodyPr anchor="t">
            <a:noAutofit/>
          </a:bodyPr>
          <a:lstStyle/>
          <a:p>
            <a:pPr algn="just">
              <a:buFont typeface="Wingdings" panose="05000000000000000000" pitchFamily="2" charset="2"/>
              <a:buChar char="Ø"/>
            </a:pPr>
            <a:r>
              <a:rPr lang="tr-TR" sz="1800" dirty="0" smtClean="0">
                <a:solidFill>
                  <a:schemeClr val="tx1">
                    <a:lumMod val="95000"/>
                    <a:lumOff val="5000"/>
                  </a:schemeClr>
                </a:solidFill>
              </a:rPr>
              <a:t>Arazi </a:t>
            </a:r>
            <a:r>
              <a:rPr lang="tr-TR" sz="1800" dirty="0">
                <a:solidFill>
                  <a:schemeClr val="tx1">
                    <a:lumMod val="95000"/>
                    <a:lumOff val="5000"/>
                  </a:schemeClr>
                </a:solidFill>
              </a:rPr>
              <a:t>mülkiyetinin dağılımında büyük adaletsizlikler vardır. 1913’te derlenen bir istatistiğe göre nüfusun % 57’si arazilerin % 65’ini elinde tutmaktadır. Cumhuriyetin ilk yıllarına ait, arazi mülkiyetinin dağılımına ilişkin rakam yoktur.</a:t>
            </a:r>
          </a:p>
          <a:p>
            <a:pPr algn="just">
              <a:buFont typeface="Wingdings" panose="05000000000000000000" pitchFamily="2" charset="2"/>
              <a:buChar char="Ø"/>
            </a:pPr>
            <a:r>
              <a:rPr lang="tr-TR" sz="1800" dirty="0">
                <a:solidFill>
                  <a:schemeClr val="tx1">
                    <a:lumMod val="95000"/>
                    <a:lumOff val="5000"/>
                  </a:schemeClr>
                </a:solidFill>
              </a:rPr>
              <a:t>1938’de 35 ilde yapılan ve genelleştirilen bir anket çalışmasına göre nüfusun % 25’i arazilerin % 14’üne sahiptir.</a:t>
            </a:r>
          </a:p>
          <a:p>
            <a:pPr algn="just">
              <a:buFont typeface="Wingdings" panose="05000000000000000000" pitchFamily="2" charset="2"/>
              <a:buChar char="Ø"/>
            </a:pPr>
            <a:r>
              <a:rPr lang="tr-TR" sz="1800" dirty="0">
                <a:solidFill>
                  <a:schemeClr val="tx1">
                    <a:lumMod val="95000"/>
                    <a:lumOff val="5000"/>
                  </a:schemeClr>
                </a:solidFill>
              </a:rPr>
              <a:t>Büyük mülklerin ancak % 5’i ile % 10’u tarım alanı olarak kullanılmaktadır. Kalanı genellikle meradır. Ekilen araziler ise genellikle ortakçı ve yarıcı statüsü ile arazisiz</a:t>
            </a:r>
          </a:p>
          <a:p>
            <a:pPr algn="just">
              <a:buFont typeface="Wingdings" panose="05000000000000000000" pitchFamily="2" charset="2"/>
              <a:buChar char="Ø"/>
            </a:pPr>
            <a:r>
              <a:rPr lang="tr-TR" sz="1800" dirty="0">
                <a:solidFill>
                  <a:schemeClr val="tx1">
                    <a:lumMod val="95000"/>
                    <a:lumOff val="5000"/>
                  </a:schemeClr>
                </a:solidFill>
              </a:rPr>
              <a:t>köylüler tarafından çok basit teknolojiler kullanılarak işletilmektedir.</a:t>
            </a:r>
            <a:endParaRPr lang="tr-TR" sz="16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CCC242D5-567D-45A0-83F0-AA7629EC7496}"/>
              </a:ext>
            </a:extLst>
          </p:cNvPr>
          <p:cNvSpPr txBox="1">
            <a:spLocks/>
          </p:cNvSpPr>
          <p:nvPr/>
        </p:nvSpPr>
        <p:spPr>
          <a:xfrm>
            <a:off x="5097784" y="5592104"/>
            <a:ext cx="3783746" cy="229001"/>
          </a:xfrm>
          <a:prstGeom prst="rect">
            <a:avLst/>
          </a:prstGeom>
        </p:spPr>
        <p:txBody>
          <a:bodyPr vert="horz" lIns="68580" tIns="34290" rIns="68580" bIns="34290" rtlCol="0"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685800">
              <a:defRPr/>
            </a:pPr>
            <a:endParaRPr lang="en-US" sz="675" cap="all"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080429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400" dirty="0"/>
              <a:t>Cumhuriyet Döneminde Arazi-İnsan İlişkileri</a:t>
            </a:r>
          </a:p>
        </p:txBody>
      </p:sp>
      <p:sp>
        <p:nvSpPr>
          <p:cNvPr id="9" name="İçerik Yer Tutucusu 2"/>
          <p:cNvSpPr>
            <a:spLocks noGrp="1"/>
          </p:cNvSpPr>
          <p:nvPr>
            <p:ph idx="1"/>
          </p:nvPr>
        </p:nvSpPr>
        <p:spPr>
          <a:xfrm>
            <a:off x="782857" y="1905545"/>
            <a:ext cx="7520222" cy="3382287"/>
          </a:xfrm>
        </p:spPr>
        <p:txBody>
          <a:bodyPr anchor="t">
            <a:noAutofit/>
          </a:bodyPr>
          <a:lstStyle/>
          <a:p>
            <a:pPr algn="just">
              <a:buFont typeface="Wingdings" panose="05000000000000000000" pitchFamily="2" charset="2"/>
              <a:buChar char="Ø"/>
            </a:pPr>
            <a:r>
              <a:rPr lang="tr-TR" sz="1800" dirty="0">
                <a:solidFill>
                  <a:schemeClr val="tx1">
                    <a:lumMod val="95000"/>
                    <a:lumOff val="5000"/>
                  </a:schemeClr>
                </a:solidFill>
              </a:rPr>
              <a:t>Toplam 14.5 milyon nüfus ve 760 bin km2’lik bir araziye sahip olan Türkiye - kilometre kareye 15,7 kişi düşmektedir - dışarıdan un ve yiyecek maddeleri ithal etmektedir. 1923’te ithalatın % 27’sini gıda maddeleri oluşturuyordu. Bu oran 1928’de % 18,5’e inmiştir.</a:t>
            </a:r>
          </a:p>
          <a:p>
            <a:pPr algn="just">
              <a:buFont typeface="Wingdings" panose="05000000000000000000" pitchFamily="2" charset="2"/>
              <a:buChar char="Ø"/>
            </a:pPr>
            <a:r>
              <a:rPr lang="tr-TR" sz="1800" dirty="0">
                <a:solidFill>
                  <a:schemeClr val="tx1">
                    <a:lumMod val="95000"/>
                    <a:lumOff val="5000"/>
                  </a:schemeClr>
                </a:solidFill>
              </a:rPr>
              <a:t>Tarımsal ürünler ithalatının nedeni, genellikle düşük verim ve </a:t>
            </a:r>
            <a:r>
              <a:rPr lang="tr-TR" sz="1800" dirty="0" err="1">
                <a:solidFill>
                  <a:schemeClr val="tx1">
                    <a:lumMod val="95000"/>
                    <a:lumOff val="5000"/>
                  </a:schemeClr>
                </a:solidFill>
              </a:rPr>
              <a:t>otokonsomasyona</a:t>
            </a:r>
            <a:r>
              <a:rPr lang="tr-TR" sz="1800" dirty="0">
                <a:solidFill>
                  <a:schemeClr val="tx1">
                    <a:lumMod val="95000"/>
                    <a:lumOff val="5000"/>
                  </a:schemeClr>
                </a:solidFill>
              </a:rPr>
              <a:t> yönelik üretim kadar, yolların yetersizliği ve büyük kentlere tarımsal ürün nakliyatının güç ve pahalı olmasıdır. Buğday ithalatı 1930’a kadar devam etmiştir.</a:t>
            </a:r>
          </a:p>
          <a:p>
            <a:pPr algn="just">
              <a:buFont typeface="Wingdings" panose="05000000000000000000" pitchFamily="2" charset="2"/>
              <a:buChar char="Ø"/>
            </a:pPr>
            <a:r>
              <a:rPr lang="tr-TR" sz="1800" dirty="0">
                <a:solidFill>
                  <a:schemeClr val="tx1">
                    <a:lumMod val="95000"/>
                    <a:lumOff val="5000"/>
                  </a:schemeClr>
                </a:solidFill>
              </a:rPr>
              <a:t>Ülke arazilerinin % 60’ını meralar oluşturuyordu, fakat yapılan hayvancılık oldukça geri idi. Ulaşım ve yol ağının yetersizliği nedeniyle köylü ürünü pazarlayamamakta ve aracıların sömürüsüne uğramaktadır.</a:t>
            </a:r>
          </a:p>
        </p:txBody>
      </p:sp>
      <p:sp>
        <p:nvSpPr>
          <p:cNvPr id="10" name="Altbilgi Yer Tutucusu 1">
            <a:extLst>
              <a:ext uri="{FF2B5EF4-FFF2-40B4-BE49-F238E27FC236}">
                <a16:creationId xmlns="" xmlns:a16="http://schemas.microsoft.com/office/drawing/2014/main" id="{F5F48137-2795-43F7-B8D7-79C5E95A97CF}"/>
              </a:ext>
            </a:extLst>
          </p:cNvPr>
          <p:cNvSpPr txBox="1">
            <a:spLocks/>
          </p:cNvSpPr>
          <p:nvPr/>
        </p:nvSpPr>
        <p:spPr>
          <a:xfrm>
            <a:off x="5097784" y="5592104"/>
            <a:ext cx="3783746" cy="229001"/>
          </a:xfrm>
          <a:prstGeom prst="rect">
            <a:avLst/>
          </a:prstGeom>
        </p:spPr>
        <p:txBody>
          <a:bodyPr vert="horz" lIns="68580" tIns="34290" rIns="68580" bIns="34290" rtlCol="0"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685800">
              <a:defRPr/>
            </a:pPr>
            <a:endParaRPr lang="en-US" sz="675" cap="all"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310829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Cumhuriyet Döneminde Arazi-İnsan İlişkileri</a:t>
            </a:r>
          </a:p>
        </p:txBody>
      </p:sp>
      <p:sp>
        <p:nvSpPr>
          <p:cNvPr id="9" name="İçerik Yer Tutucusu 2"/>
          <p:cNvSpPr>
            <a:spLocks noGrp="1"/>
          </p:cNvSpPr>
          <p:nvPr>
            <p:ph idx="1"/>
          </p:nvPr>
        </p:nvSpPr>
        <p:spPr>
          <a:xfrm>
            <a:off x="782857" y="1905545"/>
            <a:ext cx="7520222" cy="3382287"/>
          </a:xfrm>
        </p:spPr>
        <p:txBody>
          <a:bodyPr anchor="t">
            <a:noAutofit/>
          </a:bodyPr>
          <a:lstStyle/>
          <a:p>
            <a:pPr marL="0" indent="0" algn="just">
              <a:buNone/>
            </a:pPr>
            <a:r>
              <a:rPr lang="tr-TR" sz="1500" b="1" dirty="0">
                <a:solidFill>
                  <a:schemeClr val="tx1">
                    <a:lumMod val="95000"/>
                    <a:lumOff val="5000"/>
                  </a:schemeClr>
                </a:solidFill>
              </a:rPr>
              <a:t>Makro ekonomi aşağıdakilerle ilgilidir:</a:t>
            </a:r>
          </a:p>
          <a:p>
            <a:pPr>
              <a:buFont typeface="Wingdings" panose="05000000000000000000" pitchFamily="2" charset="2"/>
              <a:buChar char="Ø"/>
            </a:pPr>
            <a:r>
              <a:rPr lang="tr-TR" sz="1500" dirty="0">
                <a:solidFill>
                  <a:schemeClr val="tx1">
                    <a:lumMod val="95000"/>
                    <a:lumOff val="5000"/>
                  </a:schemeClr>
                </a:solidFill>
              </a:rPr>
              <a:t>Parasal/mali politikalar. Örneğin, faiz oranlarının ulusal ekonomi üzerindeki etkisi nedir?</a:t>
            </a:r>
            <a:r>
              <a:rPr lang="tr-TR" sz="1500" b="1" dirty="0">
                <a:solidFill>
                  <a:schemeClr val="tx1">
                    <a:lumMod val="95000"/>
                    <a:lumOff val="5000"/>
                  </a:schemeClr>
                </a:solidFill>
              </a:rPr>
              <a:t> 1923- 1945 Dönemi Tarım ve Arazi Politikası </a:t>
            </a:r>
          </a:p>
          <a:p>
            <a:pPr>
              <a:buFont typeface="Wingdings" panose="05000000000000000000" pitchFamily="2" charset="2"/>
              <a:buChar char="Ø"/>
            </a:pPr>
            <a:r>
              <a:rPr lang="tr-TR" sz="1500" dirty="0">
                <a:solidFill>
                  <a:schemeClr val="tx1">
                    <a:lumMod val="95000"/>
                    <a:lumOff val="5000"/>
                  </a:schemeClr>
                </a:solidFill>
              </a:rPr>
              <a:t>Tarımdan başka ekonomik faaliyetin bulunmadığı Türkiye Cumhuriyetinde, bir yandan tarımsal gelişme sağlanırken, öte yandan da endüstriyel gelişmeyi</a:t>
            </a:r>
          </a:p>
          <a:p>
            <a:pPr>
              <a:buFont typeface="Wingdings" panose="05000000000000000000" pitchFamily="2" charset="2"/>
              <a:buChar char="Ø"/>
            </a:pPr>
            <a:r>
              <a:rPr lang="tr-TR" sz="1500" dirty="0">
                <a:solidFill>
                  <a:schemeClr val="tx1">
                    <a:lumMod val="95000"/>
                    <a:lumOff val="5000"/>
                  </a:schemeClr>
                </a:solidFill>
              </a:rPr>
              <a:t>başlatacak önlemleri almak gerekiyordu.</a:t>
            </a:r>
          </a:p>
          <a:p>
            <a:pPr>
              <a:buFont typeface="Wingdings" panose="05000000000000000000" pitchFamily="2" charset="2"/>
              <a:buChar char="Ø"/>
            </a:pPr>
            <a:r>
              <a:rPr lang="tr-TR" sz="1500" dirty="0">
                <a:solidFill>
                  <a:schemeClr val="tx1">
                    <a:lumMod val="95000"/>
                    <a:lumOff val="5000"/>
                  </a:schemeClr>
                </a:solidFill>
              </a:rPr>
              <a:t>Türk ekonomisinin gelişmesi için neler yapılması gerektiği konusunu görüşmek üzere 1923’de İzmir İktisat Kongresi toplandı. Cumhuriyet hükümetinin köylüyü</a:t>
            </a:r>
          </a:p>
          <a:p>
            <a:pPr>
              <a:buFont typeface="Wingdings" panose="05000000000000000000" pitchFamily="2" charset="2"/>
              <a:buChar char="Ø"/>
            </a:pPr>
            <a:r>
              <a:rPr lang="tr-TR" sz="1500" dirty="0">
                <a:solidFill>
                  <a:schemeClr val="tx1">
                    <a:lumMod val="95000"/>
                    <a:lumOff val="5000"/>
                  </a:schemeClr>
                </a:solidFill>
              </a:rPr>
              <a:t>rahatlatan ilk kararı aşarın kaldırılması oldu. Bu arada, </a:t>
            </a:r>
            <a:r>
              <a:rPr lang="it-IT" sz="1500" dirty="0">
                <a:solidFill>
                  <a:schemeClr val="tx1">
                    <a:lumMod val="95000"/>
                    <a:lumOff val="5000"/>
                  </a:schemeClr>
                </a:solidFill>
              </a:rPr>
              <a:t>zaman zaman çiftçilere arazi</a:t>
            </a:r>
            <a:r>
              <a:rPr lang="tr-TR" sz="1500" dirty="0">
                <a:solidFill>
                  <a:schemeClr val="tx1">
                    <a:lumMod val="95000"/>
                    <a:lumOff val="5000"/>
                  </a:schemeClr>
                </a:solidFill>
              </a:rPr>
              <a:t> </a:t>
            </a:r>
            <a:r>
              <a:rPr lang="it-IT" sz="1500" dirty="0">
                <a:solidFill>
                  <a:schemeClr val="tx1">
                    <a:lumMod val="95000"/>
                    <a:lumOff val="5000"/>
                  </a:schemeClr>
                </a:solidFill>
              </a:rPr>
              <a:t>dağıtıldı.</a:t>
            </a:r>
            <a:endParaRPr lang="tr-TR" sz="1500" dirty="0">
              <a:solidFill>
                <a:schemeClr val="tx1">
                  <a:lumMod val="95000"/>
                  <a:lumOff val="5000"/>
                </a:schemeClr>
              </a:solidFill>
            </a:endParaRPr>
          </a:p>
          <a:p>
            <a:pPr marL="539354" indent="-205979" algn="just">
              <a:buFont typeface="Wingdings" panose="05000000000000000000" pitchFamily="2" charset="2"/>
              <a:buChar char="§"/>
            </a:pPr>
            <a:r>
              <a:rPr lang="tr-TR" sz="1500" dirty="0">
                <a:solidFill>
                  <a:schemeClr val="tx1">
                    <a:lumMod val="95000"/>
                    <a:lumOff val="5000"/>
                  </a:schemeClr>
                </a:solidFill>
              </a:rPr>
              <a:t>Enflasyon ve işsizliğin nedenleri.</a:t>
            </a:r>
          </a:p>
          <a:p>
            <a:pPr marL="539354" indent="-205979" algn="just">
              <a:buFont typeface="Wingdings" panose="05000000000000000000" pitchFamily="2" charset="2"/>
              <a:buChar char="§"/>
            </a:pPr>
            <a:r>
              <a:rPr lang="tr-TR" sz="1500" dirty="0">
                <a:solidFill>
                  <a:schemeClr val="tx1">
                    <a:lumMod val="95000"/>
                    <a:lumOff val="5000"/>
                  </a:schemeClr>
                </a:solidFill>
              </a:rPr>
              <a:t> Ekonomik büyüme.</a:t>
            </a:r>
          </a:p>
          <a:p>
            <a:pPr marL="539354" indent="-205979" algn="just">
              <a:buFont typeface="Wingdings" panose="05000000000000000000" pitchFamily="2" charset="2"/>
              <a:buChar char="§"/>
            </a:pPr>
            <a:r>
              <a:rPr lang="tr-TR" sz="1500" dirty="0">
                <a:solidFill>
                  <a:schemeClr val="tx1">
                    <a:lumMod val="95000"/>
                    <a:lumOff val="5000"/>
                  </a:schemeClr>
                </a:solidFill>
              </a:rPr>
              <a:t>Uluslararası ticaret ve küreselleşme.</a:t>
            </a:r>
          </a:p>
        </p:txBody>
      </p:sp>
      <p:sp>
        <p:nvSpPr>
          <p:cNvPr id="10" name="Altbilgi Yer Tutucusu 1">
            <a:extLst>
              <a:ext uri="{FF2B5EF4-FFF2-40B4-BE49-F238E27FC236}">
                <a16:creationId xmlns="" xmlns:a16="http://schemas.microsoft.com/office/drawing/2014/main" id="{D2E3CD33-B3F7-4CD2-8A38-65A33561A281}"/>
              </a:ext>
            </a:extLst>
          </p:cNvPr>
          <p:cNvSpPr txBox="1">
            <a:spLocks/>
          </p:cNvSpPr>
          <p:nvPr/>
        </p:nvSpPr>
        <p:spPr>
          <a:xfrm>
            <a:off x="5097784" y="5592104"/>
            <a:ext cx="3783746" cy="229001"/>
          </a:xfrm>
          <a:prstGeom prst="rect">
            <a:avLst/>
          </a:prstGeom>
        </p:spPr>
        <p:txBody>
          <a:bodyPr vert="horz" lIns="68580" tIns="34290" rIns="68580" bIns="34290" rtlCol="0"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685800">
              <a:defRPr/>
            </a:pPr>
            <a:endParaRPr lang="en-US" sz="675" cap="all"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4154363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Cumhuriyet Döneminde Arazi-İnsan İlişkileri</a:t>
            </a:r>
          </a:p>
        </p:txBody>
      </p:sp>
      <p:sp>
        <p:nvSpPr>
          <p:cNvPr id="9" name="İçerik Yer Tutucusu 2"/>
          <p:cNvSpPr>
            <a:spLocks noGrp="1"/>
          </p:cNvSpPr>
          <p:nvPr>
            <p:ph idx="1"/>
          </p:nvPr>
        </p:nvSpPr>
        <p:spPr>
          <a:xfrm>
            <a:off x="782857" y="1905545"/>
            <a:ext cx="7520222" cy="3382287"/>
          </a:xfrm>
        </p:spPr>
        <p:txBody>
          <a:bodyPr anchor="t">
            <a:noAutofit/>
          </a:bodyPr>
          <a:lstStyle/>
          <a:p>
            <a:pPr>
              <a:buFont typeface="Wingdings" panose="05000000000000000000" pitchFamily="2" charset="2"/>
              <a:buChar char="Ø"/>
            </a:pPr>
            <a:r>
              <a:rPr lang="tr-TR" sz="1500" b="1" dirty="0">
                <a:solidFill>
                  <a:schemeClr val="tx1">
                    <a:lumMod val="95000"/>
                    <a:lumOff val="5000"/>
                  </a:schemeClr>
                </a:solidFill>
              </a:rPr>
              <a:t>1923- 1945 Dönemi Tarım ve Arazi Politikası</a:t>
            </a:r>
          </a:p>
          <a:p>
            <a:pPr>
              <a:buFont typeface="Wingdings" panose="05000000000000000000" pitchFamily="2" charset="2"/>
              <a:buChar char="Ø"/>
            </a:pPr>
            <a:r>
              <a:rPr lang="tr-TR" sz="1600" dirty="0">
                <a:solidFill>
                  <a:schemeClr val="tx1">
                    <a:lumMod val="95000"/>
                    <a:lumOff val="5000"/>
                  </a:schemeClr>
                </a:solidFill>
              </a:rPr>
              <a:t>İzmir İktisat Kongresi, çiftçi grubunun sorunlarını 10 başlık altındaki 95 maddede toplayarak tartışmıştır. Ele alınarak gruplaştırılan ve çözümü istenen sorunların tümü, tarımsal gelişmeyi sağlamaya yöneliktir. Bazıları:</a:t>
            </a:r>
          </a:p>
          <a:p>
            <a:pPr>
              <a:buFont typeface="Wingdings" panose="05000000000000000000" pitchFamily="2" charset="2"/>
              <a:buChar char="Ø"/>
            </a:pPr>
            <a:r>
              <a:rPr lang="tr-TR" sz="1600" dirty="0">
                <a:solidFill>
                  <a:schemeClr val="tx1">
                    <a:lumMod val="95000"/>
                    <a:lumOff val="5000"/>
                  </a:schemeClr>
                </a:solidFill>
              </a:rPr>
              <a:t>Rejinin kaldırılarak, tütün ekim ve ticaretinin serbest bırakılması,</a:t>
            </a:r>
          </a:p>
          <a:p>
            <a:pPr>
              <a:buFont typeface="Wingdings" panose="05000000000000000000" pitchFamily="2" charset="2"/>
              <a:buChar char="Ø"/>
            </a:pPr>
            <a:r>
              <a:rPr lang="tr-TR" sz="1600" dirty="0">
                <a:solidFill>
                  <a:schemeClr val="tx1">
                    <a:lumMod val="95000"/>
                    <a:lumOff val="5000"/>
                  </a:schemeClr>
                </a:solidFill>
              </a:rPr>
              <a:t>Tarımsal eğitim ve öğretime önem verilmesi,</a:t>
            </a:r>
          </a:p>
          <a:p>
            <a:pPr>
              <a:buFont typeface="Wingdings" panose="05000000000000000000" pitchFamily="2" charset="2"/>
              <a:buChar char="Ø"/>
            </a:pPr>
            <a:r>
              <a:rPr lang="tr-TR" sz="1600" dirty="0">
                <a:solidFill>
                  <a:schemeClr val="tx1">
                    <a:lumMod val="95000"/>
                    <a:lumOff val="5000"/>
                  </a:schemeClr>
                </a:solidFill>
              </a:rPr>
              <a:t>Asayiş sorununa çözüm getirilmesi,</a:t>
            </a:r>
          </a:p>
          <a:p>
            <a:pPr>
              <a:buFont typeface="Wingdings" panose="05000000000000000000" pitchFamily="2" charset="2"/>
              <a:buChar char="Ø"/>
            </a:pPr>
            <a:r>
              <a:rPr lang="tr-TR" sz="1600" dirty="0" err="1">
                <a:solidFill>
                  <a:schemeClr val="tx1">
                    <a:lumMod val="95000"/>
                    <a:lumOff val="5000"/>
                  </a:schemeClr>
                </a:solidFill>
              </a:rPr>
              <a:t>Aşar’ın</a:t>
            </a:r>
            <a:r>
              <a:rPr lang="tr-TR" sz="1600" dirty="0">
                <a:solidFill>
                  <a:schemeClr val="tx1">
                    <a:lumMod val="95000"/>
                    <a:lumOff val="5000"/>
                  </a:schemeClr>
                </a:solidFill>
              </a:rPr>
              <a:t> kaldırılması.</a:t>
            </a:r>
          </a:p>
          <a:p>
            <a:pPr>
              <a:buFont typeface="Wingdings" panose="05000000000000000000" pitchFamily="2" charset="2"/>
              <a:buChar char="Ø"/>
            </a:pPr>
            <a:r>
              <a:rPr lang="tr-TR" sz="1600" dirty="0">
                <a:solidFill>
                  <a:schemeClr val="tx1">
                    <a:lumMod val="95000"/>
                    <a:lumOff val="5000"/>
                  </a:schemeClr>
                </a:solidFill>
              </a:rPr>
              <a:t>Büyük arazi sahiplerinin temsilci olarak katılmalarının doğal olduğu bu kongrede alınan kararlarda, özellikle fakir köylülerin durumunu düzeltmeyi amaçlayan hiçbir madde yoktur.</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C76835B6-C0A1-4464-96D2-3B91A8D00C14}"/>
              </a:ext>
            </a:extLst>
          </p:cNvPr>
          <p:cNvSpPr txBox="1">
            <a:spLocks/>
          </p:cNvSpPr>
          <p:nvPr/>
        </p:nvSpPr>
        <p:spPr>
          <a:xfrm>
            <a:off x="5097784" y="5592104"/>
            <a:ext cx="3783746" cy="229001"/>
          </a:xfrm>
          <a:prstGeom prst="rect">
            <a:avLst/>
          </a:prstGeom>
        </p:spPr>
        <p:txBody>
          <a:bodyPr vert="horz" lIns="68580" tIns="34290" rIns="68580" bIns="34290" rtlCol="0"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685800">
              <a:defRPr/>
            </a:pPr>
            <a:endParaRPr lang="en-US" sz="675" cap="all"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177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Cumhuriyet Döneminde Arazi-İnsan İlişkileri</a:t>
            </a:r>
          </a:p>
        </p:txBody>
      </p:sp>
      <p:sp>
        <p:nvSpPr>
          <p:cNvPr id="9" name="İçerik Yer Tutucusu 2"/>
          <p:cNvSpPr>
            <a:spLocks noGrp="1"/>
          </p:cNvSpPr>
          <p:nvPr>
            <p:ph idx="1"/>
          </p:nvPr>
        </p:nvSpPr>
        <p:spPr>
          <a:xfrm>
            <a:off x="782857" y="1905545"/>
            <a:ext cx="7520222" cy="3382287"/>
          </a:xfrm>
        </p:spPr>
        <p:txBody>
          <a:bodyPr anchor="t">
            <a:noAutofit/>
          </a:bodyPr>
          <a:lstStyle/>
          <a:p>
            <a:pPr algn="just">
              <a:buFont typeface="Wingdings" panose="05000000000000000000" pitchFamily="2" charset="2"/>
              <a:buChar char="Ø"/>
            </a:pPr>
            <a:r>
              <a:rPr lang="tr-TR" sz="1800" b="1" dirty="0">
                <a:solidFill>
                  <a:schemeClr val="tx1">
                    <a:lumMod val="95000"/>
                    <a:lumOff val="5000"/>
                  </a:schemeClr>
                </a:solidFill>
              </a:rPr>
              <a:t>1935 yılında çıkarılan Vakıflar Kanunu ile vakıf arazilerin fiili olarak tasfiyesine gidilmiştir</a:t>
            </a:r>
            <a:r>
              <a:rPr lang="tr-TR" sz="1800" dirty="0">
                <a:solidFill>
                  <a:schemeClr val="tx1">
                    <a:lumMod val="95000"/>
                    <a:lumOff val="5000"/>
                  </a:schemeClr>
                </a:solidFill>
              </a:rPr>
              <a:t>. Bu kanun, vakıfların doğrudan doğruya hayratları olan gayrimenkulleri güvence altına alırken, Vakıflar Genel Müdürlüğü’ne, vakıflara ait arazileri idare meclisi kararıyla satmak yetkisini vermiştir.</a:t>
            </a:r>
          </a:p>
          <a:p>
            <a:pPr algn="just">
              <a:buFont typeface="Wingdings" panose="05000000000000000000" pitchFamily="2" charset="2"/>
              <a:buChar char="Ø"/>
            </a:pPr>
            <a:r>
              <a:rPr lang="tr-TR" sz="1800" dirty="0">
                <a:solidFill>
                  <a:schemeClr val="tx1">
                    <a:lumMod val="95000"/>
                    <a:lumOff val="5000"/>
                  </a:schemeClr>
                </a:solidFill>
              </a:rPr>
              <a:t>Böylece, vakıf arazileri, varlıklı ailelerin ellerine geçmeye başlamıştır. Bu gelişmeler sonucu, daha önce vakıf arazilerini vakıfın ortakçısı ya da kiracısı olarak işleyen köylü, bu kez arazi sahibinin yarıcısı ya da kiracısı durumuna düşmüştür.</a:t>
            </a:r>
          </a:p>
          <a:p>
            <a:pPr algn="just">
              <a:buFont typeface="Wingdings" panose="05000000000000000000" pitchFamily="2" charset="2"/>
              <a:buChar char="Ø"/>
            </a:pPr>
            <a:r>
              <a:rPr lang="tr-TR" sz="1800" dirty="0">
                <a:solidFill>
                  <a:schemeClr val="tx1">
                    <a:lumMod val="95000"/>
                    <a:lumOff val="5000"/>
                  </a:schemeClr>
                </a:solidFill>
              </a:rPr>
              <a:t>1945 yılında çıkarılan çiftçiyi topraklandırma kanunu ile vakıf arazilerinin tümünün, çiftçiye dağıtılmak üzere kamulaştırılması öngörülerek, vakıf araziden sorunu </a:t>
            </a:r>
            <a:r>
              <a:rPr lang="tr-TR" sz="1800" dirty="0" smtClean="0">
                <a:solidFill>
                  <a:schemeClr val="tx1">
                    <a:lumMod val="95000"/>
                    <a:lumOff val="5000"/>
                  </a:schemeClr>
                </a:solidFill>
              </a:rPr>
              <a:t>halledilecektir.</a:t>
            </a:r>
            <a:endParaRPr lang="tr-TR" sz="16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7CD5FA69-07AF-4BF1-AC28-F80818575ACF}"/>
              </a:ext>
            </a:extLst>
          </p:cNvPr>
          <p:cNvSpPr txBox="1">
            <a:spLocks/>
          </p:cNvSpPr>
          <p:nvPr/>
        </p:nvSpPr>
        <p:spPr>
          <a:xfrm>
            <a:off x="5097784" y="5592104"/>
            <a:ext cx="3783746" cy="229001"/>
          </a:xfrm>
          <a:prstGeom prst="rect">
            <a:avLst/>
          </a:prstGeom>
        </p:spPr>
        <p:txBody>
          <a:bodyPr vert="horz" lIns="68580" tIns="34290" rIns="68580" bIns="34290" rtlCol="0"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685800">
              <a:defRPr/>
            </a:pPr>
            <a:endParaRPr lang="en-US" sz="675" cap="all"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029060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a:t>Cumhuriyet Döneminde Arazi-İnsan İlişkileri</a:t>
            </a:r>
          </a:p>
        </p:txBody>
      </p:sp>
      <p:sp>
        <p:nvSpPr>
          <p:cNvPr id="9" name="İçerik Yer Tutucusu 2"/>
          <p:cNvSpPr>
            <a:spLocks noGrp="1"/>
          </p:cNvSpPr>
          <p:nvPr>
            <p:ph idx="1"/>
          </p:nvPr>
        </p:nvSpPr>
        <p:spPr>
          <a:xfrm>
            <a:off x="782857" y="1905545"/>
            <a:ext cx="7520222" cy="3382287"/>
          </a:xfrm>
        </p:spPr>
        <p:txBody>
          <a:bodyPr anchor="t">
            <a:noAutofit/>
          </a:bodyPr>
          <a:lstStyle/>
          <a:p>
            <a:pPr>
              <a:buFont typeface="Wingdings" panose="05000000000000000000" pitchFamily="2" charset="2"/>
              <a:buChar char="Ø"/>
            </a:pPr>
            <a:r>
              <a:rPr lang="tr-TR" sz="1800" b="1" dirty="0">
                <a:solidFill>
                  <a:schemeClr val="tx1">
                    <a:lumMod val="95000"/>
                    <a:lumOff val="5000"/>
                  </a:schemeClr>
                </a:solidFill>
              </a:rPr>
              <a:t>1923- 1945 Dönemi Tarım ve Arazi Politikası</a:t>
            </a:r>
          </a:p>
          <a:p>
            <a:pPr algn="just">
              <a:buFont typeface="Wingdings" panose="05000000000000000000" pitchFamily="2" charset="2"/>
              <a:buChar char="Ø"/>
            </a:pPr>
            <a:r>
              <a:rPr lang="tr-TR" sz="1800" dirty="0">
                <a:solidFill>
                  <a:schemeClr val="tx1">
                    <a:lumMod val="95000"/>
                    <a:lumOff val="5000"/>
                  </a:schemeClr>
                </a:solidFill>
              </a:rPr>
              <a:t>Kurtuluş savaşından sonra boşalan Ermeni ve Rum arazileri, genellikle bey ve ağaların eline geçmiş ve büyük arazi sahiplerinin arazilerini daha da genişletmeleri söz konusu olmuştur. </a:t>
            </a:r>
            <a:r>
              <a:rPr lang="tr-TR" sz="1800" dirty="0" smtClean="0">
                <a:solidFill>
                  <a:schemeClr val="tx1">
                    <a:lumMod val="95000"/>
                    <a:lumOff val="5000"/>
                  </a:schemeClr>
                </a:solidFill>
              </a:rPr>
              <a:t>Bu arazilerin </a:t>
            </a:r>
            <a:r>
              <a:rPr lang="tr-TR" sz="1800" dirty="0">
                <a:solidFill>
                  <a:schemeClr val="tx1">
                    <a:lumMod val="95000"/>
                    <a:lumOff val="5000"/>
                  </a:schemeClr>
                </a:solidFill>
              </a:rPr>
              <a:t>kurtuluş savaşında esir düşenlerin ailelerine dağıtılmasına ilişkin olarak yapılan teklifler ilgi görmemiştir.</a:t>
            </a:r>
          </a:p>
          <a:p>
            <a:pPr algn="just">
              <a:buFont typeface="Wingdings" panose="05000000000000000000" pitchFamily="2" charset="2"/>
              <a:buChar char="Ø"/>
            </a:pPr>
            <a:r>
              <a:rPr lang="tr-TR" sz="1800" dirty="0">
                <a:solidFill>
                  <a:schemeClr val="tx1">
                    <a:lumMod val="95000"/>
                    <a:lumOff val="5000"/>
                  </a:schemeClr>
                </a:solidFill>
              </a:rPr>
              <a:t>Osmanlıların son zamanında yaygınlaşan </a:t>
            </a:r>
            <a:r>
              <a:rPr lang="tr-TR" sz="1800" b="1" dirty="0">
                <a:solidFill>
                  <a:schemeClr val="tx1">
                    <a:lumMod val="95000"/>
                    <a:lumOff val="5000"/>
                  </a:schemeClr>
                </a:solidFill>
              </a:rPr>
              <a:t>büyük mülkler, Türk Medeni Kanunu’nun kabulü ile hem yasallaşmış, hem de giderek daha da büyümüştür. </a:t>
            </a:r>
            <a:r>
              <a:rPr lang="tr-TR" sz="1800" dirty="0">
                <a:solidFill>
                  <a:schemeClr val="tx1">
                    <a:lumMod val="95000"/>
                    <a:lumOff val="5000"/>
                  </a:schemeClr>
                </a:solidFill>
              </a:rPr>
              <a:t>Diğer yandan daha Cumhuriyet’in kuruluş yıllarından itibaren 1924 Anayasasının 74. maddesi ile arazi reformu yolu da fiilen kapanmıştır. Bu madde: “</a:t>
            </a:r>
            <a:r>
              <a:rPr lang="tr-TR" sz="1800" b="1" dirty="0">
                <a:solidFill>
                  <a:schemeClr val="tx1">
                    <a:lumMod val="95000"/>
                    <a:lumOff val="5000"/>
                  </a:schemeClr>
                </a:solidFill>
              </a:rPr>
              <a:t>değer parası peşin verilmedikçe, hiç bir kimsenin... mülkü </a:t>
            </a:r>
            <a:r>
              <a:rPr lang="tr-TR" sz="1800" b="1" dirty="0" smtClean="0">
                <a:solidFill>
                  <a:schemeClr val="tx1">
                    <a:lumMod val="95000"/>
                    <a:lumOff val="5000"/>
                  </a:schemeClr>
                </a:solidFill>
              </a:rPr>
              <a:t>istimlâk olunamaz</a:t>
            </a:r>
            <a:r>
              <a:rPr lang="tr-TR" sz="1800" dirty="0">
                <a:solidFill>
                  <a:schemeClr val="tx1">
                    <a:lumMod val="95000"/>
                    <a:lumOff val="5000"/>
                  </a:schemeClr>
                </a:solidFill>
              </a:rPr>
              <a:t>” hükmünü taşıyordu.</a:t>
            </a:r>
            <a:endParaRPr lang="tr-TR" sz="16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4676D8B6-D69A-47C8-8CB5-0DD02839BACA}"/>
              </a:ext>
            </a:extLst>
          </p:cNvPr>
          <p:cNvSpPr txBox="1">
            <a:spLocks/>
          </p:cNvSpPr>
          <p:nvPr/>
        </p:nvSpPr>
        <p:spPr>
          <a:xfrm>
            <a:off x="5097784" y="5592104"/>
            <a:ext cx="3783746" cy="229001"/>
          </a:xfrm>
          <a:prstGeom prst="rect">
            <a:avLst/>
          </a:prstGeom>
        </p:spPr>
        <p:txBody>
          <a:bodyPr vert="horz" lIns="68580" tIns="34290" rIns="68580" bIns="34290" rtlCol="0"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685800">
              <a:defRPr/>
            </a:pPr>
            <a:endParaRPr lang="en-US" sz="675" cap="all"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291207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a:solidFill>
                  <a:schemeClr val="tx1">
                    <a:lumMod val="95000"/>
                    <a:lumOff val="5000"/>
                  </a:schemeClr>
                </a:solidFill>
              </a:rPr>
              <a:t>Açıl, A.F. ve Demirci, R., 1984. Tarım Ekonomisi Dersleri, A.Ü. Ziraat Fakültesi Yayınları No:880,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Amos</a:t>
            </a:r>
            <a:r>
              <a:rPr lang="tr-TR" sz="1400" dirty="0">
                <a:solidFill>
                  <a:schemeClr val="tx1">
                    <a:lumMod val="95000"/>
                    <a:lumOff val="5000"/>
                  </a:schemeClr>
                </a:solidFill>
              </a:rPr>
              <a:t>, O. M. </a:t>
            </a:r>
            <a:r>
              <a:rPr lang="tr-TR" sz="1400" dirty="0" err="1">
                <a:solidFill>
                  <a:schemeClr val="tx1">
                    <a:lumMod val="95000"/>
                    <a:lumOff val="5000"/>
                  </a:schemeClr>
                </a:solidFill>
              </a:rPr>
              <a:t>Jr</a:t>
            </a:r>
            <a:r>
              <a:rPr lang="tr-TR" sz="1400" dirty="0">
                <a:solidFill>
                  <a:schemeClr val="tx1">
                    <a:lumMod val="95000"/>
                    <a:lumOff val="5000"/>
                  </a:schemeClr>
                </a:solidFill>
              </a:rPr>
              <a:t>. 1989. An </a:t>
            </a:r>
            <a:r>
              <a:rPr lang="tr-TR" sz="1400" dirty="0" err="1">
                <a:solidFill>
                  <a:schemeClr val="tx1">
                    <a:lumMod val="95000"/>
                    <a:lumOff val="5000"/>
                  </a:schemeClr>
                </a:solidFill>
              </a:rPr>
              <a:t>Inquiry</a:t>
            </a:r>
            <a:r>
              <a:rPr lang="tr-TR" sz="1400" dirty="0">
                <a:solidFill>
                  <a:schemeClr val="tx1">
                    <a:lumMod val="95000"/>
                    <a:lumOff val="5000"/>
                  </a:schemeClr>
                </a:solidFill>
              </a:rPr>
              <a:t> </a:t>
            </a:r>
            <a:r>
              <a:rPr lang="tr-TR" sz="1400" dirty="0" err="1">
                <a:solidFill>
                  <a:schemeClr val="tx1">
                    <a:lumMod val="95000"/>
                    <a:lumOff val="5000"/>
                  </a:schemeClr>
                </a:solidFill>
              </a:rPr>
              <a:t>into</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Causes</a:t>
            </a:r>
            <a:r>
              <a:rPr lang="tr-TR" sz="1400" dirty="0">
                <a:solidFill>
                  <a:schemeClr val="tx1">
                    <a:lumMod val="95000"/>
                    <a:lumOff val="5000"/>
                  </a:schemeClr>
                </a:solidFill>
              </a:rPr>
              <a:t> of </a:t>
            </a:r>
            <a:r>
              <a:rPr lang="tr-TR" sz="1400" dirty="0" err="1">
                <a:solidFill>
                  <a:schemeClr val="tx1">
                    <a:lumMod val="95000"/>
                    <a:lumOff val="5000"/>
                  </a:schemeClr>
                </a:solidFill>
              </a:rPr>
              <a:t>Increasing</a:t>
            </a:r>
            <a:r>
              <a:rPr lang="tr-TR" sz="1400" dirty="0">
                <a:solidFill>
                  <a:schemeClr val="tx1">
                    <a:lumMod val="95000"/>
                    <a:lumOff val="5000"/>
                  </a:schemeClr>
                </a:solidFill>
              </a:rPr>
              <a:t>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Inequality</a:t>
            </a:r>
            <a:r>
              <a:rPr lang="tr-TR" sz="1400" dirty="0">
                <a:solidFill>
                  <a:schemeClr val="tx1">
                    <a:lumMod val="95000"/>
                    <a:lumOff val="5000"/>
                  </a:schemeClr>
                </a:solidFill>
              </a:rPr>
              <a:t> in </a:t>
            </a:r>
            <a:r>
              <a:rPr lang="tr-TR" sz="1400" dirty="0" err="1">
                <a:solidFill>
                  <a:schemeClr val="tx1">
                    <a:lumMod val="95000"/>
                    <a:lumOff val="5000"/>
                  </a:schemeClr>
                </a:solidFill>
              </a:rPr>
              <a:t>the</a:t>
            </a:r>
            <a:r>
              <a:rPr lang="tr-TR" sz="1400" dirty="0">
                <a:solidFill>
                  <a:schemeClr val="tx1">
                    <a:lumMod val="95000"/>
                    <a:lumOff val="5000"/>
                  </a:schemeClr>
                </a:solidFill>
              </a:rPr>
              <a:t> United </a:t>
            </a:r>
            <a:r>
              <a:rPr lang="tr-TR" sz="1400" dirty="0" err="1">
                <a:solidFill>
                  <a:schemeClr val="tx1">
                    <a:lumMod val="95000"/>
                    <a:lumOff val="5000"/>
                  </a:schemeClr>
                </a:solidFill>
              </a:rPr>
              <a:t>States</a:t>
            </a:r>
            <a:r>
              <a:rPr lang="tr-TR" sz="1400" dirty="0">
                <a:solidFill>
                  <a:schemeClr val="tx1">
                    <a:lumMod val="95000"/>
                    <a:lumOff val="5000"/>
                  </a:schemeClr>
                </a:solidFill>
              </a:rPr>
              <a:t>, </a:t>
            </a:r>
            <a:r>
              <a:rPr lang="tr-TR" sz="1400" dirty="0" err="1">
                <a:solidFill>
                  <a:schemeClr val="tx1">
                    <a:lumMod val="95000"/>
                    <a:lumOff val="5000"/>
                  </a:schemeClr>
                </a:solidFill>
              </a:rPr>
              <a:t>Review</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19-2:1-13.</a:t>
            </a:r>
          </a:p>
          <a:p>
            <a:pPr algn="just">
              <a:lnSpc>
                <a:spcPct val="100000"/>
              </a:lnSpc>
              <a:buFont typeface="Wingdings" panose="05000000000000000000" pitchFamily="2" charset="2"/>
              <a:buChar char="Ø"/>
            </a:pPr>
            <a:r>
              <a:rPr lang="tr-TR" sz="1400" dirty="0">
                <a:solidFill>
                  <a:schemeClr val="tx1">
                    <a:lumMod val="95000"/>
                    <a:lumOff val="5000"/>
                  </a:schemeClr>
                </a:solidFill>
              </a:rPr>
              <a:t>Bağcı, Y., 1998. Toprak Ağalığı ve Kırsal Dönüşüm. Adıyaman İli Boztepe Köyü </a:t>
            </a:r>
            <a:r>
              <a:rPr lang="tr-TR" sz="1400" dirty="0" err="1">
                <a:solidFill>
                  <a:schemeClr val="tx1">
                    <a:lumMod val="95000"/>
                    <a:lumOff val="5000"/>
                  </a:schemeClr>
                </a:solidFill>
              </a:rPr>
              <a:t>Vak'a</a:t>
            </a:r>
            <a:r>
              <a:rPr lang="tr-TR" sz="1400" dirty="0">
                <a:solidFill>
                  <a:schemeClr val="tx1">
                    <a:lumMod val="95000"/>
                    <a:lumOff val="5000"/>
                  </a:schemeClr>
                </a:solidFill>
              </a:rPr>
              <a:t> İncelemesi, H.Ü. Sosyal Bilimler Enstitüsü Sosyoloji Anabilim Dalı Yüksek Lisans Tezi, Ankara.</a:t>
            </a:r>
          </a:p>
          <a:p>
            <a:pPr algn="just">
              <a:lnSpc>
                <a:spcPct val="100000"/>
              </a:lnSpc>
              <a:buFont typeface="Wingdings" panose="05000000000000000000" pitchFamily="2" charset="2"/>
              <a:buChar char="Ø"/>
            </a:pPr>
            <a:r>
              <a:rPr lang="tr-TR" sz="1400" dirty="0">
                <a:solidFill>
                  <a:schemeClr val="tx1">
                    <a:lumMod val="95000"/>
                    <a:lumOff val="5000"/>
                  </a:schemeClr>
                </a:solidFill>
              </a:rPr>
              <a:t>Berkeley, H., </a:t>
            </a:r>
            <a:r>
              <a:rPr lang="tr-TR" sz="1400" dirty="0" err="1">
                <a:solidFill>
                  <a:schemeClr val="tx1">
                    <a:lumMod val="95000"/>
                    <a:lumOff val="5000"/>
                  </a:schemeClr>
                </a:solidFill>
              </a:rPr>
              <a:t>Campbell</a:t>
            </a:r>
            <a:r>
              <a:rPr lang="tr-TR" sz="1400" dirty="0">
                <a:solidFill>
                  <a:schemeClr val="tx1">
                    <a:lumMod val="95000"/>
                    <a:lumOff val="5000"/>
                  </a:schemeClr>
                </a:solidFill>
              </a:rPr>
              <a:t>, D., Carter, C., </a:t>
            </a:r>
            <a:r>
              <a:rPr lang="tr-TR" sz="1400" dirty="0" err="1">
                <a:solidFill>
                  <a:schemeClr val="tx1">
                    <a:lumMod val="95000"/>
                    <a:lumOff val="5000"/>
                  </a:schemeClr>
                </a:solidFill>
              </a:rPr>
              <a:t>Gamble</a:t>
            </a:r>
            <a:r>
              <a:rPr lang="tr-TR" sz="1400" dirty="0">
                <a:solidFill>
                  <a:schemeClr val="tx1">
                    <a:lumMod val="95000"/>
                    <a:lumOff val="5000"/>
                  </a:schemeClr>
                </a:solidFill>
              </a:rPr>
              <a:t>, B., </a:t>
            </a:r>
            <a:r>
              <a:rPr lang="tr-TR" sz="1400" dirty="0" err="1">
                <a:solidFill>
                  <a:schemeClr val="tx1">
                    <a:lumMod val="95000"/>
                    <a:lumOff val="5000"/>
                  </a:schemeClr>
                </a:solidFill>
              </a:rPr>
              <a:t>Hibbs</a:t>
            </a:r>
            <a:r>
              <a:rPr lang="tr-TR" sz="1400" dirty="0">
                <a:solidFill>
                  <a:schemeClr val="tx1">
                    <a:lumMod val="95000"/>
                    <a:lumOff val="5000"/>
                  </a:schemeClr>
                </a:solidFill>
              </a:rPr>
              <a:t>, J., Lee, B., </a:t>
            </a:r>
            <a:r>
              <a:rPr lang="tr-TR" sz="1400" dirty="0" err="1">
                <a:solidFill>
                  <a:schemeClr val="tx1">
                    <a:lumMod val="95000"/>
                    <a:lumOff val="5000"/>
                  </a:schemeClr>
                </a:solidFill>
              </a:rPr>
              <a:t>Meadowcroft</a:t>
            </a:r>
            <a:r>
              <a:rPr lang="tr-TR" sz="1400" dirty="0">
                <a:solidFill>
                  <a:schemeClr val="tx1">
                    <a:lumMod val="95000"/>
                    <a:lumOff val="5000"/>
                  </a:schemeClr>
                </a:solidFill>
              </a:rPr>
              <a:t>, J., Morris, J., North, R.D., </a:t>
            </a:r>
            <a:r>
              <a:rPr lang="tr-TR" sz="1400" dirty="0" err="1">
                <a:solidFill>
                  <a:schemeClr val="tx1">
                    <a:lumMod val="95000"/>
                    <a:lumOff val="5000"/>
                  </a:schemeClr>
                </a:solidFill>
              </a:rPr>
              <a:t>Rickard</a:t>
            </a:r>
            <a:r>
              <a:rPr lang="tr-TR" sz="1400" dirty="0">
                <a:solidFill>
                  <a:schemeClr val="tx1">
                    <a:lumMod val="95000"/>
                    <a:lumOff val="5000"/>
                  </a:schemeClr>
                </a:solidFill>
              </a:rPr>
              <a:t>, S., </a:t>
            </a:r>
            <a:r>
              <a:rPr lang="tr-TR" sz="1400" dirty="0" err="1">
                <a:solidFill>
                  <a:schemeClr val="tx1">
                    <a:lumMod val="95000"/>
                    <a:lumOff val="5000"/>
                  </a:schemeClr>
                </a:solidFill>
              </a:rPr>
              <a:t>Stockdale</a:t>
            </a:r>
            <a:r>
              <a:rPr lang="tr-TR" sz="1400" dirty="0">
                <a:solidFill>
                  <a:schemeClr val="tx1">
                    <a:lumMod val="95000"/>
                    <a:lumOff val="5000"/>
                  </a:schemeClr>
                </a:solidFill>
              </a:rPr>
              <a:t>, A. &amp; </a:t>
            </a:r>
            <a:r>
              <a:rPr lang="tr-TR" sz="1400" dirty="0" err="1">
                <a:solidFill>
                  <a:schemeClr val="tx1">
                    <a:lumMod val="95000"/>
                    <a:lumOff val="5000"/>
                  </a:schemeClr>
                </a:solidFill>
              </a:rPr>
              <a:t>Withrington</a:t>
            </a:r>
            <a:r>
              <a:rPr lang="tr-TR" sz="1400" dirty="0">
                <a:solidFill>
                  <a:schemeClr val="tx1">
                    <a:lumMod val="95000"/>
                    <a:lumOff val="5000"/>
                  </a:schemeClr>
                </a:solidFill>
              </a:rPr>
              <a:t>, P., 2005. </a:t>
            </a:r>
            <a:r>
              <a:rPr lang="tr-TR" sz="1400" dirty="0" err="1">
                <a:solidFill>
                  <a:schemeClr val="tx1">
                    <a:lumMod val="95000"/>
                    <a:lumOff val="5000"/>
                  </a:schemeClr>
                </a:solidFill>
              </a:rPr>
              <a:t>The</a:t>
            </a:r>
            <a:r>
              <a:rPr lang="tr-TR" sz="1400" dirty="0">
                <a:solidFill>
                  <a:schemeClr val="tx1">
                    <a:lumMod val="95000"/>
                    <a:lumOff val="5000"/>
                  </a:schemeClr>
                </a:solidFill>
              </a:rPr>
              <a:t> New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a:t>
            </a:r>
            <a:r>
              <a:rPr lang="tr-TR" sz="1400" dirty="0" err="1">
                <a:solidFill>
                  <a:schemeClr val="tx1">
                    <a:lumMod val="95000"/>
                    <a:lumOff val="5000"/>
                  </a:schemeClr>
                </a:solidFill>
              </a:rPr>
              <a:t>Change</a:t>
            </a:r>
            <a:r>
              <a:rPr lang="tr-TR" sz="1400" dirty="0">
                <a:solidFill>
                  <a:schemeClr val="tx1">
                    <a:lumMod val="95000"/>
                    <a:lumOff val="5000"/>
                  </a:schemeClr>
                </a:solidFill>
              </a:rPr>
              <a:t>, </a:t>
            </a:r>
            <a:r>
              <a:rPr lang="tr-TR" sz="1400" dirty="0" err="1">
                <a:solidFill>
                  <a:schemeClr val="tx1">
                    <a:lumMod val="95000"/>
                    <a:lumOff val="5000"/>
                  </a:schemeClr>
                </a:solidFill>
              </a:rPr>
              <a:t>Dynamism</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Government</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a:t>
            </a:r>
            <a:r>
              <a:rPr lang="tr-TR" sz="1400" dirty="0" err="1">
                <a:solidFill>
                  <a:schemeClr val="tx1">
                    <a:lumMod val="95000"/>
                    <a:lumOff val="5000"/>
                  </a:schemeClr>
                </a:solidFill>
              </a:rPr>
              <a:t>Institute</a:t>
            </a:r>
            <a:r>
              <a:rPr lang="tr-TR" sz="1400" dirty="0">
                <a:solidFill>
                  <a:schemeClr val="tx1">
                    <a:lumMod val="95000"/>
                    <a:lumOff val="5000"/>
                  </a:schemeClr>
                </a:solidFill>
              </a:rPr>
              <a:t> of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Affairs</a:t>
            </a:r>
            <a:r>
              <a:rPr lang="tr-TR" sz="1400" dirty="0">
                <a:solidFill>
                  <a:schemeClr val="tx1">
                    <a:lumMod val="95000"/>
                    <a:lumOff val="5000"/>
                  </a:schemeClr>
                </a:solidFill>
              </a:rPr>
              <a:t>, </a:t>
            </a:r>
            <a:r>
              <a:rPr lang="tr-TR" sz="1400" dirty="0" err="1">
                <a:solidFill>
                  <a:schemeClr val="tx1">
                    <a:lumMod val="95000"/>
                    <a:lumOff val="5000"/>
                  </a:schemeClr>
                </a:solidFill>
              </a:rPr>
              <a:t>London</a:t>
            </a:r>
            <a:r>
              <a:rPr lang="tr-TR" sz="1400" dirty="0">
                <a:solidFill>
                  <a:schemeClr val="tx1">
                    <a:lumMod val="95000"/>
                    <a:lumOff val="5000"/>
                  </a:schemeClr>
                </a:solidFill>
              </a:rPr>
              <a:t>, UK.</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Cabus</a:t>
            </a:r>
            <a:r>
              <a:rPr lang="tr-TR" sz="1400" dirty="0">
                <a:solidFill>
                  <a:schemeClr val="tx1">
                    <a:lumMod val="95000"/>
                    <a:lumOff val="5000"/>
                  </a:schemeClr>
                </a:solidFill>
              </a:rPr>
              <a:t>, P.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Vanhaverbeke</a:t>
            </a:r>
            <a:r>
              <a:rPr lang="tr-TR" sz="1400" dirty="0">
                <a:solidFill>
                  <a:schemeClr val="tx1">
                    <a:lumMod val="95000"/>
                    <a:lumOff val="5000"/>
                  </a:schemeClr>
                </a:solidFill>
              </a:rPr>
              <a:t>, W., 2003.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Ecponomics</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Areas</a:t>
            </a:r>
            <a:r>
              <a:rPr lang="tr-TR" sz="1400" dirty="0">
                <a:solidFill>
                  <a:schemeClr val="tx1">
                    <a:lumMod val="95000"/>
                    <a:lumOff val="5000"/>
                  </a:schemeClr>
                </a:solidFill>
              </a:rPr>
              <a:t>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Proximity</a:t>
            </a:r>
            <a:r>
              <a:rPr lang="tr-TR" sz="1400" dirty="0">
                <a:solidFill>
                  <a:schemeClr val="tx1">
                    <a:lumMod val="95000"/>
                    <a:lumOff val="5000"/>
                  </a:schemeClr>
                </a:solidFill>
              </a:rPr>
              <a:t> of Urban Networks: </a:t>
            </a:r>
            <a:r>
              <a:rPr lang="tr-TR" sz="1400" dirty="0" err="1">
                <a:solidFill>
                  <a:schemeClr val="tx1">
                    <a:lumMod val="95000"/>
                    <a:lumOff val="5000"/>
                  </a:schemeClr>
                </a:solidFill>
              </a:rPr>
              <a:t>Evidence</a:t>
            </a:r>
            <a:r>
              <a:rPr lang="tr-TR" sz="1400" dirty="0">
                <a:solidFill>
                  <a:schemeClr val="tx1">
                    <a:lumMod val="95000"/>
                    <a:lumOff val="5000"/>
                  </a:schemeClr>
                </a:solidFill>
              </a:rPr>
              <a:t> </a:t>
            </a:r>
            <a:r>
              <a:rPr lang="tr-TR" sz="1400" dirty="0" err="1">
                <a:solidFill>
                  <a:schemeClr val="tx1">
                    <a:lumMod val="95000"/>
                    <a:lumOff val="5000"/>
                  </a:schemeClr>
                </a:solidFill>
              </a:rPr>
              <a:t>from</a:t>
            </a:r>
            <a:r>
              <a:rPr lang="tr-TR" sz="1400" dirty="0">
                <a:solidFill>
                  <a:schemeClr val="tx1">
                    <a:lumMod val="95000"/>
                    <a:lumOff val="5000"/>
                  </a:schemeClr>
                </a:solidFill>
              </a:rPr>
              <a:t> </a:t>
            </a:r>
            <a:r>
              <a:rPr lang="tr-TR" sz="1400" dirty="0" err="1">
                <a:solidFill>
                  <a:schemeClr val="tx1">
                    <a:lumMod val="95000"/>
                    <a:lumOff val="5000"/>
                  </a:schemeClr>
                </a:solidFill>
              </a:rPr>
              <a:t>Flanders</a:t>
            </a:r>
            <a:r>
              <a:rPr lang="tr-TR" sz="1400" dirty="0">
                <a:solidFill>
                  <a:schemeClr val="tx1">
                    <a:lumMod val="95000"/>
                    <a:lumOff val="5000"/>
                  </a:schemeClr>
                </a:solidFill>
              </a:rPr>
              <a:t>, </a:t>
            </a:r>
            <a:r>
              <a:rPr lang="tr-TR" sz="1400" dirty="0" err="1">
                <a:solidFill>
                  <a:schemeClr val="tx1">
                    <a:lumMod val="95000"/>
                    <a:lumOff val="5000"/>
                  </a:schemeClr>
                </a:solidFill>
              </a:rPr>
              <a:t>Tijdschrift</a:t>
            </a:r>
            <a:r>
              <a:rPr lang="tr-TR" sz="1400" dirty="0">
                <a:solidFill>
                  <a:schemeClr val="tx1">
                    <a:lumMod val="95000"/>
                    <a:lumOff val="5000"/>
                  </a:schemeClr>
                </a:solidFill>
              </a:rPr>
              <a:t> </a:t>
            </a:r>
            <a:r>
              <a:rPr lang="tr-TR" sz="1400" dirty="0" err="1">
                <a:solidFill>
                  <a:schemeClr val="tx1">
                    <a:lumMod val="95000"/>
                    <a:lumOff val="5000"/>
                  </a:schemeClr>
                </a:solidFill>
              </a:rPr>
              <a:t>voor</a:t>
            </a:r>
            <a:r>
              <a:rPr lang="tr-TR" sz="1400" dirty="0">
                <a:solidFill>
                  <a:schemeClr val="tx1">
                    <a:lumMod val="95000"/>
                    <a:lumOff val="5000"/>
                  </a:schemeClr>
                </a:solidFill>
              </a:rPr>
              <a:t> </a:t>
            </a:r>
            <a:r>
              <a:rPr lang="tr-TR" sz="1400" dirty="0" err="1">
                <a:solidFill>
                  <a:schemeClr val="tx1">
                    <a:lumMod val="95000"/>
                    <a:lumOff val="5000"/>
                  </a:schemeClr>
                </a:solidFill>
              </a:rPr>
              <a:t>Economische</a:t>
            </a:r>
            <a:r>
              <a:rPr lang="tr-TR" sz="1400" dirty="0">
                <a:solidFill>
                  <a:schemeClr val="tx1">
                    <a:lumMod val="95000"/>
                    <a:lumOff val="5000"/>
                  </a:schemeClr>
                </a:solidFill>
              </a:rPr>
              <a:t> en </a:t>
            </a:r>
            <a:r>
              <a:rPr lang="tr-TR" sz="1400" dirty="0" err="1">
                <a:solidFill>
                  <a:schemeClr val="tx1">
                    <a:lumMod val="95000"/>
                    <a:lumOff val="5000"/>
                  </a:schemeClr>
                </a:solidFill>
              </a:rPr>
              <a:t>Sociale</a:t>
            </a:r>
            <a:r>
              <a:rPr lang="tr-TR" sz="1400" dirty="0">
                <a:solidFill>
                  <a:schemeClr val="tx1">
                    <a:lumMod val="95000"/>
                    <a:lumOff val="5000"/>
                  </a:schemeClr>
                </a:solidFill>
              </a:rPr>
              <a:t> </a:t>
            </a:r>
            <a:r>
              <a:rPr lang="tr-TR" sz="1400" dirty="0" err="1">
                <a:solidFill>
                  <a:schemeClr val="tx1">
                    <a:lumMod val="95000"/>
                    <a:lumOff val="5000"/>
                  </a:schemeClr>
                </a:solidFill>
              </a:rPr>
              <a:t>Geografie</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94, No:2:230–245.</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Castle</a:t>
            </a:r>
            <a:r>
              <a:rPr lang="tr-TR" sz="1400" dirty="0">
                <a:solidFill>
                  <a:schemeClr val="tx1">
                    <a:lumMod val="95000"/>
                    <a:lumOff val="5000"/>
                  </a:schemeClr>
                </a:solidFill>
              </a:rPr>
              <a:t>, E.N., 1990. A </a:t>
            </a:r>
            <a:r>
              <a:rPr lang="tr-TR" sz="1400" dirty="0" err="1">
                <a:solidFill>
                  <a:schemeClr val="tx1">
                    <a:lumMod val="95000"/>
                    <a:lumOff val="5000"/>
                  </a:schemeClr>
                </a:solidFill>
              </a:rPr>
              <a:t>Conceptual</a:t>
            </a:r>
            <a:r>
              <a:rPr lang="tr-TR" sz="1400" dirty="0">
                <a:solidFill>
                  <a:schemeClr val="tx1">
                    <a:lumMod val="95000"/>
                    <a:lumOff val="5000"/>
                  </a:schemeClr>
                </a:solidFill>
              </a:rPr>
              <a:t> Framework fort he </a:t>
            </a:r>
            <a:r>
              <a:rPr lang="tr-TR" sz="1400" dirty="0" err="1">
                <a:solidFill>
                  <a:schemeClr val="tx1">
                    <a:lumMod val="95000"/>
                    <a:lumOff val="5000"/>
                  </a:schemeClr>
                </a:solidFill>
              </a:rPr>
              <a:t>Study</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Places</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(80)3:621-631.</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Cinemre</a:t>
            </a:r>
            <a:r>
              <a:rPr lang="tr-TR" sz="1400" dirty="0">
                <a:solidFill>
                  <a:schemeClr val="tx1">
                    <a:lumMod val="95000"/>
                    <a:lumOff val="5000"/>
                  </a:schemeClr>
                </a:solidFill>
              </a:rPr>
              <a:t>, H.A., 1999. Tarım Ekonomisi, II. Baskı, </a:t>
            </a:r>
            <a:r>
              <a:rPr lang="tr-TR" sz="1400" dirty="0" err="1">
                <a:solidFill>
                  <a:schemeClr val="tx1">
                    <a:lumMod val="95000"/>
                    <a:lumOff val="5000"/>
                  </a:schemeClr>
                </a:solidFill>
              </a:rPr>
              <a:t>O.M.Ü.Ziraat</a:t>
            </a:r>
            <a:r>
              <a:rPr lang="tr-TR" sz="1400" dirty="0">
                <a:solidFill>
                  <a:schemeClr val="tx1">
                    <a:lumMod val="95000"/>
                    <a:lumOff val="5000"/>
                  </a:schemeClr>
                </a:solidFill>
              </a:rPr>
              <a:t> Fakültesi Ders Kitabı No:11, Samsun</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744107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Deaton</a:t>
            </a:r>
            <a:r>
              <a:rPr lang="tr-TR" sz="1400" dirty="0">
                <a:solidFill>
                  <a:schemeClr val="tx1">
                    <a:lumMod val="95000"/>
                    <a:lumOff val="5000"/>
                  </a:schemeClr>
                </a:solidFill>
              </a:rPr>
              <a:t>, B. J. </a:t>
            </a:r>
            <a:r>
              <a:rPr lang="tr-TR" sz="1400" dirty="0" err="1">
                <a:solidFill>
                  <a:schemeClr val="tx1">
                    <a:lumMod val="95000"/>
                    <a:lumOff val="5000"/>
                  </a:schemeClr>
                </a:solidFill>
              </a:rPr>
              <a:t>and</a:t>
            </a:r>
            <a:r>
              <a:rPr lang="tr-TR" sz="1400" dirty="0">
                <a:solidFill>
                  <a:schemeClr val="tx1">
                    <a:lumMod val="95000"/>
                    <a:lumOff val="5000"/>
                  </a:schemeClr>
                </a:solidFill>
              </a:rPr>
              <a:t> Nelson, G.L., 1992. </a:t>
            </a:r>
            <a:r>
              <a:rPr lang="tr-TR" sz="1400" dirty="0" err="1">
                <a:solidFill>
                  <a:schemeClr val="tx1">
                    <a:lumMod val="95000"/>
                    <a:lumOff val="5000"/>
                  </a:schemeClr>
                </a:solidFill>
              </a:rPr>
              <a:t>Conceptual</a:t>
            </a:r>
            <a:r>
              <a:rPr lang="tr-TR" sz="1400" dirty="0">
                <a:solidFill>
                  <a:schemeClr val="tx1">
                    <a:lumMod val="95000"/>
                    <a:lumOff val="5000"/>
                  </a:schemeClr>
                </a:solidFill>
              </a:rPr>
              <a:t> </a:t>
            </a:r>
            <a:r>
              <a:rPr lang="tr-TR" sz="1400" dirty="0" err="1">
                <a:solidFill>
                  <a:schemeClr val="tx1">
                    <a:lumMod val="95000"/>
                    <a:lumOff val="5000"/>
                  </a:schemeClr>
                </a:solidFill>
              </a:rPr>
              <a:t>Underpinnings</a:t>
            </a:r>
            <a:r>
              <a:rPr lang="tr-TR" sz="1400" dirty="0">
                <a:solidFill>
                  <a:schemeClr val="tx1">
                    <a:lumMod val="95000"/>
                    <a:lumOff val="5000"/>
                  </a:schemeClr>
                </a:solidFill>
              </a:rPr>
              <a:t> of </a:t>
            </a:r>
            <a:r>
              <a:rPr lang="tr-TR" sz="1400" dirty="0" err="1">
                <a:solidFill>
                  <a:schemeClr val="tx1">
                    <a:lumMod val="95000"/>
                    <a:lumOff val="5000"/>
                  </a:schemeClr>
                </a:solidFill>
              </a:rPr>
              <a:t>Policy</a:t>
            </a:r>
            <a:r>
              <a:rPr lang="tr-TR" sz="1400" dirty="0">
                <a:solidFill>
                  <a:schemeClr val="tx1">
                    <a:lumMod val="95000"/>
                    <a:lumOff val="5000"/>
                  </a:schemeClr>
                </a:solidFill>
              </a:rPr>
              <a:t> Analysis </a:t>
            </a:r>
            <a:r>
              <a:rPr lang="tr-TR" sz="1400" dirty="0" err="1">
                <a:solidFill>
                  <a:schemeClr val="tx1">
                    <a:lumMod val="95000"/>
                    <a:lumOff val="5000"/>
                  </a:schemeClr>
                </a:solidFill>
              </a:rPr>
              <a:t>for</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Southern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Econonmics</a:t>
            </a:r>
            <a:r>
              <a:rPr lang="tr-TR" sz="1400" dirty="0">
                <a:solidFill>
                  <a:schemeClr val="tx1">
                    <a:lumMod val="95000"/>
                    <a:lumOff val="5000"/>
                  </a:schemeClr>
                </a:solidFill>
              </a:rPr>
              <a:t>, Vol:24: 87-99.</a:t>
            </a:r>
          </a:p>
          <a:p>
            <a:pPr algn="just">
              <a:lnSpc>
                <a:spcPct val="100000"/>
              </a:lnSpc>
              <a:buFont typeface="Wingdings" panose="05000000000000000000" pitchFamily="2" charset="2"/>
              <a:buChar char="Ø"/>
            </a:pPr>
            <a:r>
              <a:rPr lang="tr-TR" sz="1400" dirty="0">
                <a:solidFill>
                  <a:schemeClr val="tx1">
                    <a:lumMod val="95000"/>
                    <a:lumOff val="5000"/>
                  </a:schemeClr>
                </a:solidFill>
              </a:rPr>
              <a:t>Dinler, Z., 1996. Tarım Ekonomisi, Dördüncü Basım, Ekin Kitabevi Yayınları, Bursa.</a:t>
            </a:r>
          </a:p>
          <a:p>
            <a:pPr algn="just">
              <a:lnSpc>
                <a:spcPct val="100000"/>
              </a:lnSpc>
              <a:buFont typeface="Wingdings" panose="05000000000000000000" pitchFamily="2" charset="2"/>
              <a:buChar char="Ø"/>
            </a:pPr>
            <a:r>
              <a:rPr lang="tr-TR" sz="1400" dirty="0">
                <a:solidFill>
                  <a:schemeClr val="tx1">
                    <a:lumMod val="95000"/>
                    <a:lumOff val="5000"/>
                  </a:schemeClr>
                </a:solidFill>
              </a:rPr>
              <a:t>Gönenç, S.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Measuring</a:t>
            </a:r>
            <a:r>
              <a:rPr lang="tr-TR" sz="1400" dirty="0">
                <a:solidFill>
                  <a:schemeClr val="tx1">
                    <a:lumMod val="95000"/>
                    <a:lumOff val="5000"/>
                  </a:schemeClr>
                </a:solidFill>
              </a:rPr>
              <a:t> </a:t>
            </a:r>
            <a:r>
              <a:rPr lang="tr-TR" sz="1400" dirty="0" err="1">
                <a:solidFill>
                  <a:schemeClr val="tx1">
                    <a:lumMod val="95000"/>
                    <a:lumOff val="5000"/>
                  </a:schemeClr>
                </a:solidFill>
              </a:rPr>
              <a:t>Informal</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in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Households</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Case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Turkey</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Applied</a:t>
            </a:r>
            <a:r>
              <a:rPr lang="tr-TR" sz="1400" dirty="0">
                <a:solidFill>
                  <a:schemeClr val="tx1">
                    <a:lumMod val="95000"/>
                    <a:lumOff val="5000"/>
                  </a:schemeClr>
                </a:solidFill>
              </a:rPr>
              <a:t> </a:t>
            </a:r>
            <a:r>
              <a:rPr lang="tr-TR" sz="1400" dirty="0" err="1">
                <a:solidFill>
                  <a:schemeClr val="tx1">
                    <a:lumMod val="95000"/>
                    <a:lumOff val="5000"/>
                  </a:schemeClr>
                </a:solidFill>
              </a:rPr>
              <a:t>sciences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7(21):3138-3153.</a:t>
            </a:r>
          </a:p>
          <a:p>
            <a:pPr algn="just">
              <a:lnSpc>
                <a:spcPct val="100000"/>
              </a:lnSpc>
              <a:buFont typeface="Wingdings" panose="05000000000000000000" pitchFamily="2" charset="2"/>
              <a:buChar char="Ø"/>
            </a:pPr>
            <a:r>
              <a:rPr lang="tr-TR" sz="1400" dirty="0">
                <a:solidFill>
                  <a:schemeClr val="tx1">
                    <a:lumMod val="95000"/>
                    <a:lumOff val="5000"/>
                  </a:schemeClr>
                </a:solidFill>
              </a:rPr>
              <a:t>Gürsoy, H., 2000. Kırsal Dönüşüm Sürecinde Meslekler ve Ekonomi. Ortaköy </a:t>
            </a:r>
            <a:r>
              <a:rPr lang="tr-TR" sz="1400" dirty="0" err="1">
                <a:solidFill>
                  <a:schemeClr val="tx1">
                    <a:lumMod val="95000"/>
                    <a:lumOff val="5000"/>
                  </a:schemeClr>
                </a:solidFill>
              </a:rPr>
              <a:t>Vak'a</a:t>
            </a:r>
            <a:r>
              <a:rPr lang="tr-TR" sz="1400" dirty="0">
                <a:solidFill>
                  <a:schemeClr val="tx1">
                    <a:lumMod val="95000"/>
                    <a:lumOff val="5000"/>
                  </a:schemeClr>
                </a:solidFill>
              </a:rPr>
              <a:t> Çalışması, H.Ü. Sosyal Bilimler Enstitüsü Sosyoloji Anabilim Dalı Yüksek Lisans Tezi,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Hildreth</a:t>
            </a:r>
            <a:r>
              <a:rPr lang="tr-TR" sz="1400" dirty="0">
                <a:solidFill>
                  <a:schemeClr val="tx1">
                    <a:lumMod val="95000"/>
                    <a:lumOff val="5000"/>
                  </a:schemeClr>
                </a:solidFill>
              </a:rPr>
              <a:t>, R. J., </a:t>
            </a:r>
            <a:r>
              <a:rPr lang="tr-TR" sz="1400" dirty="0" err="1">
                <a:solidFill>
                  <a:schemeClr val="tx1">
                    <a:lumMod val="95000"/>
                    <a:lumOff val="5000"/>
                  </a:schemeClr>
                </a:solidFill>
              </a:rPr>
              <a:t>Lipton</a:t>
            </a:r>
            <a:r>
              <a:rPr lang="tr-TR" sz="1400" dirty="0">
                <a:solidFill>
                  <a:schemeClr val="tx1">
                    <a:lumMod val="95000"/>
                    <a:lumOff val="5000"/>
                  </a:schemeClr>
                </a:solidFill>
              </a:rPr>
              <a:t>, K.L., </a:t>
            </a:r>
            <a:r>
              <a:rPr lang="tr-TR" sz="1400" dirty="0" err="1">
                <a:solidFill>
                  <a:schemeClr val="tx1">
                    <a:lumMod val="95000"/>
                    <a:lumOff val="5000"/>
                  </a:schemeClr>
                </a:solidFill>
              </a:rPr>
              <a:t>Clayton</a:t>
            </a:r>
            <a:r>
              <a:rPr lang="tr-TR" sz="1400" dirty="0">
                <a:solidFill>
                  <a:schemeClr val="tx1">
                    <a:lumMod val="95000"/>
                    <a:lumOff val="5000"/>
                  </a:schemeClr>
                </a:solidFill>
              </a:rPr>
              <a:t>, K.C.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O'Connor</a:t>
            </a:r>
            <a:r>
              <a:rPr lang="tr-TR" sz="1400" dirty="0">
                <a:solidFill>
                  <a:schemeClr val="tx1">
                    <a:lumMod val="95000"/>
                    <a:lumOff val="5000"/>
                  </a:schemeClr>
                </a:solidFill>
              </a:rPr>
              <a:t>, C.C. (</a:t>
            </a:r>
            <a:r>
              <a:rPr lang="tr-TR" sz="1400" dirty="0" err="1">
                <a:solidFill>
                  <a:schemeClr val="tx1">
                    <a:lumMod val="95000"/>
                    <a:lumOff val="5000"/>
                  </a:schemeClr>
                </a:solidFill>
              </a:rPr>
              <a:t>Eds</a:t>
            </a:r>
            <a:r>
              <a:rPr lang="tr-TR" sz="1400" dirty="0">
                <a:solidFill>
                  <a:schemeClr val="tx1">
                    <a:lumMod val="95000"/>
                    <a:lumOff val="5000"/>
                  </a:schemeClr>
                </a:solidFill>
              </a:rPr>
              <a:t>), 1988. </a:t>
            </a:r>
            <a:r>
              <a:rPr lang="tr-TR" sz="1400" dirty="0" err="1">
                <a:solidFill>
                  <a:schemeClr val="tx1">
                    <a:lumMod val="95000"/>
                    <a:lumOff val="5000"/>
                  </a:schemeClr>
                </a:solidFill>
              </a:rPr>
              <a:t>Agriculture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Areas</a:t>
            </a:r>
            <a:r>
              <a:rPr lang="tr-TR" sz="1400" dirty="0">
                <a:solidFill>
                  <a:schemeClr val="tx1">
                    <a:lumMod val="95000"/>
                    <a:lumOff val="5000"/>
                  </a:schemeClr>
                </a:solidFill>
              </a:rPr>
              <a:t> </a:t>
            </a:r>
            <a:r>
              <a:rPr lang="tr-TR" sz="1400" dirty="0" err="1">
                <a:solidFill>
                  <a:schemeClr val="tx1">
                    <a:lumMod val="95000"/>
                    <a:lumOff val="5000"/>
                  </a:schemeClr>
                </a:solidFill>
              </a:rPr>
              <a:t>Approaching</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Twenty-first</a:t>
            </a:r>
            <a:r>
              <a:rPr lang="tr-TR" sz="1400" dirty="0">
                <a:solidFill>
                  <a:schemeClr val="tx1">
                    <a:lumMod val="95000"/>
                    <a:lumOff val="5000"/>
                  </a:schemeClr>
                </a:solidFill>
              </a:rPr>
              <a:t> Century, Iowa </a:t>
            </a:r>
            <a:r>
              <a:rPr lang="tr-TR" sz="1400" dirty="0" err="1">
                <a:solidFill>
                  <a:schemeClr val="tx1">
                    <a:lumMod val="95000"/>
                    <a:lumOff val="5000"/>
                  </a:schemeClr>
                </a:solidFill>
              </a:rPr>
              <a:t>State</a:t>
            </a:r>
            <a:r>
              <a:rPr lang="tr-TR" sz="1400" dirty="0">
                <a:solidFill>
                  <a:schemeClr val="tx1">
                    <a:lumMod val="95000"/>
                    <a:lumOff val="5000"/>
                  </a:schemeClr>
                </a:solidFill>
              </a:rPr>
              <a:t> </a:t>
            </a:r>
            <a:r>
              <a:rPr lang="tr-TR" sz="1400" dirty="0" err="1">
                <a:solidFill>
                  <a:schemeClr val="tx1">
                    <a:lumMod val="95000"/>
                    <a:lumOff val="5000"/>
                  </a:schemeClr>
                </a:solidFill>
              </a:rPr>
              <a:t>University</a:t>
            </a:r>
            <a:r>
              <a:rPr lang="tr-TR" sz="1400" dirty="0">
                <a:solidFill>
                  <a:schemeClr val="tx1">
                    <a:lumMod val="95000"/>
                    <a:lumOff val="5000"/>
                  </a:schemeClr>
                </a:solidFill>
              </a:rPr>
              <a:t> Pres, </a:t>
            </a:r>
            <a:r>
              <a:rPr lang="tr-TR" sz="1400" dirty="0" err="1">
                <a:solidFill>
                  <a:schemeClr val="tx1">
                    <a:lumMod val="95000"/>
                    <a:lumOff val="5000"/>
                  </a:schemeClr>
                </a:solidFill>
              </a:rPr>
              <a:t>Ames</a:t>
            </a:r>
            <a:r>
              <a:rPr lang="tr-TR" sz="1400" dirty="0">
                <a:solidFill>
                  <a:schemeClr val="tx1">
                    <a:lumMod val="95000"/>
                    <a:lumOff val="5000"/>
                  </a:schemeClr>
                </a:solidFill>
              </a:rPr>
              <a:t>, USA.</a:t>
            </a:r>
          </a:p>
          <a:p>
            <a:pPr algn="just">
              <a:lnSpc>
                <a:spcPct val="100000"/>
              </a:lnSpc>
              <a:buFont typeface="Wingdings" panose="05000000000000000000" pitchFamily="2" charset="2"/>
              <a:buChar char="Ø"/>
            </a:pPr>
            <a:r>
              <a:rPr lang="tr-TR" sz="1400" dirty="0">
                <a:solidFill>
                  <a:schemeClr val="tx1">
                    <a:lumMod val="95000"/>
                    <a:lumOff val="5000"/>
                  </a:schemeClr>
                </a:solidFill>
              </a:rPr>
              <a:t>İnan, İ.H., 1998. Tarım Ekonomisi ve İşletmeciliği, 5. Baskı, Tekirdağ.</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Jensen</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Johnson, G.L. (</a:t>
            </a:r>
            <a:r>
              <a:rPr lang="tr-TR" sz="1400" dirty="0" err="1">
                <a:solidFill>
                  <a:schemeClr val="tx1">
                    <a:lumMod val="95000"/>
                    <a:lumOff val="5000"/>
                  </a:schemeClr>
                </a:solidFill>
              </a:rPr>
              <a:t>Eds</a:t>
            </a:r>
            <a:r>
              <a:rPr lang="tr-TR" sz="1400" dirty="0">
                <a:solidFill>
                  <a:schemeClr val="tx1">
                    <a:lumMod val="95000"/>
                    <a:lumOff val="5000"/>
                  </a:schemeClr>
                </a:solidFill>
              </a:rPr>
              <a:t>), 2004.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Adjustment</a:t>
            </a:r>
            <a:r>
              <a:rPr lang="tr-TR" sz="1400" dirty="0">
                <a:solidFill>
                  <a:schemeClr val="tx1">
                    <a:lumMod val="95000"/>
                    <a:lumOff val="5000"/>
                  </a:schemeClr>
                </a:solidFill>
              </a:rPr>
              <a:t> </a:t>
            </a:r>
            <a:r>
              <a:rPr lang="tr-TR" sz="1400" dirty="0" err="1">
                <a:solidFill>
                  <a:schemeClr val="tx1">
                    <a:lumMod val="95000"/>
                    <a:lumOff val="5000"/>
                  </a:schemeClr>
                </a:solidFill>
              </a:rPr>
              <a:t>Problems</a:t>
            </a:r>
            <a:r>
              <a:rPr lang="tr-TR" sz="1400" dirty="0">
                <a:solidFill>
                  <a:schemeClr val="tx1">
                    <a:lumMod val="95000"/>
                    <a:lumOff val="5000"/>
                  </a:schemeClr>
                </a:solidFill>
              </a:rPr>
              <a:t> in a </a:t>
            </a:r>
            <a:r>
              <a:rPr lang="tr-TR" sz="1400" dirty="0" err="1">
                <a:solidFill>
                  <a:schemeClr val="tx1">
                    <a:lumMod val="95000"/>
                    <a:lumOff val="5000"/>
                  </a:schemeClr>
                </a:solidFill>
              </a:rPr>
              <a:t>Growing</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Iowa </a:t>
            </a:r>
            <a:r>
              <a:rPr lang="tr-TR" sz="1400" dirty="0" err="1">
                <a:solidFill>
                  <a:schemeClr val="tx1">
                    <a:lumMod val="95000"/>
                    <a:lumOff val="5000"/>
                  </a:schemeClr>
                </a:solidFill>
              </a:rPr>
              <a:t>State</a:t>
            </a:r>
            <a:r>
              <a:rPr lang="tr-TR" sz="1400" dirty="0">
                <a:solidFill>
                  <a:schemeClr val="tx1">
                    <a:lumMod val="95000"/>
                    <a:lumOff val="5000"/>
                  </a:schemeClr>
                </a:solidFill>
              </a:rPr>
              <a:t> </a:t>
            </a:r>
            <a:r>
              <a:rPr lang="tr-TR" sz="1400" dirty="0" err="1">
                <a:solidFill>
                  <a:schemeClr val="tx1">
                    <a:lumMod val="95000"/>
                    <a:lumOff val="5000"/>
                  </a:schemeClr>
                </a:solidFill>
              </a:rPr>
              <a:t>College</a:t>
            </a:r>
            <a:r>
              <a:rPr lang="tr-TR" sz="1400" dirty="0">
                <a:solidFill>
                  <a:schemeClr val="tx1">
                    <a:lumMod val="95000"/>
                    <a:lumOff val="5000"/>
                  </a:schemeClr>
                </a:solidFill>
              </a:rPr>
              <a:t> Pres, </a:t>
            </a:r>
            <a:r>
              <a:rPr lang="tr-TR" sz="1400" dirty="0" err="1">
                <a:solidFill>
                  <a:schemeClr val="tx1">
                    <a:lumMod val="95000"/>
                    <a:lumOff val="5000"/>
                  </a:schemeClr>
                </a:solidFill>
              </a:rPr>
              <a:t>Ames</a:t>
            </a:r>
            <a:r>
              <a:rPr lang="tr-TR" sz="1400" dirty="0">
                <a:solidFill>
                  <a:schemeClr val="tx1">
                    <a:lumMod val="95000"/>
                    <a:lumOff val="5000"/>
                  </a:schemeClr>
                </a:solidFill>
              </a:rPr>
              <a:t>, USA.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Johnston</a:t>
            </a:r>
            <a:r>
              <a:rPr lang="tr-TR" sz="1400" dirty="0">
                <a:solidFill>
                  <a:schemeClr val="tx1">
                    <a:lumMod val="95000"/>
                    <a:lumOff val="5000"/>
                  </a:schemeClr>
                </a:solidFill>
              </a:rPr>
              <a:t>, R.J.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Swallow</a:t>
            </a:r>
            <a:r>
              <a:rPr lang="tr-TR" sz="1400" dirty="0">
                <a:solidFill>
                  <a:schemeClr val="tx1">
                    <a:lumMod val="95000"/>
                    <a:lumOff val="5000"/>
                  </a:schemeClr>
                </a:solidFill>
              </a:rPr>
              <a:t>, S.K. (</a:t>
            </a:r>
            <a:r>
              <a:rPr lang="tr-TR" sz="1400" dirty="0" err="1">
                <a:solidFill>
                  <a:schemeClr val="tx1">
                    <a:lumMod val="95000"/>
                    <a:lumOff val="5000"/>
                  </a:schemeClr>
                </a:solidFill>
              </a:rPr>
              <a:t>Eds</a:t>
            </a:r>
            <a:r>
              <a:rPr lang="tr-TR" sz="1400" dirty="0">
                <a:solidFill>
                  <a:schemeClr val="tx1">
                    <a:lumMod val="95000"/>
                    <a:lumOff val="5000"/>
                  </a:schemeClr>
                </a:solidFill>
              </a:rPr>
              <a:t>), 2006.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Contemporary</a:t>
            </a:r>
            <a:r>
              <a:rPr lang="tr-TR" sz="1400" dirty="0">
                <a:solidFill>
                  <a:schemeClr val="tx1">
                    <a:lumMod val="95000"/>
                    <a:lumOff val="5000"/>
                  </a:schemeClr>
                </a:solidFill>
              </a:rPr>
              <a:t> Land </a:t>
            </a:r>
            <a:r>
              <a:rPr lang="tr-TR" sz="1400" dirty="0" err="1">
                <a:solidFill>
                  <a:schemeClr val="tx1">
                    <a:lumMod val="95000"/>
                    <a:lumOff val="5000"/>
                  </a:schemeClr>
                </a:solidFill>
              </a:rPr>
              <a:t>Use</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Development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Conservation</a:t>
            </a:r>
            <a:r>
              <a:rPr lang="tr-TR" sz="1400" dirty="0">
                <a:solidFill>
                  <a:schemeClr val="tx1">
                    <a:lumMod val="95000"/>
                    <a:lumOff val="5000"/>
                  </a:schemeClr>
                </a:solidFill>
              </a:rPr>
              <a:t>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-urban </a:t>
            </a:r>
            <a:r>
              <a:rPr lang="tr-TR" sz="1400" dirty="0" err="1">
                <a:solidFill>
                  <a:schemeClr val="tx1">
                    <a:lumMod val="95000"/>
                    <a:lumOff val="5000"/>
                  </a:schemeClr>
                </a:solidFill>
              </a:rPr>
              <a:t>Fringe</a:t>
            </a:r>
            <a:r>
              <a:rPr lang="tr-TR" sz="1400" dirty="0">
                <a:solidFill>
                  <a:schemeClr val="tx1">
                    <a:lumMod val="95000"/>
                    <a:lumOff val="5000"/>
                  </a:schemeClr>
                </a:solidFill>
              </a:rPr>
              <a:t>, </a:t>
            </a:r>
            <a:r>
              <a:rPr lang="tr-TR" sz="1400" dirty="0" err="1">
                <a:solidFill>
                  <a:schemeClr val="tx1">
                    <a:lumMod val="95000"/>
                    <a:lumOff val="5000"/>
                  </a:schemeClr>
                </a:solidFill>
              </a:rPr>
              <a:t>Jhons</a:t>
            </a:r>
            <a:r>
              <a:rPr lang="tr-TR" sz="1400" dirty="0">
                <a:solidFill>
                  <a:schemeClr val="tx1">
                    <a:lumMod val="95000"/>
                    <a:lumOff val="5000"/>
                  </a:schemeClr>
                </a:solidFill>
              </a:rPr>
              <a:t> Hopkins </a:t>
            </a:r>
            <a:r>
              <a:rPr lang="tr-TR" sz="1400" dirty="0" err="1">
                <a:solidFill>
                  <a:schemeClr val="tx1">
                    <a:lumMod val="95000"/>
                    <a:lumOff val="5000"/>
                  </a:schemeClr>
                </a:solidFill>
              </a:rPr>
              <a:t>University</a:t>
            </a:r>
            <a:r>
              <a:rPr lang="tr-TR" sz="1400" dirty="0">
                <a:solidFill>
                  <a:schemeClr val="tx1">
                    <a:lumMod val="95000"/>
                    <a:lumOff val="5000"/>
                  </a:schemeClr>
                </a:solidFill>
              </a:rPr>
              <a:t> Pres, Baltimore, USA</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6470267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12440</TotalTime>
  <Words>1630</Words>
  <Application>Microsoft Office PowerPoint</Application>
  <PresentationFormat>Ekran Gösterisi (4:3)</PresentationFormat>
  <Paragraphs>78</Paragraphs>
  <Slides>12</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12</vt:i4>
      </vt:variant>
    </vt:vector>
  </HeadingPairs>
  <TitlesOfParts>
    <vt:vector size="20" baseType="lpstr">
      <vt:lpstr>ＭＳ Ｐゴシック</vt:lpstr>
      <vt:lpstr>Arial</vt:lpstr>
      <vt:lpstr>Calibri</vt:lpstr>
      <vt:lpstr>Century Gothic</vt:lpstr>
      <vt:lpstr>Wingdings</vt:lpstr>
      <vt:lpstr>ekonomi</vt:lpstr>
      <vt:lpstr>1_Rics</vt:lpstr>
      <vt:lpstr>h.t.</vt:lpstr>
      <vt:lpstr>PowerPoint Sunusu</vt:lpstr>
      <vt:lpstr>Cumhuriyet Döneminde Arazi-İnsan İlişkileri</vt:lpstr>
      <vt:lpstr>Cumhuriyet Döneminde Arazi-İnsan İlişkileri</vt:lpstr>
      <vt:lpstr>Cumhuriyet Döneminde Arazi-İnsan İlişkileri</vt:lpstr>
      <vt:lpstr>Cumhuriyet Döneminde Arazi-İnsan İlişkileri</vt:lpstr>
      <vt:lpstr>Cumhuriyet Döneminde Arazi-İnsan İlişkileri</vt:lpstr>
      <vt:lpstr>Cumhuriyet Döneminde Arazi-İnsan İlişkileri</vt:lpstr>
      <vt:lpstr>KAYNAKLAR</vt:lpstr>
      <vt:lpstr>KAYNAKLAR</vt:lpstr>
      <vt:lpstr>KAYNAKLAR</vt:lpstr>
      <vt:lpstr>KAYNAKLAR</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sinan güneş</cp:lastModifiedBy>
  <cp:revision>812</cp:revision>
  <cp:lastPrinted>2016-10-24T07:53:35Z</cp:lastPrinted>
  <dcterms:created xsi:type="dcterms:W3CDTF">2016-09-18T09:35:24Z</dcterms:created>
  <dcterms:modified xsi:type="dcterms:W3CDTF">2020-02-24T12:34:43Z</dcterms:modified>
</cp:coreProperties>
</file>