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7"/>
  </p:notesMasterIdLst>
  <p:handoutMasterIdLst>
    <p:handoutMasterId r:id="rId18"/>
  </p:handoutMasterIdLst>
  <p:sldIdLst>
    <p:sldId id="668" r:id="rId4"/>
    <p:sldId id="607" r:id="rId5"/>
    <p:sldId id="609" r:id="rId6"/>
    <p:sldId id="695" r:id="rId7"/>
    <p:sldId id="696" r:id="rId8"/>
    <p:sldId id="697" r:id="rId9"/>
    <p:sldId id="698" r:id="rId10"/>
    <p:sldId id="699" r:id="rId11"/>
    <p:sldId id="700" r:id="rId12"/>
    <p:sldId id="701" r:id="rId13"/>
    <p:sldId id="702" r:id="rId14"/>
    <p:sldId id="703" r:id="rId15"/>
    <p:sldId id="683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72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18.02.2020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2/18/2020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2/18/2020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2/18/2020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2/18/2020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2/18/2020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2/18/2020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2/18/2020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428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TESİS İŞLEMLERİ VE BAKIM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383632"/>
            <a:ext cx="8361684" cy="4252985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tr-TR" dirty="0"/>
              <a:t>Şekilde yer alan başlıklarda söz edilen hizmetler kısaca şu şekildedir: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/>
            <a:r>
              <a:rPr lang="tr-TR" b="1" dirty="0"/>
              <a:t>Temizlik Hizmetleri</a:t>
            </a:r>
            <a:r>
              <a:rPr lang="tr-TR" dirty="0"/>
              <a:t>: günlük temizlik, periyodik temizlik, özel temizlik ve endüstriyel temizlik hizmetlerinden,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Çağrı Merkezi Hizmetleri: </a:t>
            </a:r>
            <a:r>
              <a:rPr lang="tr-TR" dirty="0"/>
              <a:t>müşteri hizmetleri, tele-satış ve tele-pazarlama, tahsilat yönetimi, teknik destek hizmetleri, sosyal medya hizmetleri ve bulut bilişim hizmetlerinden,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0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383632"/>
            <a:ext cx="8361684" cy="4252985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tr-TR" dirty="0"/>
              <a:t>Şekilde yer alan başlıklarda söz edilen hizmetler kısaca şu şekildedir: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/>
            <a:r>
              <a:rPr lang="tr-TR" b="1" dirty="0" smtClean="0"/>
              <a:t>Haşere </a:t>
            </a:r>
            <a:r>
              <a:rPr lang="tr-TR" b="1" dirty="0"/>
              <a:t>Kontrol ve Bitki Bakım Hizmetleri</a:t>
            </a:r>
            <a:r>
              <a:rPr lang="tr-TR" dirty="0"/>
              <a:t>:	genel </a:t>
            </a:r>
            <a:r>
              <a:rPr lang="tr-TR" dirty="0" err="1"/>
              <a:t>pest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hizmetleri, eğitim ve danışmanlık hizmetleri, </a:t>
            </a:r>
            <a:r>
              <a:rPr lang="tr-TR" dirty="0" err="1"/>
              <a:t>fümigasyon</a:t>
            </a:r>
            <a:r>
              <a:rPr lang="tr-TR" dirty="0"/>
              <a:t>, bitki bakım hizmetleri, havuz bakım hizmetleri, su deposu dezenfeksiyonu ve hijyen servisleri hizmetlerinden,</a:t>
            </a:r>
          </a:p>
          <a:p>
            <a:pPr algn="just"/>
            <a:endParaRPr lang="tr-TR" dirty="0"/>
          </a:p>
          <a:p>
            <a:pPr algn="just"/>
            <a:r>
              <a:rPr lang="tr-TR" b="1" dirty="0" err="1"/>
              <a:t>Catering</a:t>
            </a:r>
            <a:r>
              <a:rPr lang="tr-TR" b="1" dirty="0"/>
              <a:t> Hizmetleri: </a:t>
            </a:r>
            <a:r>
              <a:rPr lang="tr-TR" dirty="0"/>
              <a:t>sözleşmeli hizmetler, ikram ve organizasyon, kafe hizmetlerinden,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Güvenlik Hizmetleri: </a:t>
            </a:r>
            <a:r>
              <a:rPr lang="tr-TR" dirty="0"/>
              <a:t>fiziki güvenlik, özel güvenlik danışmanlık hizmetleri, uzman güvenlik hizmetleri ve özel organizasyon güvenliği hizmetlerinden, oluşmaktadır.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383632"/>
            <a:ext cx="8361684" cy="4252985"/>
          </a:xfrm>
        </p:spPr>
        <p:txBody>
          <a:bodyPr anchor="t">
            <a:noAutofit/>
          </a:bodyPr>
          <a:lstStyle/>
          <a:p>
            <a:pPr marL="0" indent="0" algn="just">
              <a:buNone/>
            </a:pPr>
            <a:r>
              <a:rPr lang="tr-TR" dirty="0"/>
              <a:t>Şekilde yer alan başlıklarda söz edilen hizmetler kısaca şu şekildedir: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/>
          </a:p>
          <a:p>
            <a:pPr algn="just"/>
            <a:r>
              <a:rPr lang="tr-TR" b="1" dirty="0" smtClean="0"/>
              <a:t>Haşere </a:t>
            </a:r>
            <a:r>
              <a:rPr lang="tr-TR" b="1" dirty="0"/>
              <a:t>Kontrol ve Bitki Bakım Hizmetleri</a:t>
            </a:r>
            <a:r>
              <a:rPr lang="tr-TR" dirty="0"/>
              <a:t>:	genel </a:t>
            </a:r>
            <a:r>
              <a:rPr lang="tr-TR" dirty="0" err="1"/>
              <a:t>pest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hizmetleri, eğitim ve danışmanlık hizmetleri, </a:t>
            </a:r>
            <a:r>
              <a:rPr lang="tr-TR" dirty="0" err="1"/>
              <a:t>fümigasyon</a:t>
            </a:r>
            <a:r>
              <a:rPr lang="tr-TR" dirty="0"/>
              <a:t>, bitki bakım hizmetleri, havuz bakım hizmetleri, su deposu dezenfeksiyonu ve hijyen servisleri hizmetlerinden,</a:t>
            </a:r>
          </a:p>
          <a:p>
            <a:pPr algn="just"/>
            <a:endParaRPr lang="tr-TR" dirty="0"/>
          </a:p>
          <a:p>
            <a:pPr algn="just"/>
            <a:r>
              <a:rPr lang="tr-TR" b="1" dirty="0" err="1"/>
              <a:t>Catering</a:t>
            </a:r>
            <a:r>
              <a:rPr lang="tr-TR" b="1" dirty="0"/>
              <a:t> Hizmetleri: </a:t>
            </a:r>
            <a:r>
              <a:rPr lang="tr-TR" dirty="0"/>
              <a:t>sözleşmeli hizmetler, ikram ve organizasyon, kafe hizmetlerinden,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Güvenlik Hizmetleri: </a:t>
            </a:r>
            <a:r>
              <a:rPr lang="tr-TR" dirty="0"/>
              <a:t>fiziki güvenlik, özel güvenlik danışmanlık hizmetleri, uzman güvenlik hizmetleri ve özel organizasyon güvenliği hizmetlerinden, oluşmaktadır.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80" y="1355271"/>
            <a:ext cx="8517836" cy="4281345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tr-TR" sz="1400" b="1" dirty="0" smtClean="0"/>
              <a:t>Kaynaklar:</a:t>
            </a:r>
            <a:endParaRPr lang="tr-TR" sz="1400" b="1" dirty="0"/>
          </a:p>
          <a:p>
            <a:pPr algn="just"/>
            <a:r>
              <a:rPr lang="tr-TR" sz="1400" dirty="0"/>
              <a:t>T.C. </a:t>
            </a:r>
            <a:r>
              <a:rPr lang="tr-TR" sz="1400" dirty="0" smtClean="0"/>
              <a:t>Anadolu Üniversitesi Yayını No: 2944, Yönetim ve Organizasyon.</a:t>
            </a:r>
          </a:p>
          <a:p>
            <a:pPr algn="just"/>
            <a:r>
              <a:rPr lang="tr-TR" sz="1400" dirty="0" smtClean="0"/>
              <a:t>http</a:t>
            </a:r>
            <a:r>
              <a:rPr lang="tr-TR" sz="1400" dirty="0"/>
              <a:t>://www.tekniksozluk.com/ </a:t>
            </a:r>
            <a:endParaRPr lang="tr-TR" sz="1400" dirty="0" smtClean="0"/>
          </a:p>
          <a:p>
            <a:pPr algn="just"/>
            <a:r>
              <a:rPr lang="tr-TR" sz="1400" dirty="0" smtClean="0"/>
              <a:t>Buran, K. 2016. Hitit Üniversitesi Yönetim Bilimi ders notları.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0" y="653143"/>
            <a:ext cx="8517837" cy="171730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Değerlemede Geliştirme Analizi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0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799098" y="1228397"/>
            <a:ext cx="75458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Tesis Performansının Tasarıma Uygunluğunu Sağlamak İçin Gerekli Teknikler</a:t>
            </a:r>
          </a:p>
        </p:txBody>
      </p:sp>
    </p:spTree>
    <p:extLst>
      <p:ext uri="{BB962C8B-B14F-4D97-AF65-F5344CB8AC3E}">
        <p14:creationId xmlns:p14="http://schemas.microsoft.com/office/powerpoint/2010/main" val="36844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708484"/>
            <a:ext cx="8361684" cy="3928132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Bir tesiste planlı bakımlara ne kadar önem verilirse, beklenilmeyen arızalarla o kadar az karşılaşılır. Dolayısıyla planlı koruyucu bakımlara gereken önemin verilmesi, tesis performansı için büyük önem taşır.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/>
              </a:solidFill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335505"/>
            <a:ext cx="8361684" cy="4301111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Bir tesiste planlı bakımlara ne kadar önem verilirse, beklenilmeyen arızalarla o kadar az karşılaşılır. Dolayısıyla planlı koruyucu bakımlara gereken önemin verilmesi, tesis performansı için büyük önem taşır.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Tesis bakımı ve yönetimi çeşitli sistemlerden oluşmaktadır. Bu sistemlerin belli başlı amaçları şu şekilde sıralanabilmektedir:</a:t>
            </a:r>
          </a:p>
          <a:p>
            <a:pPr algn="just"/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Tesisin bakım ihtiyaçlarının verimli bir şekilde ele alınması,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Tesisteki ekipman ve sistemlerle ilgili önemli bilgilerin kaydedilmesi,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Bakım çalışanlarının performansı için standartlar oluşturmak,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Bakım departmanının performansını ve bu departmandaki işin durumunu değerlendirmek için yönetim için gerekli olan geri beslemeyi sağlamak.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335505"/>
            <a:ext cx="8361684" cy="4301111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Aynı sektör içerisinde olsa bile, tesis yönetimi yaklaşımı, organizasyonlar arasında farklılıklar gösterir.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Hizmetlerin sağlanmasında para karşılığı değerin korunması hedeflenmekte, riskler belirlenmektedir.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Tesis yönetimi tekniklerinin doğru olarak uygulanması, kendi ana faaliyetlerini verimli ve kazançlı bir şekilde yönetmeleri için, organizasyonların doğru ortamı oluşturmalarını sağlar.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Performans veya hizmetin kalitesi, değerin tanımlanmasında kritik bir faktördür. Kalite ve maliyet veya ücret arasındaki ilişki, bu bakımdan daha iyi anlaşılmalıdır.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16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2261937"/>
            <a:ext cx="8361684" cy="3374679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Bir ekipmanın, ciddi bir şekilde, ilk kurulduğu zamanki durumda olmasını sağlamak, doğal olarak o ekipmanın ömrünü uzatacaktır. </a:t>
            </a:r>
          </a:p>
          <a:p>
            <a:pPr algn="just"/>
            <a:r>
              <a:rPr lang="tr-TR" dirty="0"/>
              <a:t>Örneğin, paslanma sebebiyle arızalanmış olan bir klima ünitesinin değiştirilmesi çok büyük paralar tutarken, arızalanmaya sebep olmadan korozyonu önleyici düzenli bakımın yapılması, yıllık olarak çok daha düşük rakamlara mal olacaktır.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469232" y="1422074"/>
            <a:ext cx="10239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 ve Bileşenlerin Korunması İçin Bakımın Gerekliliği</a:t>
            </a: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3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2261937"/>
            <a:ext cx="8361684" cy="3374679"/>
          </a:xfrm>
        </p:spPr>
        <p:txBody>
          <a:bodyPr anchor="t">
            <a:noAutofit/>
          </a:bodyPr>
          <a:lstStyle/>
          <a:p>
            <a:pPr algn="just"/>
            <a:r>
              <a:rPr lang="tr-TR" dirty="0" smtClean="0"/>
              <a:t>İyi </a:t>
            </a:r>
            <a:r>
              <a:rPr lang="tr-TR" dirty="0"/>
              <a:t>bir bakım, etkin işleyiş için çok önemlidir. Ekipman, çok iyi durumdaymış gibi gözüküyor olabilir, çok güvenli olabilir, verimli işliyor olabilir. </a:t>
            </a:r>
          </a:p>
          <a:p>
            <a:pPr algn="just"/>
            <a:r>
              <a:rPr lang="tr-TR" dirty="0"/>
              <a:t>Fakat sonuçta arzu edilen sonuç sağlayamazsa, etkin olmayacak ve dolayısıyla daha az değere sahip olacaktır. </a:t>
            </a:r>
          </a:p>
          <a:p>
            <a:pPr algn="just"/>
            <a:r>
              <a:rPr lang="tr-TR" dirty="0"/>
              <a:t>Bazı durumlarda, verimsiz işletim ile ilgili maliyetler basit bir şekilde hesaplanabilirler (üretim kaybı gibi). </a:t>
            </a:r>
          </a:p>
          <a:p>
            <a:pPr algn="just"/>
            <a:r>
              <a:rPr lang="tr-TR" dirty="0"/>
              <a:t>Fakat ticari binalarda maliyetleri belirlemek zordur.</a:t>
            </a:r>
          </a:p>
          <a:p>
            <a:pPr algn="just"/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469232" y="1422074"/>
            <a:ext cx="10239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Sistemin Etkin İşlemesini Sağlamak İçin Bakımın Gerekliliği</a:t>
            </a:r>
          </a:p>
        </p:txBody>
      </p:sp>
    </p:spTree>
    <p:extLst>
      <p:ext uri="{BB962C8B-B14F-4D97-AF65-F5344CB8AC3E}">
        <p14:creationId xmlns:p14="http://schemas.microsoft.com/office/powerpoint/2010/main" val="358131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1913021"/>
            <a:ext cx="8361684" cy="3723596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Yönetimin her seviyesi, hizmet sağlayıcı organizasyonun bir parçası olan ya da onun için çalışan yöneticiler dahil, performans değerlendirmesine tabi tutulmalıdırlar. </a:t>
            </a:r>
          </a:p>
          <a:p>
            <a:pPr algn="just"/>
            <a:r>
              <a:rPr lang="tr-TR" dirty="0"/>
              <a:t>Hizmet sağlayanlarla ilgilenen müşteri temsilcileri (tesis yöneticileri), performansı  gözlemlemeli, noksanlıkları belirlemeli, hizmet sağlayanlarla yönetim ilişkisini yansıtan performans hedeflerini oluşturmalıdır.</a:t>
            </a:r>
          </a:p>
          <a:p>
            <a:pPr algn="just"/>
            <a:r>
              <a:rPr lang="tr-TR" dirty="0"/>
              <a:t>Örneğin planlanan ve belirli bir sürede tamamlanan işler için hedefler şeklinde olabilirler. </a:t>
            </a:r>
          </a:p>
          <a:p>
            <a:pPr algn="just"/>
            <a:r>
              <a:rPr lang="tr-TR" dirty="0"/>
              <a:t>Tepki verme süresinin oranı ve tekrar edilmesi gereken işlerin sayısı olabilir.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469232" y="1422074"/>
            <a:ext cx="10239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Performans Değerlendirme</a:t>
            </a:r>
          </a:p>
        </p:txBody>
      </p:sp>
    </p:spTree>
    <p:extLst>
      <p:ext uri="{BB962C8B-B14F-4D97-AF65-F5344CB8AC3E}">
        <p14:creationId xmlns:p14="http://schemas.microsoft.com/office/powerpoint/2010/main" val="143614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232" y="2009273"/>
            <a:ext cx="8361684" cy="3627343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Kurumsal olarak bütçe, yöneticinin gerçek bütçelenen harcamaları izlemesine ve bunları geçmiş yılın harcamaları ile karşılaştırmasına imkan verir. </a:t>
            </a:r>
          </a:p>
          <a:p>
            <a:pPr algn="just"/>
            <a:r>
              <a:rPr lang="tr-TR" dirty="0"/>
              <a:t>Bu, tüm ana bütçe kategorileri için, aylık ( dolar olarak ve gelirin yüzdesi olarak) ve yıllık temelde yapılır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313081" y="188248"/>
            <a:ext cx="6893836" cy="63662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Tesis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Performansının Tasarıma Uygunluğunu Sağlamak İçin Gerekli Teknikler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469232" y="1422074"/>
            <a:ext cx="10239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Bütçe ve Tesis Performansı</a:t>
            </a:r>
          </a:p>
        </p:txBody>
      </p:sp>
    </p:spTree>
    <p:extLst>
      <p:ext uri="{BB962C8B-B14F-4D97-AF65-F5344CB8AC3E}">
        <p14:creationId xmlns:p14="http://schemas.microsoft.com/office/powerpoint/2010/main" val="4207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25704</TotalTime>
  <Words>826</Words>
  <Application>Microsoft Office PowerPoint</Application>
  <PresentationFormat>Ekran Gösterisi (4:3)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ümit gedik</cp:lastModifiedBy>
  <cp:revision>930</cp:revision>
  <cp:lastPrinted>2016-10-24T07:53:35Z</cp:lastPrinted>
  <dcterms:created xsi:type="dcterms:W3CDTF">2016-09-18T09:35:24Z</dcterms:created>
  <dcterms:modified xsi:type="dcterms:W3CDTF">2020-02-18T13:09:43Z</dcterms:modified>
</cp:coreProperties>
</file>