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3D74-A35A-4AEA-BAE5-4563FB9853E9}" type="datetimeFigureOut">
              <a:rPr lang="fr-FR" smtClean="0"/>
              <a:pPr/>
              <a:t>07/05/2020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2022-7F6E-4FBC-B676-326153B054C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3D74-A35A-4AEA-BAE5-4563FB9853E9}" type="datetimeFigureOut">
              <a:rPr lang="fr-FR" smtClean="0"/>
              <a:pPr/>
              <a:t>07/05/2020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2022-7F6E-4FBC-B676-326153B054C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3D74-A35A-4AEA-BAE5-4563FB9853E9}" type="datetimeFigureOut">
              <a:rPr lang="fr-FR" smtClean="0"/>
              <a:pPr/>
              <a:t>07/05/2020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2022-7F6E-4FBC-B676-326153B054C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3D74-A35A-4AEA-BAE5-4563FB9853E9}" type="datetimeFigureOut">
              <a:rPr lang="fr-FR" smtClean="0"/>
              <a:pPr/>
              <a:t>07/05/2020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2022-7F6E-4FBC-B676-326153B054C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3D74-A35A-4AEA-BAE5-4563FB9853E9}" type="datetimeFigureOut">
              <a:rPr lang="fr-FR" smtClean="0"/>
              <a:pPr/>
              <a:t>07/05/2020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2022-7F6E-4FBC-B676-326153B054C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3D74-A35A-4AEA-BAE5-4563FB9853E9}" type="datetimeFigureOut">
              <a:rPr lang="fr-FR" smtClean="0"/>
              <a:pPr/>
              <a:t>07/05/2020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2022-7F6E-4FBC-B676-326153B054C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3D74-A35A-4AEA-BAE5-4563FB9853E9}" type="datetimeFigureOut">
              <a:rPr lang="fr-FR" smtClean="0"/>
              <a:pPr/>
              <a:t>07/05/2020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2022-7F6E-4FBC-B676-326153B054C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3D74-A35A-4AEA-BAE5-4563FB9853E9}" type="datetimeFigureOut">
              <a:rPr lang="fr-FR" smtClean="0"/>
              <a:pPr/>
              <a:t>07/05/2020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2022-7F6E-4FBC-B676-326153B054C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3D74-A35A-4AEA-BAE5-4563FB9853E9}" type="datetimeFigureOut">
              <a:rPr lang="fr-FR" smtClean="0"/>
              <a:pPr/>
              <a:t>07/05/2020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2022-7F6E-4FBC-B676-326153B054C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3D74-A35A-4AEA-BAE5-4563FB9853E9}" type="datetimeFigureOut">
              <a:rPr lang="fr-FR" smtClean="0"/>
              <a:pPr/>
              <a:t>07/05/2020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2022-7F6E-4FBC-B676-326153B054C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3D74-A35A-4AEA-BAE5-4563FB9853E9}" type="datetimeFigureOut">
              <a:rPr lang="fr-FR" smtClean="0"/>
              <a:pPr/>
              <a:t>07/05/2020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02022-7F6E-4FBC-B676-326153B054C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93D74-A35A-4AEA-BAE5-4563FB9853E9}" type="datetimeFigureOut">
              <a:rPr lang="fr-FR" smtClean="0"/>
              <a:pPr/>
              <a:t>07/05/2020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02022-7F6E-4FBC-B676-326153B054C2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otstrasbourg.fr/f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tesfrance.fr/carte-france-ville/67482_Strasbourg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cartesfrance.fr/carte-france-region/carte-region-Alsace.html" TargetMode="External"/><Relationship Id="rId4" Type="http://schemas.openxmlformats.org/officeDocument/2006/relationships/hyperlink" Target="http://www.cartesfrance.fr/carte-france-departement/carte-departement-Bas-Rhin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otstrasbourg.fr/f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78527" y="360219"/>
            <a:ext cx="377536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Les</a:t>
            </a:r>
            <a:r>
              <a:rPr lang="tr-TR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tr-TR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Régions</a:t>
            </a:r>
            <a:r>
              <a:rPr lang="tr-TR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de France </a:t>
            </a:r>
            <a:endParaRPr lang="tr-TR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93" y="2204309"/>
            <a:ext cx="2788895" cy="405319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407" y="2557667"/>
            <a:ext cx="4058357" cy="38079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917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hlinkClick r:id="rId2"/>
              </a:rPr>
              <a:t>http://www.otstrasbourg.fr/fr</a:t>
            </a:r>
            <a:r>
              <a:rPr lang="fr-FR" dirty="0" smtClean="0">
                <a:hlinkClick r:id="rId2"/>
              </a:rPr>
              <a:t>/</a:t>
            </a:r>
            <a:r>
              <a:rPr lang="tr-TR" dirty="0" smtClean="0"/>
              <a:t> </a:t>
            </a:r>
            <a:r>
              <a:rPr lang="tr-TR" dirty="0" err="1" smtClean="0"/>
              <a:t>Strasbourg</a:t>
            </a:r>
            <a:r>
              <a:rPr lang="tr-TR" dirty="0" smtClean="0"/>
              <a:t> </a:t>
            </a:r>
            <a:endParaRPr lang="fr-F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La </a:t>
            </a:r>
            <a:r>
              <a:rPr lang="tr-TR" dirty="0" err="1" smtClean="0"/>
              <a:t>Cathédrale</a:t>
            </a:r>
            <a:r>
              <a:rPr lang="tr-TR" dirty="0" smtClean="0"/>
              <a:t> Notre-</a:t>
            </a:r>
            <a:r>
              <a:rPr lang="tr-TR" dirty="0" err="1" smtClean="0"/>
              <a:t>Dame</a:t>
            </a:r>
            <a:r>
              <a:rPr lang="tr-TR" dirty="0" smtClean="0"/>
              <a:t> </a:t>
            </a:r>
          </a:p>
          <a:p>
            <a:r>
              <a:rPr lang="fr-FR" b="1" dirty="0"/>
              <a:t>Type de lieu à visiter : </a:t>
            </a:r>
            <a:r>
              <a:rPr lang="fr-FR" dirty="0" smtClean="0"/>
              <a:t>Site religieux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965" y="3342219"/>
            <a:ext cx="3286197" cy="3286197"/>
          </a:xfrm>
          <a:prstGeom prst="rect">
            <a:avLst/>
          </a:prstGeom>
        </p:spPr>
      </p:pic>
      <p:pic>
        <p:nvPicPr>
          <p:cNvPr id="8" name="İçerik Yer Tutucusu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53" y="3142038"/>
            <a:ext cx="3574473" cy="37159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6969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tr-TR" dirty="0" smtClean="0"/>
              <a:t>LA FRANCE EN CHIFFRES</a:t>
            </a:r>
            <a:endParaRPr lang="fr-F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Supérficie</a:t>
            </a:r>
            <a:r>
              <a:rPr lang="tr-TR" dirty="0" smtClean="0"/>
              <a:t>: 550.000 km</a:t>
            </a:r>
          </a:p>
          <a:p>
            <a:r>
              <a:rPr lang="tr-TR" dirty="0" err="1" smtClean="0"/>
              <a:t>Distance</a:t>
            </a:r>
            <a:r>
              <a:rPr lang="tr-TR" dirty="0" smtClean="0"/>
              <a:t> </a:t>
            </a:r>
            <a:r>
              <a:rPr lang="tr-TR" dirty="0" err="1" smtClean="0"/>
              <a:t>maximale</a:t>
            </a:r>
            <a:r>
              <a:rPr lang="tr-TR" dirty="0" smtClean="0"/>
              <a:t>: </a:t>
            </a:r>
            <a:r>
              <a:rPr lang="tr-TR" dirty="0" err="1" smtClean="0"/>
              <a:t>nord-sud</a:t>
            </a:r>
            <a:r>
              <a:rPr lang="tr-TR" dirty="0" smtClean="0"/>
              <a:t>: 973 km., </a:t>
            </a:r>
            <a:r>
              <a:rPr lang="tr-TR" dirty="0" err="1" smtClean="0"/>
              <a:t>est-ouest</a:t>
            </a:r>
            <a:r>
              <a:rPr lang="tr-TR" dirty="0" smtClean="0"/>
              <a:t>: 945 km.</a:t>
            </a:r>
          </a:p>
          <a:p>
            <a:r>
              <a:rPr lang="tr-TR" dirty="0" err="1" smtClean="0"/>
              <a:t>Altitude</a:t>
            </a:r>
            <a:r>
              <a:rPr lang="tr-TR" dirty="0" smtClean="0"/>
              <a:t> </a:t>
            </a:r>
            <a:r>
              <a:rPr lang="tr-TR" dirty="0" err="1" smtClean="0"/>
              <a:t>moyenne</a:t>
            </a:r>
            <a:r>
              <a:rPr lang="tr-TR" dirty="0" smtClean="0"/>
              <a:t>: 342 m.</a:t>
            </a:r>
          </a:p>
          <a:p>
            <a:r>
              <a:rPr lang="tr-TR" dirty="0" err="1" smtClean="0"/>
              <a:t>Longueur</a:t>
            </a:r>
            <a:r>
              <a:rPr lang="tr-TR" dirty="0" smtClean="0"/>
              <a:t> </a:t>
            </a:r>
            <a:r>
              <a:rPr lang="tr-TR" dirty="0" err="1" smtClean="0"/>
              <a:t>des</a:t>
            </a:r>
            <a:r>
              <a:rPr lang="tr-TR" dirty="0" smtClean="0"/>
              <a:t> </a:t>
            </a:r>
            <a:r>
              <a:rPr lang="tr-TR" dirty="0" err="1" smtClean="0"/>
              <a:t>frontières</a:t>
            </a:r>
            <a:r>
              <a:rPr lang="tr-TR" dirty="0" smtClean="0"/>
              <a:t>: 5670 km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, </a:t>
            </a:r>
            <a:r>
              <a:rPr lang="tr-TR" dirty="0" err="1" smtClean="0"/>
              <a:t>dont</a:t>
            </a:r>
            <a:r>
              <a:rPr lang="tr-TR" dirty="0" smtClean="0"/>
              <a:t> 2970 km </a:t>
            </a:r>
            <a:r>
              <a:rPr lang="tr-TR" dirty="0" err="1" smtClean="0"/>
              <a:t>terrestres</a:t>
            </a:r>
            <a:r>
              <a:rPr lang="tr-TR" dirty="0" smtClean="0"/>
              <a:t> </a:t>
            </a:r>
          </a:p>
          <a:p>
            <a:r>
              <a:rPr lang="tr-TR" dirty="0" smtClean="0"/>
              <a:t>et 2700 km </a:t>
            </a:r>
            <a:r>
              <a:rPr lang="tr-TR" dirty="0" err="1" smtClean="0"/>
              <a:t>maritimes</a:t>
            </a:r>
            <a:r>
              <a:rPr lang="tr-TR" dirty="0" smtClean="0"/>
              <a:t>. </a:t>
            </a:r>
            <a:endParaRPr lang="fr-F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983" y="2921668"/>
            <a:ext cx="3919970" cy="34729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845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tr-TR" dirty="0" err="1" smtClean="0">
                <a:solidFill>
                  <a:schemeClr val="bg1">
                    <a:lumMod val="95000"/>
                  </a:schemeClr>
                </a:solidFill>
              </a:rPr>
              <a:t>L’Hexagone</a:t>
            </a:r>
            <a:endParaRPr lang="tr-T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dirty="0" smtClean="0"/>
              <a:t>La France ressemble à un </a:t>
            </a:r>
            <a:r>
              <a:rPr lang="fr-FR" dirty="0" smtClean="0">
                <a:solidFill>
                  <a:srgbClr val="FF0000"/>
                </a:solidFill>
              </a:rPr>
              <a:t>hexagone. </a:t>
            </a:r>
            <a:r>
              <a:rPr lang="fr-FR" dirty="0" smtClean="0"/>
              <a:t>On distingue six côtés: trois c</a:t>
            </a:r>
            <a:r>
              <a:rPr lang="tr-TR" dirty="0" smtClean="0"/>
              <a:t>ô</a:t>
            </a:r>
            <a:r>
              <a:rPr lang="fr-FR" dirty="0" smtClean="0"/>
              <a:t>tés maritimes (mer du Nord-Manche, océan Atlantique, mer Méditerranée) et trois côtés terrestres (Belgique-Luxembourg, Allemagne-Suisse-Italie</a:t>
            </a:r>
            <a:r>
              <a:rPr lang="tr-TR" dirty="0" smtClean="0"/>
              <a:t>-</a:t>
            </a:r>
            <a:r>
              <a:rPr lang="fr-FR" dirty="0" smtClean="0"/>
              <a:t> Espagne).</a:t>
            </a:r>
            <a:endParaRPr lang="tr-TR" dirty="0" smtClean="0"/>
          </a:p>
          <a:p>
            <a:pPr algn="just"/>
            <a:r>
              <a:rPr lang="tr-TR" dirty="0" smtClean="0"/>
              <a:t>Elle </a:t>
            </a:r>
            <a:r>
              <a:rPr lang="tr-TR" dirty="0" err="1" smtClean="0"/>
              <a:t>est</a:t>
            </a:r>
            <a:r>
              <a:rPr lang="tr-TR" dirty="0" smtClean="0"/>
              <a:t> </a:t>
            </a:r>
            <a:r>
              <a:rPr lang="tr-TR" dirty="0" err="1" smtClean="0"/>
              <a:t>soumise</a:t>
            </a:r>
            <a:r>
              <a:rPr lang="tr-TR" dirty="0" smtClean="0"/>
              <a:t> à </a:t>
            </a:r>
            <a:r>
              <a:rPr lang="tr-TR" dirty="0" err="1" smtClean="0"/>
              <a:t>trois</a:t>
            </a:r>
            <a:r>
              <a:rPr lang="tr-TR" dirty="0" smtClean="0"/>
              <a:t> </a:t>
            </a:r>
            <a:r>
              <a:rPr lang="tr-TR" dirty="0" err="1" smtClean="0"/>
              <a:t>influences</a:t>
            </a:r>
            <a:r>
              <a:rPr lang="tr-TR" dirty="0" smtClean="0"/>
              <a:t> </a:t>
            </a:r>
            <a:r>
              <a:rPr lang="tr-TR" dirty="0" err="1" smtClean="0"/>
              <a:t>atlantique</a:t>
            </a:r>
            <a:r>
              <a:rPr lang="tr-TR" dirty="0" smtClean="0"/>
              <a:t>, </a:t>
            </a:r>
            <a:r>
              <a:rPr lang="tr-TR" dirty="0" err="1" smtClean="0"/>
              <a:t>méditerranéenne</a:t>
            </a:r>
            <a:r>
              <a:rPr lang="tr-TR" dirty="0" smtClean="0"/>
              <a:t>, </a:t>
            </a:r>
            <a:r>
              <a:rPr lang="tr-TR" dirty="0" err="1" smtClean="0"/>
              <a:t>continentale</a:t>
            </a:r>
            <a:r>
              <a:rPr lang="tr-TR" dirty="0" smtClean="0"/>
              <a:t>. </a:t>
            </a:r>
            <a:r>
              <a:rPr lang="tr-TR" dirty="0" err="1" smtClean="0"/>
              <a:t>C’est</a:t>
            </a:r>
            <a:r>
              <a:rPr lang="tr-TR" dirty="0" smtClean="0"/>
              <a:t> un </a:t>
            </a:r>
            <a:r>
              <a:rPr lang="tr-TR" dirty="0" err="1" smtClean="0"/>
              <a:t>carrefour</a:t>
            </a:r>
            <a:r>
              <a:rPr lang="tr-TR" dirty="0" smtClean="0"/>
              <a:t> et </a:t>
            </a:r>
            <a:r>
              <a:rPr lang="tr-TR" dirty="0" err="1" smtClean="0"/>
              <a:t>cela</a:t>
            </a:r>
            <a:r>
              <a:rPr lang="tr-TR" dirty="0" smtClean="0"/>
              <a:t> </a:t>
            </a:r>
            <a:r>
              <a:rPr lang="tr-TR" dirty="0" err="1" smtClean="0"/>
              <a:t>explique</a:t>
            </a:r>
            <a:r>
              <a:rPr lang="tr-TR" dirty="0" smtClean="0"/>
              <a:t> </a:t>
            </a:r>
            <a:r>
              <a:rPr lang="tr-TR" dirty="0" err="1" smtClean="0"/>
              <a:t>sa</a:t>
            </a:r>
            <a:r>
              <a:rPr lang="tr-TR" dirty="0" smtClean="0"/>
              <a:t> </a:t>
            </a:r>
            <a:r>
              <a:rPr lang="tr-TR" dirty="0" err="1" smtClean="0"/>
              <a:t>diversité</a:t>
            </a:r>
            <a:r>
              <a:rPr lang="tr-TR" dirty="0" smtClean="0"/>
              <a:t>. </a:t>
            </a:r>
            <a:endParaRPr lang="fr-F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34" y="1690689"/>
            <a:ext cx="3009530" cy="58952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8504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France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compte</a:t>
            </a:r>
            <a:r>
              <a:rPr lang="tr-T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régions</a:t>
            </a:r>
            <a:r>
              <a:rPr lang="tr-T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13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régions</a:t>
            </a:r>
            <a:r>
              <a:rPr lang="tr-T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tr-T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régions</a:t>
            </a:r>
            <a:r>
              <a:rPr lang="tr-T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métropolitaines</a:t>
            </a:r>
            <a:r>
              <a:rPr lang="tr-T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régions</a:t>
            </a:r>
            <a:r>
              <a:rPr lang="tr-T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tr-T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régions</a:t>
            </a:r>
            <a:r>
              <a:rPr lang="tr-T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d’outre-mer</a:t>
            </a:r>
            <a:r>
              <a:rPr lang="tr-T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tr-T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Régions métropolitaines: </a:t>
            </a:r>
          </a:p>
          <a:p>
            <a:pPr algn="ctr"/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Alsace-Champagne-Ardenne-Lorraine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Grand </a:t>
            </a:r>
            <a:r>
              <a:rPr 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(Strasbourg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Aquitaine-Limousin-Poitou-Charentes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Nouvelle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Aquitaine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(Bordeaux) </a:t>
            </a:r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Auvergne-Rhône-Alpes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(Lyon) </a:t>
            </a:r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Bourgogne-Franche-Comté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(Dijon) </a:t>
            </a:r>
          </a:p>
          <a:p>
            <a:pPr algn="ctr"/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Bretagne (Rennes)  </a:t>
            </a:r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Centre-Val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Loire (Orléans) </a:t>
            </a:r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Corse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(Ajaccio) </a:t>
            </a:r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Île-de-France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(Paris) 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Languedoc-Roussillon-Midi-Pyrénées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Occitanie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(Toulouse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Nord-Pas-de-Calais-Picardie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Haut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France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(Lille) 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Normandie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(Rouen) </a:t>
            </a:r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Pays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Loire (Nantes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Provence-Alpes-Côte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d'Azur (Marseille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dirty="0"/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sz="4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Régions d'outre-mer: </a:t>
            </a:r>
          </a:p>
          <a:p>
            <a:r>
              <a:rPr lang="fr-FR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Guadeloupe (Basse-Terre) </a:t>
            </a:r>
            <a:endParaRPr lang="tr-TR" sz="4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Martinique (Fort-de-France) </a:t>
            </a:r>
            <a:endParaRPr lang="tr-TR" sz="4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Guyane (Cayenne) </a:t>
            </a:r>
          </a:p>
          <a:p>
            <a:r>
              <a:rPr lang="fr-FR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Réunion (Saint-Denis) </a:t>
            </a:r>
            <a:endParaRPr lang="tr-TR" sz="4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Mayotte (Mamoudzou)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764777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3851920" y="980729"/>
            <a:ext cx="4032448" cy="648071"/>
          </a:xfrm>
        </p:spPr>
        <p:txBody>
          <a:bodyPr>
            <a:normAutofit fontScale="90000"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Alsace-Champagne-Ardenne-Lorraine</a:t>
            </a:r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Grand </a:t>
            </a:r>
            <a:r>
              <a:rPr lang="tr-T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endParaRPr lang="fr-FR" sz="2800" dirty="0">
              <a:solidFill>
                <a:srgbClr val="FF0000"/>
              </a:solidFill>
            </a:endParaRPr>
          </a:p>
        </p:txBody>
      </p:sp>
      <p:pic>
        <p:nvPicPr>
          <p:cNvPr id="15" name="İçerik Yer Tutucusu 1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26" y="1557819"/>
            <a:ext cx="3516229" cy="5112700"/>
          </a:xfr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180" y="1936101"/>
            <a:ext cx="4018361" cy="43728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9101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59377" y="507123"/>
            <a:ext cx="7886700" cy="13255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 </a:t>
            </a:r>
            <a:r>
              <a:rPr lang="tr-TR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Alsace</a:t>
            </a:r>
            <a:r>
              <a:rPr lang="tr-T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Champagne-Ardenne</a:t>
            </a:r>
            <a:r>
              <a:rPr lang="tr-T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Lorraine</a:t>
            </a:r>
            <a:r>
              <a:rPr lang="fr-FR" sz="2200" dirty="0"/>
              <a:t/>
            </a:r>
            <a:br>
              <a:rPr lang="fr-FR" sz="2200" dirty="0"/>
            </a:br>
            <a:r>
              <a:rPr lang="tr-T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200" dirty="0"/>
          </a:p>
        </p:txBody>
      </p:sp>
      <p:sp>
        <p:nvSpPr>
          <p:cNvPr id="8" name="Dikdörtgen 7"/>
          <p:cNvSpPr/>
          <p:nvPr/>
        </p:nvSpPr>
        <p:spPr>
          <a:xfrm>
            <a:off x="628650" y="2068274"/>
            <a:ext cx="794038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Avec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plus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5,5 </a:t>
            </a:r>
            <a:r>
              <a:rPr lang="tr-TR" alt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millions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d’habitants</a:t>
            </a:r>
            <a:r>
              <a:rPr lang="tr-TR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 un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territoire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vaste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quelque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57 441 km² et un </a:t>
            </a:r>
            <a:r>
              <a:rPr lang="tr-TR" alt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positionnement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stratégique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cœur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tr-TR" alt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l’Europe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Région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Grand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née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1er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janvier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 de la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fusion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entre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l’Alsace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Champagne-Ardenne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la Lorraine, </a:t>
            </a:r>
            <a:r>
              <a:rPr lang="tr-TR" alt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dispose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d’un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potentiel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développement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d’attractivité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particulièrement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remarquable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’est une région ouverte, solidement ancrée dans les dynamiques d’échanges nationaux, européens et mondiaux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Seule région de France à disposer d’une frontière commune avec 4 pays (Belgique, Luxembourg, Allemagne et Suisse), la Région Grand Est entretient au quotidien avec les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régions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voisines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étrangères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527" y="583529"/>
            <a:ext cx="853786" cy="1138381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7" y="237166"/>
            <a:ext cx="1373332" cy="1831109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631" y="491577"/>
            <a:ext cx="1459193" cy="1297709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076" y="605292"/>
            <a:ext cx="1068749" cy="10702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3601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La </a:t>
            </a:r>
            <a:r>
              <a:rPr lang="tr-TR" dirty="0" err="1" smtClean="0"/>
              <a:t>Préfecture</a:t>
            </a:r>
            <a:r>
              <a:rPr lang="tr-TR" dirty="0" smtClean="0"/>
              <a:t> de Grand </a:t>
            </a:r>
            <a:r>
              <a:rPr lang="tr-TR" dirty="0" err="1" smtClean="0"/>
              <a:t>Est</a:t>
            </a:r>
            <a:r>
              <a:rPr lang="tr-TR" dirty="0" smtClean="0"/>
              <a:t>: </a:t>
            </a:r>
            <a:r>
              <a:rPr lang="tr-TR" dirty="0" err="1" smtClean="0"/>
              <a:t>Strasbourg</a:t>
            </a:r>
            <a:r>
              <a:rPr lang="tr-TR" dirty="0" smtClean="0"/>
              <a:t> </a:t>
            </a:r>
            <a:endParaRPr lang="fr-F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96874"/>
            <a:ext cx="4038600" cy="3577091"/>
          </a:xfrm>
        </p:spPr>
      </p:pic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endParaRPr lang="tr-TR" dirty="0" smtClean="0">
              <a:hlinkClick r:id="rId3" tooltip="Strasbourg"/>
            </a:endParaRPr>
          </a:p>
          <a:p>
            <a:pPr algn="just"/>
            <a:r>
              <a:rPr lang="fr-FR" dirty="0" smtClean="0">
                <a:hlinkClick r:id="rId3" tooltip="Strasbourg"/>
              </a:rPr>
              <a:t>Strasbourg</a:t>
            </a:r>
            <a:r>
              <a:rPr lang="fr-FR" dirty="0" smtClean="0"/>
              <a:t> </a:t>
            </a:r>
            <a:r>
              <a:rPr lang="fr-FR" dirty="0"/>
              <a:t>est une grande ville du </a:t>
            </a:r>
            <a:r>
              <a:rPr lang="fr-FR" dirty="0" smtClean="0"/>
              <a:t>nord</a:t>
            </a:r>
            <a:r>
              <a:rPr lang="tr-TR" dirty="0" smtClean="0"/>
              <a:t>-</a:t>
            </a:r>
            <a:r>
              <a:rPr lang="fr-FR" dirty="0" smtClean="0"/>
              <a:t>est </a:t>
            </a:r>
            <a:r>
              <a:rPr lang="fr-FR" dirty="0"/>
              <a:t>de la France. La ville est située dans le </a:t>
            </a:r>
            <a:r>
              <a:rPr lang="fr-FR" dirty="0">
                <a:hlinkClick r:id="rId4" tooltip="Département du Bas-Rhin (67)"/>
              </a:rPr>
              <a:t>département du Bas-Rhin</a:t>
            </a:r>
            <a:r>
              <a:rPr lang="fr-FR" dirty="0"/>
              <a:t> en </a:t>
            </a:r>
            <a:r>
              <a:rPr lang="fr-FR" dirty="0">
                <a:hlinkClick r:id="rId5" tooltip="Région de l' Alsace"/>
              </a:rPr>
              <a:t>région Alsace</a:t>
            </a:r>
            <a:r>
              <a:rPr lang="fr-FR" dirty="0" smtClean="0"/>
              <a:t>. Les </a:t>
            </a:r>
            <a:r>
              <a:rPr lang="fr-FR" dirty="0"/>
              <a:t>habitants de Strasbourg se nomment les Strasbourgeois et les Strasbourgeoises. 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450273" y="5957456"/>
            <a:ext cx="4371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La </a:t>
            </a:r>
            <a:r>
              <a:rPr lang="tr-TR" dirty="0" err="1" smtClean="0"/>
              <a:t>Petite</a:t>
            </a:r>
            <a:r>
              <a:rPr lang="tr-TR" dirty="0" smtClean="0"/>
              <a:t> France, </a:t>
            </a:r>
            <a:r>
              <a:rPr lang="tr-TR" dirty="0" err="1" smtClean="0"/>
              <a:t>Strasbourg</a:t>
            </a:r>
            <a:endParaRPr lang="tr-T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513214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fr-FR" dirty="0"/>
              <a:t>Strasbourg, capitale de l’Europe et de l’Alsace, possède un patrimoine historique et architectural qui en fait la ville la plus riche d’Alsace. </a:t>
            </a:r>
          </a:p>
          <a:p>
            <a:pPr algn="just"/>
            <a:r>
              <a:rPr lang="fr-FR" dirty="0"/>
              <a:t>Son centre ville fait partie du patrimoine mondial de L’UNESCO. </a:t>
            </a:r>
          </a:p>
          <a:p>
            <a:pPr algn="just"/>
            <a:r>
              <a:rPr lang="fr-FR" dirty="0" smtClean="0"/>
              <a:t>Strasbourg </a:t>
            </a:r>
            <a:r>
              <a:rPr lang="fr-FR" dirty="0"/>
              <a:t>est bien évidemment incontournable non seulement pour ses monuments, mais aussi pour saisir les différents visages de l’Alsace et des Alsaciens.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638329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hlinkClick r:id="rId2"/>
              </a:rPr>
              <a:t>http://www.otstrasbourg.fr/fr</a:t>
            </a:r>
            <a:r>
              <a:rPr lang="fr-FR" dirty="0" smtClean="0">
                <a:hlinkClick r:id="rId2"/>
              </a:rPr>
              <a:t>/</a:t>
            </a:r>
            <a:r>
              <a:rPr lang="tr-TR" dirty="0" smtClean="0"/>
              <a:t> </a:t>
            </a:r>
            <a:r>
              <a:rPr lang="tr-TR" dirty="0" err="1" smtClean="0"/>
              <a:t>Strasbourg</a:t>
            </a:r>
            <a:endParaRPr lang="fr-F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15" y="1690688"/>
            <a:ext cx="3413366" cy="3169812"/>
          </a:xfrm>
        </p:spPr>
      </p:pic>
      <p:sp>
        <p:nvSpPr>
          <p:cNvPr id="4" name="İçerik Yer Tutucusu 3"/>
          <p:cNvSpPr>
            <a:spLocks noGrp="1"/>
          </p:cNvSpPr>
          <p:nvPr>
            <p:ph sz="half" idx="4294967295"/>
          </p:nvPr>
        </p:nvSpPr>
        <p:spPr>
          <a:xfrm>
            <a:off x="5257800" y="1825625"/>
            <a:ext cx="3886200" cy="4351338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/>
              <a:t>La </a:t>
            </a:r>
            <a:r>
              <a:rPr lang="tr-TR" b="1" dirty="0" err="1" smtClean="0"/>
              <a:t>Petite</a:t>
            </a:r>
            <a:r>
              <a:rPr lang="tr-TR" b="1" dirty="0" smtClean="0"/>
              <a:t> France </a:t>
            </a:r>
            <a:endParaRPr lang="tr-TR" b="1" dirty="0"/>
          </a:p>
          <a:p>
            <a:r>
              <a:rPr lang="fr-FR" b="1" dirty="0" smtClean="0"/>
              <a:t>Type </a:t>
            </a:r>
            <a:r>
              <a:rPr lang="fr-FR" b="1" dirty="0"/>
              <a:t>de lieu à visiter : </a:t>
            </a:r>
            <a:r>
              <a:rPr lang="fr-FR" dirty="0"/>
              <a:t>Monument, maison ou quartier </a:t>
            </a:r>
            <a:r>
              <a:rPr lang="fr-FR" dirty="0" smtClean="0"/>
              <a:t>remarquable</a:t>
            </a:r>
            <a:endParaRPr lang="fr-F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746" y="4001295"/>
            <a:ext cx="2909455" cy="27313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5612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480</Words>
  <Application>Microsoft Office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LA FRANCE EN CHIFFRES</vt:lpstr>
      <vt:lpstr>L’Hexagone</vt:lpstr>
      <vt:lpstr>La France compte 18 régions. 13 régions sont régions métropolitaines, 5 régions sont régions d’outre-mer. </vt:lpstr>
      <vt:lpstr>Alsace-Champagne-Ardenne-Lorraine- Grand Est</vt:lpstr>
      <vt:lpstr> Grand Est Alsace Champagne-Ardenne Lorraine  </vt:lpstr>
      <vt:lpstr>La Préfecture de Grand Est: Strasbourg </vt:lpstr>
      <vt:lpstr>Slide 8</vt:lpstr>
      <vt:lpstr>http://www.otstrasbourg.fr/fr/ Strasbourg</vt:lpstr>
      <vt:lpstr>http://www.otstrasbourg.fr/fr/ Strasbourg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A</cp:lastModifiedBy>
  <cp:revision>2</cp:revision>
  <dcterms:created xsi:type="dcterms:W3CDTF">2020-05-07T20:05:00Z</dcterms:created>
  <dcterms:modified xsi:type="dcterms:W3CDTF">2020-05-07T20:23:33Z</dcterms:modified>
</cp:coreProperties>
</file>