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mut Öneş" userId="6c115fd5070c89cc" providerId="LiveId" clId="{6B35D290-F136-43CE-9F55-CEBFDEF10FCF}"/>
    <pc:docChg chg="custSel addSld modSld">
      <pc:chgData name="Umut Öneş" userId="6c115fd5070c89cc" providerId="LiveId" clId="{6B35D290-F136-43CE-9F55-CEBFDEF10FCF}" dt="2017-12-20T11:36:40.875" v="1" actId="27636"/>
      <pc:docMkLst>
        <pc:docMk/>
      </pc:docMkLst>
      <pc:sldChg chg="modSp add">
        <pc:chgData name="Umut Öneş" userId="6c115fd5070c89cc" providerId="LiveId" clId="{6B35D290-F136-43CE-9F55-CEBFDEF10FCF}" dt="2017-12-20T11:36:40.875" v="1" actId="27636"/>
        <pc:sldMkLst>
          <pc:docMk/>
          <pc:sldMk cId="1299907921" sldId="267"/>
        </pc:sldMkLst>
        <pc:spChg chg="mod">
          <ac:chgData name="Umut Öneş" userId="6c115fd5070c89cc" providerId="LiveId" clId="{6B35D290-F136-43CE-9F55-CEBFDEF10FCF}" dt="2017-12-20T11:36:40.875" v="1" actId="27636"/>
          <ac:spMkLst>
            <pc:docMk/>
            <pc:sldMk cId="1299907921" sldId="267"/>
            <ac:spMk id="3" creationId="{60F35642-FAF5-4C6D-AF3D-B2825EC026B0}"/>
          </ac:spMkLst>
        </pc:spChg>
      </pc:sldChg>
      <pc:sldChg chg="add">
        <pc:chgData name="Umut Öneş" userId="6c115fd5070c89cc" providerId="LiveId" clId="{6B35D290-F136-43CE-9F55-CEBFDEF10FCF}" dt="2017-12-20T11:36:40.781" v="0"/>
        <pc:sldMkLst>
          <pc:docMk/>
          <pc:sldMk cId="411469504" sldId="268"/>
        </pc:sldMkLst>
      </pc:sldChg>
      <pc:sldChg chg="add">
        <pc:chgData name="Umut Öneş" userId="6c115fd5070c89cc" providerId="LiveId" clId="{6B35D290-F136-43CE-9F55-CEBFDEF10FCF}" dt="2017-12-20T11:36:40.781" v="0"/>
        <pc:sldMkLst>
          <pc:docMk/>
          <pc:sldMk cId="523424485" sldId="26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C520D-BF76-42CA-8E7D-6923EC8423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08490C0-310D-40F8-816A-FECC733631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FFD9CA-4E39-4E2D-86E4-8BD18E47B689}"/>
              </a:ext>
            </a:extLst>
          </p:cNvPr>
          <p:cNvSpPr>
            <a:spLocks noGrp="1"/>
          </p:cNvSpPr>
          <p:nvPr>
            <p:ph type="dt" sz="half" idx="10"/>
          </p:nvPr>
        </p:nvSpPr>
        <p:spPr/>
        <p:txBody>
          <a:bodyPr/>
          <a:lstStyle/>
          <a:p>
            <a:fld id="{6BB86FFA-7EFA-4917-BE59-AC3F60E39102}" type="datetimeFigureOut">
              <a:rPr lang="en-US" smtClean="0"/>
              <a:t>11/11/2021</a:t>
            </a:fld>
            <a:endParaRPr lang="en-US"/>
          </a:p>
        </p:txBody>
      </p:sp>
      <p:sp>
        <p:nvSpPr>
          <p:cNvPr id="5" name="Footer Placeholder 4">
            <a:extLst>
              <a:ext uri="{FF2B5EF4-FFF2-40B4-BE49-F238E27FC236}">
                <a16:creationId xmlns:a16="http://schemas.microsoft.com/office/drawing/2014/main" id="{E119DEB2-9619-4499-BE75-DE876AD283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75D30C-6346-45A4-93A4-B68621E361E9}"/>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1722252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D4C7C-9217-48C4-84A9-3A46CA95AB6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80F4102-4287-4C10-AFD8-FF0C89ED7B2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7CE1E1-5EED-4DFE-8880-F9C23474147C}"/>
              </a:ext>
            </a:extLst>
          </p:cNvPr>
          <p:cNvSpPr>
            <a:spLocks noGrp="1"/>
          </p:cNvSpPr>
          <p:nvPr>
            <p:ph type="dt" sz="half" idx="10"/>
          </p:nvPr>
        </p:nvSpPr>
        <p:spPr/>
        <p:txBody>
          <a:bodyPr/>
          <a:lstStyle/>
          <a:p>
            <a:fld id="{6BB86FFA-7EFA-4917-BE59-AC3F60E39102}" type="datetimeFigureOut">
              <a:rPr lang="en-US" smtClean="0"/>
              <a:t>11/11/2021</a:t>
            </a:fld>
            <a:endParaRPr lang="en-US"/>
          </a:p>
        </p:txBody>
      </p:sp>
      <p:sp>
        <p:nvSpPr>
          <p:cNvPr id="5" name="Footer Placeholder 4">
            <a:extLst>
              <a:ext uri="{FF2B5EF4-FFF2-40B4-BE49-F238E27FC236}">
                <a16:creationId xmlns:a16="http://schemas.microsoft.com/office/drawing/2014/main" id="{2ECE8D90-16CA-4194-9AE6-212ABC8C6F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1A08A5-82CA-4D86-8834-CA5A773323A3}"/>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4032302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5023E4-C096-4972-BC8B-CF5D1768CFB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F830FD-27BC-44EC-8995-3D44E56CF00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2F6F25-3B55-4318-85BD-216B301E274F}"/>
              </a:ext>
            </a:extLst>
          </p:cNvPr>
          <p:cNvSpPr>
            <a:spLocks noGrp="1"/>
          </p:cNvSpPr>
          <p:nvPr>
            <p:ph type="dt" sz="half" idx="10"/>
          </p:nvPr>
        </p:nvSpPr>
        <p:spPr/>
        <p:txBody>
          <a:bodyPr/>
          <a:lstStyle/>
          <a:p>
            <a:fld id="{6BB86FFA-7EFA-4917-BE59-AC3F60E39102}" type="datetimeFigureOut">
              <a:rPr lang="en-US" smtClean="0"/>
              <a:t>11/11/2021</a:t>
            </a:fld>
            <a:endParaRPr lang="en-US"/>
          </a:p>
        </p:txBody>
      </p:sp>
      <p:sp>
        <p:nvSpPr>
          <p:cNvPr id="5" name="Footer Placeholder 4">
            <a:extLst>
              <a:ext uri="{FF2B5EF4-FFF2-40B4-BE49-F238E27FC236}">
                <a16:creationId xmlns:a16="http://schemas.microsoft.com/office/drawing/2014/main" id="{2F8EF541-2C3F-443C-8F97-793149EDB1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BAA729-267C-456B-82EC-D5A7E060A2BB}"/>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1490778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40980-3EA3-4140-8F6D-E27DE40483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A6B9434-85A7-418F-94D2-B9128305EF9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1DD0B8-D2C6-4572-8338-FB68B6DF9617}"/>
              </a:ext>
            </a:extLst>
          </p:cNvPr>
          <p:cNvSpPr>
            <a:spLocks noGrp="1"/>
          </p:cNvSpPr>
          <p:nvPr>
            <p:ph type="dt" sz="half" idx="10"/>
          </p:nvPr>
        </p:nvSpPr>
        <p:spPr/>
        <p:txBody>
          <a:bodyPr/>
          <a:lstStyle/>
          <a:p>
            <a:fld id="{6BB86FFA-7EFA-4917-BE59-AC3F60E39102}" type="datetimeFigureOut">
              <a:rPr lang="en-US" smtClean="0"/>
              <a:t>11/11/2021</a:t>
            </a:fld>
            <a:endParaRPr lang="en-US"/>
          </a:p>
        </p:txBody>
      </p:sp>
      <p:sp>
        <p:nvSpPr>
          <p:cNvPr id="5" name="Footer Placeholder 4">
            <a:extLst>
              <a:ext uri="{FF2B5EF4-FFF2-40B4-BE49-F238E27FC236}">
                <a16:creationId xmlns:a16="http://schemas.microsoft.com/office/drawing/2014/main" id="{60B69FFD-D065-475C-8B97-D161445206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9447FD-7298-432F-9DA2-D89616287DE2}"/>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3582237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E2245-B17B-40E7-BDDF-B46483A3F5B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5438205-660B-4DE9-96FF-ED8108241F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0630482-3B27-4F14-A24D-0BBC42E1CB51}"/>
              </a:ext>
            </a:extLst>
          </p:cNvPr>
          <p:cNvSpPr>
            <a:spLocks noGrp="1"/>
          </p:cNvSpPr>
          <p:nvPr>
            <p:ph type="dt" sz="half" idx="10"/>
          </p:nvPr>
        </p:nvSpPr>
        <p:spPr/>
        <p:txBody>
          <a:bodyPr/>
          <a:lstStyle/>
          <a:p>
            <a:fld id="{6BB86FFA-7EFA-4917-BE59-AC3F60E39102}" type="datetimeFigureOut">
              <a:rPr lang="en-US" smtClean="0"/>
              <a:t>11/11/2021</a:t>
            </a:fld>
            <a:endParaRPr lang="en-US"/>
          </a:p>
        </p:txBody>
      </p:sp>
      <p:sp>
        <p:nvSpPr>
          <p:cNvPr id="5" name="Footer Placeholder 4">
            <a:extLst>
              <a:ext uri="{FF2B5EF4-FFF2-40B4-BE49-F238E27FC236}">
                <a16:creationId xmlns:a16="http://schemas.microsoft.com/office/drawing/2014/main" id="{A6899A5F-148C-454B-A97D-E45880E2C3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EA2891-1DCA-4630-8FC3-45FED87B9DC5}"/>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3807222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B435A-103B-414F-B2E8-C7D548CEA7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2E284D-B2DB-4259-AB10-F2FF2F523E7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1E61105-7FF2-47CC-AB64-FD88C83A181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BC3A42E-A3AB-4153-8E2E-383A2DD1A3C8}"/>
              </a:ext>
            </a:extLst>
          </p:cNvPr>
          <p:cNvSpPr>
            <a:spLocks noGrp="1"/>
          </p:cNvSpPr>
          <p:nvPr>
            <p:ph type="dt" sz="half" idx="10"/>
          </p:nvPr>
        </p:nvSpPr>
        <p:spPr/>
        <p:txBody>
          <a:bodyPr/>
          <a:lstStyle/>
          <a:p>
            <a:fld id="{6BB86FFA-7EFA-4917-BE59-AC3F60E39102}" type="datetimeFigureOut">
              <a:rPr lang="en-US" smtClean="0"/>
              <a:t>11/11/2021</a:t>
            </a:fld>
            <a:endParaRPr lang="en-US"/>
          </a:p>
        </p:txBody>
      </p:sp>
      <p:sp>
        <p:nvSpPr>
          <p:cNvPr id="6" name="Footer Placeholder 5">
            <a:extLst>
              <a:ext uri="{FF2B5EF4-FFF2-40B4-BE49-F238E27FC236}">
                <a16:creationId xmlns:a16="http://schemas.microsoft.com/office/drawing/2014/main" id="{F97DD110-7095-448E-9CC5-94D45AFD36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48C200-4200-483D-96E7-C3A04FF80D64}"/>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4276504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34A68-D6D1-4F71-9859-596156E9C9E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98D45B-25F3-4B37-BFAA-2A29A1D07B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5E1ED84-B5F6-4195-B450-FD1A0058520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855B2E1-55F7-44F3-83DA-A82E88D965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1C138B2-6945-4D90-A777-2188E2114BE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576B4F3-C7FC-4ADC-B970-1F34FEEB3BCC}"/>
              </a:ext>
            </a:extLst>
          </p:cNvPr>
          <p:cNvSpPr>
            <a:spLocks noGrp="1"/>
          </p:cNvSpPr>
          <p:nvPr>
            <p:ph type="dt" sz="half" idx="10"/>
          </p:nvPr>
        </p:nvSpPr>
        <p:spPr/>
        <p:txBody>
          <a:bodyPr/>
          <a:lstStyle/>
          <a:p>
            <a:fld id="{6BB86FFA-7EFA-4917-BE59-AC3F60E39102}" type="datetimeFigureOut">
              <a:rPr lang="en-US" smtClean="0"/>
              <a:t>11/11/2021</a:t>
            </a:fld>
            <a:endParaRPr lang="en-US"/>
          </a:p>
        </p:txBody>
      </p:sp>
      <p:sp>
        <p:nvSpPr>
          <p:cNvPr id="8" name="Footer Placeholder 7">
            <a:extLst>
              <a:ext uri="{FF2B5EF4-FFF2-40B4-BE49-F238E27FC236}">
                <a16:creationId xmlns:a16="http://schemas.microsoft.com/office/drawing/2014/main" id="{706274C9-8B54-4EB7-BAC1-96190E0F1F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85819B0-D655-4961-8020-017DEC33C238}"/>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644189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746CF-D8ED-4B37-9AE4-174BBEA3BF7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97BAACE-1A98-4CF9-B8C9-351764D252B3}"/>
              </a:ext>
            </a:extLst>
          </p:cNvPr>
          <p:cNvSpPr>
            <a:spLocks noGrp="1"/>
          </p:cNvSpPr>
          <p:nvPr>
            <p:ph type="dt" sz="half" idx="10"/>
          </p:nvPr>
        </p:nvSpPr>
        <p:spPr/>
        <p:txBody>
          <a:bodyPr/>
          <a:lstStyle/>
          <a:p>
            <a:fld id="{6BB86FFA-7EFA-4917-BE59-AC3F60E39102}" type="datetimeFigureOut">
              <a:rPr lang="en-US" smtClean="0"/>
              <a:t>11/11/2021</a:t>
            </a:fld>
            <a:endParaRPr lang="en-US"/>
          </a:p>
        </p:txBody>
      </p:sp>
      <p:sp>
        <p:nvSpPr>
          <p:cNvPr id="4" name="Footer Placeholder 3">
            <a:extLst>
              <a:ext uri="{FF2B5EF4-FFF2-40B4-BE49-F238E27FC236}">
                <a16:creationId xmlns:a16="http://schemas.microsoft.com/office/drawing/2014/main" id="{612DCC1E-CF6E-4D95-9D55-832E47BE436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12B7234-C253-4054-BD04-030F4D6F6640}"/>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1611158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BFEA9E-4214-491D-A282-487EB717FF20}"/>
              </a:ext>
            </a:extLst>
          </p:cNvPr>
          <p:cNvSpPr>
            <a:spLocks noGrp="1"/>
          </p:cNvSpPr>
          <p:nvPr>
            <p:ph type="dt" sz="half" idx="10"/>
          </p:nvPr>
        </p:nvSpPr>
        <p:spPr/>
        <p:txBody>
          <a:bodyPr/>
          <a:lstStyle/>
          <a:p>
            <a:fld id="{6BB86FFA-7EFA-4917-BE59-AC3F60E39102}" type="datetimeFigureOut">
              <a:rPr lang="en-US" smtClean="0"/>
              <a:t>11/11/2021</a:t>
            </a:fld>
            <a:endParaRPr lang="en-US"/>
          </a:p>
        </p:txBody>
      </p:sp>
      <p:sp>
        <p:nvSpPr>
          <p:cNvPr id="3" name="Footer Placeholder 2">
            <a:extLst>
              <a:ext uri="{FF2B5EF4-FFF2-40B4-BE49-F238E27FC236}">
                <a16:creationId xmlns:a16="http://schemas.microsoft.com/office/drawing/2014/main" id="{5BCBE327-D2CB-428A-9D43-9EE91153FB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1F9D25-3637-4A4E-B59A-91381AED1EFB}"/>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3078378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53113-BD23-43FB-9E08-E1D8C841F1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B6B62FC-D803-41F3-A7D0-FDAD8C0A5F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65C9A7-DF80-4A9B-A56F-30F231FD3B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5808BDD-70A1-4315-9F5A-CFC1D31CDDD8}"/>
              </a:ext>
            </a:extLst>
          </p:cNvPr>
          <p:cNvSpPr>
            <a:spLocks noGrp="1"/>
          </p:cNvSpPr>
          <p:nvPr>
            <p:ph type="dt" sz="half" idx="10"/>
          </p:nvPr>
        </p:nvSpPr>
        <p:spPr/>
        <p:txBody>
          <a:bodyPr/>
          <a:lstStyle/>
          <a:p>
            <a:fld id="{6BB86FFA-7EFA-4917-BE59-AC3F60E39102}" type="datetimeFigureOut">
              <a:rPr lang="en-US" smtClean="0"/>
              <a:t>11/11/2021</a:t>
            </a:fld>
            <a:endParaRPr lang="en-US"/>
          </a:p>
        </p:txBody>
      </p:sp>
      <p:sp>
        <p:nvSpPr>
          <p:cNvPr id="6" name="Footer Placeholder 5">
            <a:extLst>
              <a:ext uri="{FF2B5EF4-FFF2-40B4-BE49-F238E27FC236}">
                <a16:creationId xmlns:a16="http://schemas.microsoft.com/office/drawing/2014/main" id="{555D348E-5C8C-4C6F-93D5-225AA5EA65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3A9AF4-8A04-4FDE-AF53-DBC29BB67EE8}"/>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1742956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4F18B-BA74-4FE3-A21E-8655A65485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DB1037F-C980-4508-B852-BC2FB4DEFE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74E37DA-11CE-4EDA-8846-76634E8B4F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0AB3613-8DBC-418F-86B3-C81636EAF25D}"/>
              </a:ext>
            </a:extLst>
          </p:cNvPr>
          <p:cNvSpPr>
            <a:spLocks noGrp="1"/>
          </p:cNvSpPr>
          <p:nvPr>
            <p:ph type="dt" sz="half" idx="10"/>
          </p:nvPr>
        </p:nvSpPr>
        <p:spPr/>
        <p:txBody>
          <a:bodyPr/>
          <a:lstStyle/>
          <a:p>
            <a:fld id="{6BB86FFA-7EFA-4917-BE59-AC3F60E39102}" type="datetimeFigureOut">
              <a:rPr lang="en-US" smtClean="0"/>
              <a:t>11/11/2021</a:t>
            </a:fld>
            <a:endParaRPr lang="en-US"/>
          </a:p>
        </p:txBody>
      </p:sp>
      <p:sp>
        <p:nvSpPr>
          <p:cNvPr id="6" name="Footer Placeholder 5">
            <a:extLst>
              <a:ext uri="{FF2B5EF4-FFF2-40B4-BE49-F238E27FC236}">
                <a16:creationId xmlns:a16="http://schemas.microsoft.com/office/drawing/2014/main" id="{D647B23C-C6CA-4535-A274-218D7FCDCE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CDB8F9-776D-47BC-AF5D-7E36B2F4CB35}"/>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3574698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B7CAC2-4099-461E-B70E-2890ADAD1C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BB9D64B-4AC6-4381-AD43-137BC16FED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0E0BCD-FC7E-4C84-96C0-8746955A6B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B86FFA-7EFA-4917-BE59-AC3F60E39102}" type="datetimeFigureOut">
              <a:rPr lang="en-US" smtClean="0"/>
              <a:t>11/11/2021</a:t>
            </a:fld>
            <a:endParaRPr lang="en-US"/>
          </a:p>
        </p:txBody>
      </p:sp>
      <p:sp>
        <p:nvSpPr>
          <p:cNvPr id="5" name="Footer Placeholder 4">
            <a:extLst>
              <a:ext uri="{FF2B5EF4-FFF2-40B4-BE49-F238E27FC236}">
                <a16:creationId xmlns:a16="http://schemas.microsoft.com/office/drawing/2014/main" id="{A6211FF5-64D4-4BF4-9D9E-CA614DE3CB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005B0C9-247B-4226-A0C1-712D208A67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B283DA-48DA-4E24-839F-712B1EACBF2F}" type="slidenum">
              <a:rPr lang="en-US" smtClean="0"/>
              <a:t>‹#›</a:t>
            </a:fld>
            <a:endParaRPr lang="en-US"/>
          </a:p>
        </p:txBody>
      </p:sp>
    </p:spTree>
    <p:extLst>
      <p:ext uri="{BB962C8B-B14F-4D97-AF65-F5344CB8AC3E}">
        <p14:creationId xmlns:p14="http://schemas.microsoft.com/office/powerpoint/2010/main" val="3828325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BEB80-6713-4E6E-9F78-9A6EAC7CC69A}"/>
              </a:ext>
            </a:extLst>
          </p:cNvPr>
          <p:cNvSpPr>
            <a:spLocks noGrp="1"/>
          </p:cNvSpPr>
          <p:nvPr>
            <p:ph type="ctrTitle"/>
          </p:nvPr>
        </p:nvSpPr>
        <p:spPr/>
        <p:txBody>
          <a:bodyPr/>
          <a:lstStyle/>
          <a:p>
            <a:r>
              <a:rPr lang="tr-TR" dirty="0"/>
              <a:t>İKTİSADA GİRİŞ I </a:t>
            </a:r>
            <a:r>
              <a:rPr lang="tr-TR"/>
              <a:t>DERS 4</a:t>
            </a:r>
            <a:endParaRPr lang="en-US" dirty="0"/>
          </a:p>
        </p:txBody>
      </p:sp>
      <p:sp>
        <p:nvSpPr>
          <p:cNvPr id="3" name="Subtitle 2">
            <a:extLst>
              <a:ext uri="{FF2B5EF4-FFF2-40B4-BE49-F238E27FC236}">
                <a16:creationId xmlns:a16="http://schemas.microsoft.com/office/drawing/2014/main" id="{2554C007-409B-4C4A-A921-3879B54DB6A0}"/>
              </a:ext>
            </a:extLst>
          </p:cNvPr>
          <p:cNvSpPr>
            <a:spLocks noGrp="1"/>
          </p:cNvSpPr>
          <p:nvPr>
            <p:ph type="subTitle" idx="1"/>
          </p:nvPr>
        </p:nvSpPr>
        <p:spPr/>
        <p:txBody>
          <a:bodyPr/>
          <a:lstStyle/>
          <a:p>
            <a:pPr lvl="0"/>
            <a:r>
              <a:rPr lang="tr-TR" dirty="0" err="1">
                <a:solidFill>
                  <a:prstClr val="black"/>
                </a:solidFill>
              </a:rPr>
              <a:t>Doç.Dr</a:t>
            </a:r>
            <a:r>
              <a:rPr lang="tr-TR" dirty="0">
                <a:solidFill>
                  <a:prstClr val="black"/>
                </a:solidFill>
              </a:rPr>
              <a:t>. Seçil </a:t>
            </a:r>
            <a:r>
              <a:rPr lang="tr-TR" dirty="0" err="1">
                <a:solidFill>
                  <a:prstClr val="black"/>
                </a:solidFill>
              </a:rPr>
              <a:t>Aysed</a:t>
            </a:r>
            <a:r>
              <a:rPr lang="tr-TR">
                <a:solidFill>
                  <a:prstClr val="black"/>
                </a:solidFill>
              </a:rPr>
              <a:t> Bahçe</a:t>
            </a:r>
            <a:endParaRPr lang="en-US" dirty="0">
              <a:solidFill>
                <a:prstClr val="black"/>
              </a:solidFill>
            </a:endParaRPr>
          </a:p>
        </p:txBody>
      </p:sp>
    </p:spTree>
    <p:extLst>
      <p:ext uri="{BB962C8B-B14F-4D97-AF65-F5344CB8AC3E}">
        <p14:creationId xmlns:p14="http://schemas.microsoft.com/office/powerpoint/2010/main" val="1514878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a:extLst>
              <a:ext uri="{FF2B5EF4-FFF2-40B4-BE49-F238E27FC236}">
                <a16:creationId xmlns:a16="http://schemas.microsoft.com/office/drawing/2014/main" id="{1B393CEE-9609-4CF8-86C9-C123761997F4}"/>
              </a:ext>
            </a:extLst>
          </p:cNvPr>
          <p:cNvSpPr>
            <a:spLocks noGrp="1"/>
          </p:cNvSpPr>
          <p:nvPr>
            <p:ph idx="1"/>
          </p:nvPr>
        </p:nvSpPr>
        <p:spPr>
          <a:xfrm>
            <a:off x="1992313" y="981076"/>
            <a:ext cx="8229600" cy="676275"/>
          </a:xfrm>
        </p:spPr>
        <p:txBody>
          <a:bodyPr/>
          <a:lstStyle/>
          <a:p>
            <a:pPr eaLnBrk="1" hangingPunct="1"/>
            <a:r>
              <a:rPr lang="tr-TR" altLang="en-US" b="1"/>
              <a:t>Piyasa Arz Eğrisinin Türetilişi: </a:t>
            </a:r>
          </a:p>
        </p:txBody>
      </p:sp>
      <p:pic>
        <p:nvPicPr>
          <p:cNvPr id="19459" name="Picture 3">
            <a:extLst>
              <a:ext uri="{FF2B5EF4-FFF2-40B4-BE49-F238E27FC236}">
                <a16:creationId xmlns:a16="http://schemas.microsoft.com/office/drawing/2014/main" id="{B458BF14-8403-472F-9E63-F1709C9910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5188" y="2636838"/>
            <a:ext cx="7848600" cy="273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7856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a:extLst>
              <a:ext uri="{FF2B5EF4-FFF2-40B4-BE49-F238E27FC236}">
                <a16:creationId xmlns:a16="http://schemas.microsoft.com/office/drawing/2014/main" id="{7401B1B2-54A8-4407-9EE8-7DA8A9EE4A30}"/>
              </a:ext>
            </a:extLst>
          </p:cNvPr>
          <p:cNvSpPr>
            <a:spLocks noGrp="1"/>
          </p:cNvSpPr>
          <p:nvPr>
            <p:ph idx="1"/>
          </p:nvPr>
        </p:nvSpPr>
        <p:spPr>
          <a:xfrm>
            <a:off x="1992313" y="188913"/>
            <a:ext cx="8229600" cy="3384550"/>
          </a:xfrm>
        </p:spPr>
        <p:txBody>
          <a:bodyPr/>
          <a:lstStyle/>
          <a:p>
            <a:pPr eaLnBrk="1" hangingPunct="1"/>
            <a:r>
              <a:rPr lang="tr-TR" altLang="en-US" b="1"/>
              <a:t>Arz Edilen Miktarın ve Arzın Değişmesi:</a:t>
            </a:r>
          </a:p>
          <a:p>
            <a:pPr eaLnBrk="1" hangingPunct="1">
              <a:buFont typeface="Arial" panose="020B0604020202020204" pitchFamily="34" charset="0"/>
              <a:buNone/>
            </a:pPr>
            <a:r>
              <a:rPr lang="tr-TR" altLang="en-US" b="1"/>
              <a:t>    </a:t>
            </a:r>
            <a:r>
              <a:rPr lang="tr-TR" altLang="en-US"/>
              <a:t>İktisatçılar arz eğrisi üzerindeki bir noktadan diğerine geçilmesini, </a:t>
            </a:r>
            <a:r>
              <a:rPr lang="tr-TR" altLang="en-US" b="1"/>
              <a:t>arz edilen miktarın değişmesi olarak </a:t>
            </a:r>
            <a:r>
              <a:rPr lang="tr-TR" altLang="en-US"/>
              <a:t>adlandırırlar. Arz eğrisinin tüm vücuduyla içeriye veya dışarıya kaymasına </a:t>
            </a:r>
            <a:r>
              <a:rPr lang="tr-TR" altLang="en-US" b="1"/>
              <a:t>arzın değişmesi </a:t>
            </a:r>
            <a:r>
              <a:rPr lang="tr-TR" altLang="en-US"/>
              <a:t>derler. </a:t>
            </a:r>
          </a:p>
        </p:txBody>
      </p:sp>
      <p:pic>
        <p:nvPicPr>
          <p:cNvPr id="20483" name="Picture 2">
            <a:extLst>
              <a:ext uri="{FF2B5EF4-FFF2-40B4-BE49-F238E27FC236}">
                <a16:creationId xmlns:a16="http://schemas.microsoft.com/office/drawing/2014/main" id="{891F5EE4-0829-4708-A459-DDE8099274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3354388"/>
            <a:ext cx="6337300" cy="3503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75599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F35642-FAF5-4C6D-AF3D-B2825EC026B0}"/>
              </a:ext>
            </a:extLst>
          </p:cNvPr>
          <p:cNvSpPr>
            <a:spLocks noGrp="1"/>
          </p:cNvSpPr>
          <p:nvPr>
            <p:ph idx="1"/>
          </p:nvPr>
        </p:nvSpPr>
        <p:spPr>
          <a:xfrm>
            <a:off x="2135188" y="1"/>
            <a:ext cx="8208962" cy="3095625"/>
          </a:xfrm>
        </p:spPr>
        <p:txBody>
          <a:bodyPr rtlCol="0">
            <a:normAutofit/>
          </a:bodyPr>
          <a:lstStyle/>
          <a:p>
            <a:pPr>
              <a:defRPr/>
            </a:pPr>
            <a:r>
              <a:rPr lang="tr-TR" b="1" dirty="0"/>
              <a:t>PİYASA DENGESİ</a:t>
            </a:r>
          </a:p>
          <a:p>
            <a:pPr>
              <a:buNone/>
              <a:defRPr/>
            </a:pPr>
            <a:r>
              <a:rPr lang="tr-TR" dirty="0"/>
              <a:t>    Arz edilen miktarın talep edilen miktarı aşan kısmına arz fazlası, talep edilen miktarın arz edilen miktarı aşan kısmına ise talep fazlası denir. Bir maldan talep edilen miktarın arz edilen miktara eşit olduğu duruma </a:t>
            </a:r>
            <a:r>
              <a:rPr lang="tr-TR" b="1" dirty="0"/>
              <a:t>piyasa fazlası</a:t>
            </a:r>
            <a:r>
              <a:rPr lang="tr-TR" dirty="0"/>
              <a:t> denir.</a:t>
            </a:r>
          </a:p>
          <a:p>
            <a:pPr>
              <a:defRPr/>
            </a:pPr>
            <a:endParaRPr lang="tr-TR" dirty="0"/>
          </a:p>
        </p:txBody>
      </p:sp>
      <p:pic>
        <p:nvPicPr>
          <p:cNvPr id="21507" name="Picture 4">
            <a:extLst>
              <a:ext uri="{FF2B5EF4-FFF2-40B4-BE49-F238E27FC236}">
                <a16:creationId xmlns:a16="http://schemas.microsoft.com/office/drawing/2014/main" id="{E0E59CDB-2F83-4952-86EB-7C1A7F5DAE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4113" y="2852738"/>
            <a:ext cx="7448550"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9907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AE2489EF-018C-4C8D-8FBD-54EFFD4ABF3A}"/>
              </a:ext>
            </a:extLst>
          </p:cNvPr>
          <p:cNvSpPr>
            <a:spLocks noGrp="1"/>
          </p:cNvSpPr>
          <p:nvPr>
            <p:ph type="title"/>
          </p:nvPr>
        </p:nvSpPr>
        <p:spPr/>
        <p:txBody>
          <a:bodyPr/>
          <a:lstStyle/>
          <a:p>
            <a:pPr eaLnBrk="1" hangingPunct="1"/>
            <a:r>
              <a:rPr lang="tr-TR" altLang="en-US" sz="3600" b="1"/>
              <a:t>PİYASA DENGESİNİN DEĞİŞMESİ</a:t>
            </a:r>
          </a:p>
        </p:txBody>
      </p:sp>
      <p:sp>
        <p:nvSpPr>
          <p:cNvPr id="22531" name="Content Placeholder 2">
            <a:extLst>
              <a:ext uri="{FF2B5EF4-FFF2-40B4-BE49-F238E27FC236}">
                <a16:creationId xmlns:a16="http://schemas.microsoft.com/office/drawing/2014/main" id="{8159F1FC-3281-42C3-801C-AB867F6DEB41}"/>
              </a:ext>
            </a:extLst>
          </p:cNvPr>
          <p:cNvSpPr>
            <a:spLocks noGrp="1"/>
          </p:cNvSpPr>
          <p:nvPr>
            <p:ph idx="1"/>
          </p:nvPr>
        </p:nvSpPr>
        <p:spPr>
          <a:xfrm>
            <a:off x="1992313" y="1341438"/>
            <a:ext cx="8229600" cy="1079500"/>
          </a:xfrm>
        </p:spPr>
        <p:txBody>
          <a:bodyPr/>
          <a:lstStyle/>
          <a:p>
            <a:pPr eaLnBrk="1" hangingPunct="1"/>
            <a:r>
              <a:rPr lang="tr-TR" altLang="en-US"/>
              <a:t>TALEBİN DEĞİŞMESİ: Talep azaldığında talep eğrisi içe doğru kayar. </a:t>
            </a:r>
          </a:p>
        </p:txBody>
      </p:sp>
      <p:pic>
        <p:nvPicPr>
          <p:cNvPr id="22532" name="Picture 2">
            <a:extLst>
              <a:ext uri="{FF2B5EF4-FFF2-40B4-BE49-F238E27FC236}">
                <a16:creationId xmlns:a16="http://schemas.microsoft.com/office/drawing/2014/main" id="{C25B9FE8-B9FA-4898-863C-6913952D46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5550" y="2319338"/>
            <a:ext cx="4954588" cy="453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4695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7C7319-335C-4735-9D2E-7F66A6BDDEAE}"/>
              </a:ext>
            </a:extLst>
          </p:cNvPr>
          <p:cNvSpPr>
            <a:spLocks noGrp="1"/>
          </p:cNvSpPr>
          <p:nvPr>
            <p:ph idx="1"/>
          </p:nvPr>
        </p:nvSpPr>
        <p:spPr>
          <a:xfrm>
            <a:off x="1992313" y="620714"/>
            <a:ext cx="8229600" cy="1036637"/>
          </a:xfrm>
        </p:spPr>
        <p:txBody>
          <a:bodyPr>
            <a:normAutofit/>
          </a:bodyPr>
          <a:lstStyle/>
          <a:p>
            <a:pPr eaLnBrk="1" hangingPunct="1">
              <a:lnSpc>
                <a:spcPct val="90000"/>
              </a:lnSpc>
            </a:pPr>
            <a:r>
              <a:rPr lang="tr-TR" altLang="en-US"/>
              <a:t>ARZIN DEĞİŞMESİ: Arz arttığında arz eğrisi dışa doğru kayar, azaldığında ise içe doğru kayar.  </a:t>
            </a:r>
          </a:p>
        </p:txBody>
      </p:sp>
      <p:pic>
        <p:nvPicPr>
          <p:cNvPr id="23555" name="Picture 2">
            <a:extLst>
              <a:ext uri="{FF2B5EF4-FFF2-40B4-BE49-F238E27FC236}">
                <a16:creationId xmlns:a16="http://schemas.microsoft.com/office/drawing/2014/main" id="{D280A508-33C1-4BDE-9D78-33684F6BC8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5188" y="2133600"/>
            <a:ext cx="4229100" cy="375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23424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0E1263C1-BA4B-47EB-B7C1-35B27525737A}"/>
              </a:ext>
            </a:extLst>
          </p:cNvPr>
          <p:cNvSpPr>
            <a:spLocks noGrp="1"/>
          </p:cNvSpPr>
          <p:nvPr>
            <p:ph type="title"/>
          </p:nvPr>
        </p:nvSpPr>
        <p:spPr/>
        <p:txBody>
          <a:bodyPr rtlCol="0">
            <a:normAutofit/>
          </a:bodyPr>
          <a:lstStyle/>
          <a:p>
            <a:pPr>
              <a:defRPr/>
            </a:pPr>
            <a:r>
              <a:rPr lang="tr-TR" dirty="0"/>
              <a:t>BÖLÜM 3/ARZ, TALEP VE PİYASA DENGESİ</a:t>
            </a:r>
          </a:p>
        </p:txBody>
      </p:sp>
      <p:sp>
        <p:nvSpPr>
          <p:cNvPr id="3" name="2 İçerik Yer Tutucusu">
            <a:extLst>
              <a:ext uri="{FF2B5EF4-FFF2-40B4-BE49-F238E27FC236}">
                <a16:creationId xmlns:a16="http://schemas.microsoft.com/office/drawing/2014/main" id="{2FA6D8D5-6E59-4D75-BE58-2051D8927D10}"/>
              </a:ext>
            </a:extLst>
          </p:cNvPr>
          <p:cNvSpPr>
            <a:spLocks noGrp="1"/>
          </p:cNvSpPr>
          <p:nvPr>
            <p:ph idx="1"/>
          </p:nvPr>
        </p:nvSpPr>
        <p:spPr/>
        <p:txBody>
          <a:bodyPr rtlCol="0">
            <a:normAutofit/>
          </a:bodyPr>
          <a:lstStyle/>
          <a:p>
            <a:pPr>
              <a:defRPr/>
            </a:pPr>
            <a:r>
              <a:rPr lang="tr-TR" b="1" dirty="0"/>
              <a:t>TALEP: </a:t>
            </a:r>
            <a:r>
              <a:rPr lang="tr-TR" dirty="0"/>
              <a:t>Satın alma gücü desteklenen isteğe denir. </a:t>
            </a:r>
          </a:p>
          <a:p>
            <a:pPr>
              <a:defRPr/>
            </a:pPr>
            <a:r>
              <a:rPr lang="tr-TR" b="1" dirty="0"/>
              <a:t>BİREYSEL TALEP FONKSİYONU: </a:t>
            </a:r>
            <a:r>
              <a:rPr lang="tr-TR" dirty="0"/>
              <a:t>Bireyin-tüketicinin belirli bir dönemde satın almak istediği ve satın alma gücüne sahip olduğu mal miktarını etkileyen çok sayıda unsur vardır. Bunlar; malın fiyatı (price, P), parasal gelir (money income, M), ikame ve tamamlayıcı malların fiyatları ve beklentilerdir. </a:t>
            </a:r>
          </a:p>
        </p:txBody>
      </p:sp>
    </p:spTree>
    <p:extLst>
      <p:ext uri="{BB962C8B-B14F-4D97-AF65-F5344CB8AC3E}">
        <p14:creationId xmlns:p14="http://schemas.microsoft.com/office/powerpoint/2010/main" val="2491330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a:extLst>
              <a:ext uri="{FF2B5EF4-FFF2-40B4-BE49-F238E27FC236}">
                <a16:creationId xmlns:a16="http://schemas.microsoft.com/office/drawing/2014/main" id="{E7E46E90-E152-4428-A05A-0B5C4081279F}"/>
              </a:ext>
            </a:extLst>
          </p:cNvPr>
          <p:cNvSpPr>
            <a:spLocks noGrp="1"/>
          </p:cNvSpPr>
          <p:nvPr>
            <p:ph idx="1"/>
          </p:nvPr>
        </p:nvSpPr>
        <p:spPr>
          <a:xfrm>
            <a:off x="1847850" y="620713"/>
            <a:ext cx="8229600" cy="4525962"/>
          </a:xfrm>
        </p:spPr>
        <p:txBody>
          <a:bodyPr/>
          <a:lstStyle/>
          <a:p>
            <a:pPr eaLnBrk="1" hangingPunct="1"/>
            <a:r>
              <a:rPr lang="tr-TR" altLang="en-US" b="1"/>
              <a:t>BİREYSEL TALEP EĞRİSİ: </a:t>
            </a:r>
          </a:p>
          <a:p>
            <a:pPr eaLnBrk="1" hangingPunct="1"/>
            <a:endParaRPr lang="tr-TR" altLang="en-US"/>
          </a:p>
        </p:txBody>
      </p:sp>
      <p:pic>
        <p:nvPicPr>
          <p:cNvPr id="12291" name="Picture 3">
            <a:extLst>
              <a:ext uri="{FF2B5EF4-FFF2-40B4-BE49-F238E27FC236}">
                <a16:creationId xmlns:a16="http://schemas.microsoft.com/office/drawing/2014/main" id="{DF8ECC32-9081-4BDC-8D9A-DF11C664A7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5188" y="1444626"/>
            <a:ext cx="5905500" cy="488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5443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B66F6E-8EA6-4DF0-BD85-D02C00CE68DE}"/>
              </a:ext>
            </a:extLst>
          </p:cNvPr>
          <p:cNvSpPr>
            <a:spLocks noGrp="1"/>
          </p:cNvSpPr>
          <p:nvPr>
            <p:ph idx="1"/>
          </p:nvPr>
        </p:nvSpPr>
        <p:spPr>
          <a:xfrm>
            <a:off x="1919288" y="1052513"/>
            <a:ext cx="8229600" cy="4525962"/>
          </a:xfrm>
        </p:spPr>
        <p:txBody>
          <a:bodyPr rtlCol="0">
            <a:normAutofit/>
          </a:bodyPr>
          <a:lstStyle/>
          <a:p>
            <a:pPr>
              <a:defRPr/>
            </a:pPr>
            <a:r>
              <a:rPr lang="tr-TR" b="1" dirty="0"/>
              <a:t>PİYASA TALEP EĞRİSİ: </a:t>
            </a:r>
            <a:r>
              <a:rPr lang="tr-TR" dirty="0"/>
              <a:t>Talep kavramı, hem tek bir tüketici hem tüm tüketiciler açısından ele alınabilir. Tüm tüketicilerin belirli bir dönemde satın almak istedikleri ve satın alma gücüne sahip oldukları mal miktarına, </a:t>
            </a:r>
            <a:r>
              <a:rPr lang="tr-TR" b="1" dirty="0"/>
              <a:t>piyasa talebi</a:t>
            </a:r>
            <a:r>
              <a:rPr lang="tr-TR" dirty="0"/>
              <a:t>; bir malın piyasa talebini o malın fiyatı ile ilişkilendiren eğriye de </a:t>
            </a:r>
            <a:r>
              <a:rPr lang="tr-TR" b="1" dirty="0"/>
              <a:t>piyasa talep eğrisi </a:t>
            </a:r>
            <a:r>
              <a:rPr lang="tr-TR" dirty="0"/>
              <a:t>denir. </a:t>
            </a:r>
          </a:p>
          <a:p>
            <a:pPr>
              <a:buNone/>
              <a:defRPr/>
            </a:pPr>
            <a:r>
              <a:rPr lang="tr-TR" b="1" dirty="0"/>
              <a:t>    </a:t>
            </a:r>
          </a:p>
          <a:p>
            <a:pPr>
              <a:buNone/>
              <a:defRPr/>
            </a:pPr>
            <a:endParaRPr lang="tr-TR" dirty="0"/>
          </a:p>
        </p:txBody>
      </p:sp>
    </p:spTree>
    <p:extLst>
      <p:ext uri="{BB962C8B-B14F-4D97-AF65-F5344CB8AC3E}">
        <p14:creationId xmlns:p14="http://schemas.microsoft.com/office/powerpoint/2010/main" val="1524503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a:extLst>
              <a:ext uri="{FF2B5EF4-FFF2-40B4-BE49-F238E27FC236}">
                <a16:creationId xmlns:a16="http://schemas.microsoft.com/office/drawing/2014/main" id="{9C0D2D82-3C1F-47CA-A59F-B3B593821A7D}"/>
              </a:ext>
            </a:extLst>
          </p:cNvPr>
          <p:cNvSpPr>
            <a:spLocks noGrp="1"/>
          </p:cNvSpPr>
          <p:nvPr>
            <p:ph idx="1"/>
          </p:nvPr>
        </p:nvSpPr>
        <p:spPr>
          <a:xfrm>
            <a:off x="1992313" y="260351"/>
            <a:ext cx="8229600" cy="4525963"/>
          </a:xfrm>
        </p:spPr>
        <p:txBody>
          <a:bodyPr/>
          <a:lstStyle/>
          <a:p>
            <a:pPr eaLnBrk="1" hangingPunct="1"/>
            <a:r>
              <a:rPr lang="tr-TR" altLang="en-US"/>
              <a:t>Piyasa talep eğrisi, bireysel talep eğrilerinin yatay olarak toplanması suretiyle elde edilir.</a:t>
            </a:r>
          </a:p>
        </p:txBody>
      </p:sp>
      <p:pic>
        <p:nvPicPr>
          <p:cNvPr id="14339" name="Picture 2">
            <a:extLst>
              <a:ext uri="{FF2B5EF4-FFF2-40B4-BE49-F238E27FC236}">
                <a16:creationId xmlns:a16="http://schemas.microsoft.com/office/drawing/2014/main" id="{3A37239E-665E-44DA-B81E-6775F3A94B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57338"/>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84821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924C0F-52E1-4F83-A081-96FB0CC11DC9}"/>
              </a:ext>
            </a:extLst>
          </p:cNvPr>
          <p:cNvSpPr>
            <a:spLocks noGrp="1"/>
          </p:cNvSpPr>
          <p:nvPr>
            <p:ph idx="1"/>
          </p:nvPr>
        </p:nvSpPr>
        <p:spPr>
          <a:xfrm>
            <a:off x="1847850" y="404814"/>
            <a:ext cx="8229600" cy="2592387"/>
          </a:xfrm>
        </p:spPr>
        <p:txBody>
          <a:bodyPr>
            <a:normAutofit/>
          </a:bodyPr>
          <a:lstStyle/>
          <a:p>
            <a:pPr eaLnBrk="1" hangingPunct="1"/>
            <a:r>
              <a:rPr lang="tr-TR" altLang="en-US" sz="3000" b="1"/>
              <a:t>Talep Edilen Miktarın ve Talebin Değişmesi:</a:t>
            </a:r>
          </a:p>
          <a:p>
            <a:pPr eaLnBrk="1" hangingPunct="1">
              <a:buFont typeface="Arial" panose="020B0604020202020204" pitchFamily="34" charset="0"/>
              <a:buNone/>
            </a:pPr>
            <a:r>
              <a:rPr lang="tr-TR" altLang="en-US" sz="3000"/>
              <a:t>     Talep eğrisi üzerindeki bir noktadan diğerine geçilmesine, </a:t>
            </a:r>
            <a:r>
              <a:rPr lang="tr-TR" altLang="en-US" sz="3000" b="1"/>
              <a:t>talep edilen miktarın değişmesi </a:t>
            </a:r>
            <a:r>
              <a:rPr lang="tr-TR" altLang="en-US" sz="3000"/>
              <a:t>denir. Talep eğrisinin tüm vücuduyla içeriye veya dışarıya kaymasına </a:t>
            </a:r>
            <a:r>
              <a:rPr lang="tr-TR" altLang="en-US" sz="3000" b="1"/>
              <a:t>talebin değişmesi </a:t>
            </a:r>
            <a:r>
              <a:rPr lang="tr-TR" altLang="en-US" sz="3000"/>
              <a:t>denir. </a:t>
            </a:r>
          </a:p>
        </p:txBody>
      </p:sp>
      <p:pic>
        <p:nvPicPr>
          <p:cNvPr id="15363" name="Picture 3">
            <a:extLst>
              <a:ext uri="{FF2B5EF4-FFF2-40B4-BE49-F238E27FC236}">
                <a16:creationId xmlns:a16="http://schemas.microsoft.com/office/drawing/2014/main" id="{52E5D1C9-0984-4C4A-9B3A-D962337A30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9650" y="2924175"/>
            <a:ext cx="6408738" cy="409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52055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a:extLst>
              <a:ext uri="{FF2B5EF4-FFF2-40B4-BE49-F238E27FC236}">
                <a16:creationId xmlns:a16="http://schemas.microsoft.com/office/drawing/2014/main" id="{17401AE6-6157-4729-A37E-0C1257245D77}"/>
              </a:ext>
            </a:extLst>
          </p:cNvPr>
          <p:cNvSpPr>
            <a:spLocks noGrp="1"/>
          </p:cNvSpPr>
          <p:nvPr>
            <p:ph idx="1"/>
          </p:nvPr>
        </p:nvSpPr>
        <p:spPr>
          <a:xfrm>
            <a:off x="1992313" y="908051"/>
            <a:ext cx="8229600" cy="4525963"/>
          </a:xfrm>
        </p:spPr>
        <p:txBody>
          <a:bodyPr/>
          <a:lstStyle/>
          <a:p>
            <a:pPr eaLnBrk="1" hangingPunct="1"/>
            <a:r>
              <a:rPr lang="tr-TR" altLang="en-US" b="1"/>
              <a:t>ARZ: </a:t>
            </a:r>
          </a:p>
          <a:p>
            <a:pPr eaLnBrk="1" hangingPunct="1"/>
            <a:r>
              <a:rPr lang="tr-TR" altLang="en-US" b="1"/>
              <a:t>BİREYSEL ARZ FONKSİYONU: </a:t>
            </a:r>
            <a:r>
              <a:rPr lang="tr-TR" altLang="en-US"/>
              <a:t>Bir üreticinin belli bir dönemde üretmek-satmak istediği mal miktarını belirleyen çok sayıda unsur vardır. Bunlar; malın fiyatı, üretim faktörlerinin fiyatları, teknolojik gelişmeler, diğer malların fiyatları, vergiler, sübvansiyonlar ve beklentilerdir. </a:t>
            </a:r>
            <a:endParaRPr lang="tr-TR" altLang="en-US" b="1"/>
          </a:p>
          <a:p>
            <a:pPr eaLnBrk="1" hangingPunct="1"/>
            <a:endParaRPr lang="tr-TR" altLang="en-US"/>
          </a:p>
        </p:txBody>
      </p:sp>
    </p:spTree>
    <p:extLst>
      <p:ext uri="{BB962C8B-B14F-4D97-AF65-F5344CB8AC3E}">
        <p14:creationId xmlns:p14="http://schemas.microsoft.com/office/powerpoint/2010/main" val="446350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a:extLst>
              <a:ext uri="{FF2B5EF4-FFF2-40B4-BE49-F238E27FC236}">
                <a16:creationId xmlns:a16="http://schemas.microsoft.com/office/drawing/2014/main" id="{F9FBC5E0-2906-4375-B7E7-45527A9AC4BC}"/>
              </a:ext>
            </a:extLst>
          </p:cNvPr>
          <p:cNvSpPr>
            <a:spLocks noGrp="1"/>
          </p:cNvSpPr>
          <p:nvPr>
            <p:ph idx="1"/>
          </p:nvPr>
        </p:nvSpPr>
        <p:spPr>
          <a:xfrm>
            <a:off x="1992313" y="908051"/>
            <a:ext cx="8229600" cy="4525963"/>
          </a:xfrm>
        </p:spPr>
        <p:txBody>
          <a:bodyPr/>
          <a:lstStyle/>
          <a:p>
            <a:pPr eaLnBrk="1" hangingPunct="1"/>
            <a:r>
              <a:rPr lang="tr-TR" altLang="en-US" b="1"/>
              <a:t>BİREYSEL ARZ EĞRİSİ:</a:t>
            </a:r>
          </a:p>
        </p:txBody>
      </p:sp>
      <p:pic>
        <p:nvPicPr>
          <p:cNvPr id="17411" name="Picture 2">
            <a:extLst>
              <a:ext uri="{FF2B5EF4-FFF2-40B4-BE49-F238E27FC236}">
                <a16:creationId xmlns:a16="http://schemas.microsoft.com/office/drawing/2014/main" id="{D21B951D-3F3F-4FF4-8663-5126AECAC5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9651" y="2060576"/>
            <a:ext cx="4848225" cy="376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160888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7B3F98E4-787C-4A9E-866C-EF173FCF61A2}"/>
              </a:ext>
            </a:extLst>
          </p:cNvPr>
          <p:cNvSpPr>
            <a:spLocks noGrp="1"/>
          </p:cNvSpPr>
          <p:nvPr>
            <p:ph type="title"/>
          </p:nvPr>
        </p:nvSpPr>
        <p:spPr/>
        <p:txBody>
          <a:bodyPr/>
          <a:lstStyle/>
          <a:p>
            <a:pPr eaLnBrk="1" hangingPunct="1"/>
            <a:endParaRPr lang="en-US" altLang="en-US"/>
          </a:p>
        </p:txBody>
      </p:sp>
      <p:sp>
        <p:nvSpPr>
          <p:cNvPr id="18435" name="Content Placeholder 2">
            <a:extLst>
              <a:ext uri="{FF2B5EF4-FFF2-40B4-BE49-F238E27FC236}">
                <a16:creationId xmlns:a16="http://schemas.microsoft.com/office/drawing/2014/main" id="{84A78A6B-22E9-4FA5-ACFF-17760005F738}"/>
              </a:ext>
            </a:extLst>
          </p:cNvPr>
          <p:cNvSpPr>
            <a:spLocks noGrp="1"/>
          </p:cNvSpPr>
          <p:nvPr>
            <p:ph idx="1"/>
          </p:nvPr>
        </p:nvSpPr>
        <p:spPr/>
        <p:txBody>
          <a:bodyPr/>
          <a:lstStyle/>
          <a:p>
            <a:pPr eaLnBrk="1" hangingPunct="1"/>
            <a:r>
              <a:rPr lang="tr-TR" altLang="en-US" b="1"/>
              <a:t>PİYASA ARZ EĞRİSİ: </a:t>
            </a:r>
            <a:r>
              <a:rPr lang="tr-TR" altLang="en-US"/>
              <a:t>Talep kavramı gibi arz kavramı da hem bireysel düzeyde hem piyasa düzeyinde ele alınabilir. İktisatçılar tüm firmaların belirli bir dönemde üretmek-satmak istedikleri mal miktarına, </a:t>
            </a:r>
            <a:r>
              <a:rPr lang="tr-TR" altLang="en-US" b="1"/>
              <a:t>piyasa arzı</a:t>
            </a:r>
            <a:r>
              <a:rPr lang="tr-TR" altLang="en-US"/>
              <a:t>; bir malın piyasa arzını o malın fiyatı ile ilişkilendiren eğriye de, </a:t>
            </a:r>
            <a:r>
              <a:rPr lang="tr-TR" altLang="en-US" b="1"/>
              <a:t>piyasa arz eğrisi </a:t>
            </a:r>
            <a:r>
              <a:rPr lang="tr-TR" altLang="en-US"/>
              <a:t>derler. </a:t>
            </a:r>
            <a:endParaRPr lang="tr-TR" altLang="en-US" b="1"/>
          </a:p>
        </p:txBody>
      </p:sp>
    </p:spTree>
    <p:extLst>
      <p:ext uri="{BB962C8B-B14F-4D97-AF65-F5344CB8AC3E}">
        <p14:creationId xmlns:p14="http://schemas.microsoft.com/office/powerpoint/2010/main" val="20437334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394</Words>
  <Application>Microsoft Office PowerPoint</Application>
  <PresentationFormat>Geniş ekran</PresentationFormat>
  <Paragraphs>23</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Theme</vt:lpstr>
      <vt:lpstr>İKTİSADA GİRİŞ I DERS 4</vt:lpstr>
      <vt:lpstr>BÖLÜM 3/ARZ, TALEP VE PİYASA DENGESİ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PİYASA DENGESİNİN DEĞİŞMESİ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4</dc:title>
  <dc:creator>Umut Öneş</dc:creator>
  <cp:lastModifiedBy>Serdal BAHCE</cp:lastModifiedBy>
  <cp:revision>2</cp:revision>
  <dcterms:created xsi:type="dcterms:W3CDTF">2017-12-20T11:35:16Z</dcterms:created>
  <dcterms:modified xsi:type="dcterms:W3CDTF">2021-11-11T19:18:54Z</dcterms:modified>
</cp:coreProperties>
</file>