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4"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72" y="8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FBCADCE-D3A2-4A41-AB0C-D569BBDD2749}"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3760584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BCADCE-D3A2-4A41-AB0C-D569BBDD2749}"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2598244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BCADCE-D3A2-4A41-AB0C-D569BBDD2749}"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177274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BCADCE-D3A2-4A41-AB0C-D569BBDD2749}"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1312701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FBCADCE-D3A2-4A41-AB0C-D569BBDD2749}"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562380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FBCADCE-D3A2-4A41-AB0C-D569BBDD2749}"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3499771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FBCADCE-D3A2-4A41-AB0C-D569BBDD2749}" type="datetimeFigureOut">
              <a:rPr lang="tr-TR" smtClean="0"/>
              <a:t>18.12.2018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3043129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FBCADCE-D3A2-4A41-AB0C-D569BBDD2749}" type="datetimeFigureOut">
              <a:rPr lang="tr-TR" smtClean="0"/>
              <a:t>18.12.2018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381028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FBCADCE-D3A2-4A41-AB0C-D569BBDD2749}" type="datetimeFigureOut">
              <a:rPr lang="tr-TR" smtClean="0"/>
              <a:t>18.12.2018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3180965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BCADCE-D3A2-4A41-AB0C-D569BBDD2749}"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145616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BCADCE-D3A2-4A41-AB0C-D569BBDD2749}"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A0F033-11D1-4130-B9D3-BD0F25D75023}" type="slidenum">
              <a:rPr lang="tr-TR" smtClean="0"/>
              <a:t>‹#›</a:t>
            </a:fld>
            <a:endParaRPr lang="tr-TR"/>
          </a:p>
        </p:txBody>
      </p:sp>
    </p:spTree>
    <p:extLst>
      <p:ext uri="{BB962C8B-B14F-4D97-AF65-F5344CB8AC3E}">
        <p14:creationId xmlns:p14="http://schemas.microsoft.com/office/powerpoint/2010/main" val="1154575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BCADCE-D3A2-4A41-AB0C-D569BBDD2749}" type="datetimeFigureOut">
              <a:rPr lang="tr-TR" smtClean="0"/>
              <a:t>18.12.2018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0F033-11D1-4130-B9D3-BD0F25D75023}" type="slidenum">
              <a:rPr lang="tr-TR" smtClean="0"/>
              <a:t>‹#›</a:t>
            </a:fld>
            <a:endParaRPr lang="tr-TR"/>
          </a:p>
        </p:txBody>
      </p:sp>
    </p:spTree>
    <p:extLst>
      <p:ext uri="{BB962C8B-B14F-4D97-AF65-F5344CB8AC3E}">
        <p14:creationId xmlns:p14="http://schemas.microsoft.com/office/powerpoint/2010/main" val="3241781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p:cNvSpPr>
          <p:nvPr>
            <p:ph type="title"/>
          </p:nvPr>
        </p:nvSpPr>
        <p:spPr>
          <a:xfrm>
            <a:off x="1981200" y="155448"/>
            <a:ext cx="8229600" cy="1252728"/>
          </a:xfrm>
          <a:prstGeom prst="rect">
            <a:avLst/>
          </a:prstGeom>
        </p:spPr>
        <p:txBody>
          <a:bodyPr/>
          <a:lstStyle/>
          <a:p>
            <a:endParaRPr/>
          </a:p>
        </p:txBody>
      </p:sp>
      <p:sp>
        <p:nvSpPr>
          <p:cNvPr id="242" name="Shape 242"/>
          <p:cNvSpPr>
            <a:spLocks noGrp="1"/>
          </p:cNvSpPr>
          <p:nvPr>
            <p:ph type="body" idx="1"/>
          </p:nvPr>
        </p:nvSpPr>
        <p:spPr>
          <a:xfrm>
            <a:off x="1981200" y="1775191"/>
            <a:ext cx="8229600" cy="4625611"/>
          </a:xfrm>
          <a:prstGeom prst="rect">
            <a:avLst/>
          </a:prstGeom>
          <a:solidFill>
            <a:schemeClr val="accent1"/>
          </a:solidFill>
          <a:ln w="48000">
            <a:solidFill>
              <a:srgbClr val="AF7E00"/>
            </a:solidFill>
            <a:round/>
          </a:ln>
        </p:spPr>
        <p:txBody>
          <a:bodyPr/>
          <a:lstStyle>
            <a:lvl1pPr>
              <a:defRPr sz="4800">
                <a:solidFill>
                  <a:srgbClr val="FFFFFF"/>
                </a:solidFill>
              </a:defRPr>
            </a:lvl1pPr>
          </a:lstStyle>
          <a:p>
            <a:r>
              <a:t>Öğrenme kuramlarından çıkarılabilecek yetişkin eğitimi ilkeleri neler olabilir??</a:t>
            </a:r>
          </a:p>
        </p:txBody>
      </p:sp>
    </p:spTree>
    <p:extLst>
      <p:ext uri="{BB962C8B-B14F-4D97-AF65-F5344CB8AC3E}">
        <p14:creationId xmlns:p14="http://schemas.microsoft.com/office/powerpoint/2010/main" val="437893010"/>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Shape 265"/>
          <p:cNvSpPr>
            <a:spLocks noGrp="1"/>
          </p:cNvSpPr>
          <p:nvPr>
            <p:ph type="title"/>
          </p:nvPr>
        </p:nvSpPr>
        <p:spPr>
          <a:xfrm>
            <a:off x="1981200" y="155448"/>
            <a:ext cx="8229600" cy="1252728"/>
          </a:xfrm>
          <a:prstGeom prst="rect">
            <a:avLst/>
          </a:prstGeom>
        </p:spPr>
        <p:txBody>
          <a:bodyPr/>
          <a:lstStyle/>
          <a:p>
            <a:r>
              <a:t>8</a:t>
            </a:r>
          </a:p>
        </p:txBody>
      </p:sp>
      <p:sp>
        <p:nvSpPr>
          <p:cNvPr id="266" name="Shape 266"/>
          <p:cNvSpPr>
            <a:spLocks noGrp="1"/>
          </p:cNvSpPr>
          <p:nvPr>
            <p:ph type="body" idx="1"/>
          </p:nvPr>
        </p:nvSpPr>
        <p:spPr>
          <a:xfrm>
            <a:off x="1981200" y="1775191"/>
            <a:ext cx="8229600" cy="4625611"/>
          </a:xfrm>
          <a:prstGeom prst="rect">
            <a:avLst/>
          </a:prstGeom>
          <a:gradFill>
            <a:gsLst>
              <a:gs pos="0">
                <a:schemeClr val="accent1">
                  <a:hueOff val="-690306"/>
                  <a:lumOff val="37984"/>
                </a:schemeClr>
              </a:gs>
              <a:gs pos="35000">
                <a:srgbClr val="FFE5C9"/>
              </a:gs>
              <a:gs pos="100000">
                <a:schemeClr val="accent1">
                  <a:hueOff val="-807748"/>
                  <a:lumOff val="48952"/>
                </a:schemeClr>
              </a:gs>
            </a:gsLst>
            <a:lin ang="16200000"/>
          </a:gradFill>
          <a:ln w="6350" cap="rnd">
            <a:solidFill>
              <a:srgbClr val="EAA900"/>
            </a:solidFill>
            <a:round/>
          </a:ln>
          <a:effectLst>
            <a:outerShdw blurRad="50800" dist="25000" dir="5400000" rotWithShape="0">
              <a:srgbClr val="000000">
                <a:alpha val="38000"/>
              </a:srgbClr>
            </a:outerShdw>
          </a:effectLst>
        </p:spPr>
        <p:txBody>
          <a:bodyPr/>
          <a:lstStyle/>
          <a:p>
            <a:r>
              <a:t>Azami öğrenmeyi sağlamak için  bilginin düzenli bir biçimde sunulması gerekir. Öğrenmenin içeriğinin basitten karmaşığa, yakından uzağa, somuttan soyuta doğru sunulması gerekir.</a:t>
            </a:r>
          </a:p>
        </p:txBody>
      </p:sp>
    </p:spTree>
    <p:extLst>
      <p:ext uri="{BB962C8B-B14F-4D97-AF65-F5344CB8AC3E}">
        <p14:creationId xmlns:p14="http://schemas.microsoft.com/office/powerpoint/2010/main" val="1307663254"/>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Shape 268"/>
          <p:cNvSpPr>
            <a:spLocks noGrp="1"/>
          </p:cNvSpPr>
          <p:nvPr>
            <p:ph type="title"/>
          </p:nvPr>
        </p:nvSpPr>
        <p:spPr>
          <a:xfrm>
            <a:off x="1981200" y="155448"/>
            <a:ext cx="8229600" cy="1252728"/>
          </a:xfrm>
          <a:prstGeom prst="rect">
            <a:avLst/>
          </a:prstGeom>
        </p:spPr>
        <p:txBody>
          <a:bodyPr/>
          <a:lstStyle/>
          <a:p>
            <a:r>
              <a:t>9</a:t>
            </a:r>
          </a:p>
        </p:txBody>
      </p:sp>
      <p:sp>
        <p:nvSpPr>
          <p:cNvPr id="269" name="Shape 269"/>
          <p:cNvSpPr>
            <a:spLocks noGrp="1"/>
          </p:cNvSpPr>
          <p:nvPr>
            <p:ph type="body" idx="1"/>
          </p:nvPr>
        </p:nvSpPr>
        <p:spPr>
          <a:xfrm>
            <a:off x="1981200" y="1775191"/>
            <a:ext cx="8229600" cy="4625611"/>
          </a:xfrm>
          <a:prstGeom prst="rect">
            <a:avLst/>
          </a:prstGeom>
          <a:solidFill>
            <a:schemeClr val="accent2"/>
          </a:solidFill>
          <a:ln w="48000">
            <a:solidFill>
              <a:srgbClr val="468495"/>
            </a:solidFill>
            <a:round/>
          </a:ln>
        </p:spPr>
        <p:txBody>
          <a:bodyPr/>
          <a:lstStyle>
            <a:lvl1pPr>
              <a:defRPr>
                <a:solidFill>
                  <a:srgbClr val="FFFFFF"/>
                </a:solidFill>
              </a:defRPr>
            </a:lvl1pPr>
          </a:lstStyle>
          <a:p>
            <a:r>
              <a:t>Olumlu öğrenme pekiştiricileri, olumsuz pekiştiricilerden daha etkilidir. </a:t>
            </a:r>
          </a:p>
        </p:txBody>
      </p:sp>
    </p:spTree>
    <p:extLst>
      <p:ext uri="{BB962C8B-B14F-4D97-AF65-F5344CB8AC3E}">
        <p14:creationId xmlns:p14="http://schemas.microsoft.com/office/powerpoint/2010/main" val="153894988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p:cNvSpPr>
          <p:nvPr>
            <p:ph type="title"/>
          </p:nvPr>
        </p:nvSpPr>
        <p:spPr>
          <a:xfrm>
            <a:off x="1981200" y="155448"/>
            <a:ext cx="8229600" cy="1252728"/>
          </a:xfrm>
          <a:prstGeom prst="rect">
            <a:avLst/>
          </a:prstGeom>
        </p:spPr>
        <p:txBody>
          <a:bodyPr/>
          <a:lstStyle/>
          <a:p>
            <a:r>
              <a:t>10</a:t>
            </a:r>
          </a:p>
        </p:txBody>
      </p:sp>
      <p:sp>
        <p:nvSpPr>
          <p:cNvPr id="272" name="Shape 272"/>
          <p:cNvSpPr>
            <a:spLocks noGrp="1"/>
          </p:cNvSpPr>
          <p:nvPr>
            <p:ph type="body" idx="1"/>
          </p:nvPr>
        </p:nvSpPr>
        <p:spPr>
          <a:xfrm>
            <a:off x="1981200" y="1775191"/>
            <a:ext cx="8229600" cy="4625611"/>
          </a:xfrm>
          <a:prstGeom prst="rect">
            <a:avLst/>
          </a:prstGeom>
          <a:gradFill>
            <a:gsLst>
              <a:gs pos="0">
                <a:srgbClr val="428C44"/>
              </a:gs>
              <a:gs pos="55000">
                <a:srgbClr val="4FA651"/>
              </a:gs>
              <a:gs pos="100000">
                <a:srgbClr val="5CC35F"/>
              </a:gs>
            </a:gsLst>
            <a:lin ang="16200000"/>
          </a:gradFill>
          <a:effectLst>
            <a:outerShdw blurRad="38100" dist="25400" dir="5400000" rotWithShape="0">
              <a:srgbClr val="000000">
                <a:alpha val="38000"/>
              </a:srgbClr>
            </a:outerShdw>
          </a:effectLst>
        </p:spPr>
        <p:txBody>
          <a:bodyPr/>
          <a:lstStyle>
            <a:lvl1pPr>
              <a:defRPr>
                <a:solidFill>
                  <a:srgbClr val="FFFFFF"/>
                </a:solidFill>
              </a:defRPr>
            </a:lvl1pPr>
          </a:lstStyle>
          <a:p>
            <a:r>
              <a:t>Yetişkin eğitimini programları sorun merkezli ve ihtiyaçlara uyarlanabilen esneklikte olmalıdır.</a:t>
            </a:r>
          </a:p>
        </p:txBody>
      </p:sp>
    </p:spTree>
    <p:extLst>
      <p:ext uri="{BB962C8B-B14F-4D97-AF65-F5344CB8AC3E}">
        <p14:creationId xmlns:p14="http://schemas.microsoft.com/office/powerpoint/2010/main" val="2118205531"/>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p:cNvSpPr>
          <p:nvPr>
            <p:ph type="title"/>
          </p:nvPr>
        </p:nvSpPr>
        <p:spPr>
          <a:xfrm>
            <a:off x="1981200" y="155448"/>
            <a:ext cx="8229600" cy="1252728"/>
          </a:xfrm>
          <a:prstGeom prst="rect">
            <a:avLst/>
          </a:prstGeom>
        </p:spPr>
        <p:txBody>
          <a:bodyPr/>
          <a:lstStyle/>
          <a:p>
            <a:r>
              <a:t>10</a:t>
            </a:r>
          </a:p>
        </p:txBody>
      </p:sp>
      <p:sp>
        <p:nvSpPr>
          <p:cNvPr id="272" name="Shape 272"/>
          <p:cNvSpPr>
            <a:spLocks noGrp="1"/>
          </p:cNvSpPr>
          <p:nvPr>
            <p:ph type="body" idx="1"/>
          </p:nvPr>
        </p:nvSpPr>
        <p:spPr>
          <a:xfrm>
            <a:off x="1981200" y="1775191"/>
            <a:ext cx="8229600" cy="4625611"/>
          </a:xfrm>
          <a:prstGeom prst="rect">
            <a:avLst/>
          </a:prstGeom>
          <a:gradFill>
            <a:gsLst>
              <a:gs pos="0">
                <a:srgbClr val="428C44"/>
              </a:gs>
              <a:gs pos="55000">
                <a:srgbClr val="4FA651"/>
              </a:gs>
              <a:gs pos="100000">
                <a:srgbClr val="5CC35F"/>
              </a:gs>
            </a:gsLst>
            <a:lin ang="16200000"/>
          </a:gradFill>
          <a:effectLst>
            <a:outerShdw blurRad="38100" dist="25400" dir="5400000" rotWithShape="0">
              <a:srgbClr val="000000">
                <a:alpha val="38000"/>
              </a:srgbClr>
            </a:outerShdw>
          </a:effectLst>
        </p:spPr>
        <p:txBody>
          <a:bodyPr/>
          <a:lstStyle>
            <a:lvl1pPr>
              <a:defRPr>
                <a:solidFill>
                  <a:srgbClr val="FFFFFF"/>
                </a:solidFill>
              </a:defRPr>
            </a:lvl1pPr>
          </a:lstStyle>
          <a:p>
            <a:r>
              <a:t>Yetişkin eğitimini programları sorun merkezli ve ihtiyaçlara uyarlanabilen esneklikte olmalıdır.</a:t>
            </a:r>
          </a:p>
        </p:txBody>
      </p:sp>
    </p:spTree>
    <p:extLst>
      <p:ext uri="{BB962C8B-B14F-4D97-AF65-F5344CB8AC3E}">
        <p14:creationId xmlns:p14="http://schemas.microsoft.com/office/powerpoint/2010/main" val="13917364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Shape 244"/>
          <p:cNvSpPr>
            <a:spLocks noGrp="1"/>
          </p:cNvSpPr>
          <p:nvPr>
            <p:ph type="title"/>
          </p:nvPr>
        </p:nvSpPr>
        <p:spPr>
          <a:xfrm>
            <a:off x="1981200" y="155448"/>
            <a:ext cx="8229600" cy="1252728"/>
          </a:xfrm>
          <a:prstGeom prst="rect">
            <a:avLst/>
          </a:prstGeom>
        </p:spPr>
        <p:txBody>
          <a:bodyPr/>
          <a:lstStyle/>
          <a:p>
            <a:r>
              <a:t>1</a:t>
            </a:r>
          </a:p>
        </p:txBody>
      </p:sp>
      <p:sp>
        <p:nvSpPr>
          <p:cNvPr id="245" name="Shape 245"/>
          <p:cNvSpPr>
            <a:spLocks noGrp="1"/>
          </p:cNvSpPr>
          <p:nvPr>
            <p:ph type="body" idx="1"/>
          </p:nvPr>
        </p:nvSpPr>
        <p:spPr>
          <a:xfrm>
            <a:off x="1981200" y="1775191"/>
            <a:ext cx="8229600" cy="4625611"/>
          </a:xfrm>
          <a:prstGeom prst="rect">
            <a:avLst/>
          </a:prstGeom>
          <a:gradFill>
            <a:gsLst>
              <a:gs pos="0">
                <a:schemeClr val="accent1">
                  <a:hueOff val="-690306"/>
                  <a:lumOff val="37984"/>
                </a:schemeClr>
              </a:gs>
              <a:gs pos="35000">
                <a:srgbClr val="FFE5C9"/>
              </a:gs>
              <a:gs pos="100000">
                <a:schemeClr val="accent1">
                  <a:hueOff val="-807748"/>
                  <a:lumOff val="48952"/>
                </a:schemeClr>
              </a:gs>
            </a:gsLst>
            <a:lin ang="16200000"/>
          </a:gradFill>
          <a:ln w="6350" cap="rnd">
            <a:solidFill>
              <a:srgbClr val="EAA900"/>
            </a:solidFill>
            <a:round/>
          </a:ln>
          <a:effectLst>
            <a:outerShdw blurRad="50800" dist="25000" dir="5400000" rotWithShape="0">
              <a:srgbClr val="000000">
                <a:alpha val="38000"/>
              </a:srgbClr>
            </a:outerShdw>
          </a:effectLst>
        </p:spPr>
        <p:txBody>
          <a:bodyPr/>
          <a:lstStyle>
            <a:lvl1pPr>
              <a:defRPr sz="4800"/>
            </a:lvl1pPr>
          </a:lstStyle>
          <a:p>
            <a:r>
              <a:t>Öğrenmeye başlangıç noktası  yetişkin öğrenenin  verili bilgi ve beceri düzeyidir.</a:t>
            </a:r>
          </a:p>
        </p:txBody>
      </p:sp>
    </p:spTree>
    <p:extLst>
      <p:ext uri="{BB962C8B-B14F-4D97-AF65-F5344CB8AC3E}">
        <p14:creationId xmlns:p14="http://schemas.microsoft.com/office/powerpoint/2010/main" val="385248013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hape 247"/>
          <p:cNvSpPr>
            <a:spLocks noGrp="1"/>
          </p:cNvSpPr>
          <p:nvPr>
            <p:ph type="title"/>
          </p:nvPr>
        </p:nvSpPr>
        <p:spPr>
          <a:xfrm>
            <a:off x="1981200" y="155448"/>
            <a:ext cx="8229600" cy="1252728"/>
          </a:xfrm>
          <a:prstGeom prst="rect">
            <a:avLst/>
          </a:prstGeom>
        </p:spPr>
        <p:txBody>
          <a:bodyPr/>
          <a:lstStyle/>
          <a:p>
            <a:r>
              <a:t>2</a:t>
            </a:r>
          </a:p>
        </p:txBody>
      </p:sp>
      <p:sp>
        <p:nvSpPr>
          <p:cNvPr id="248" name="Shape 248"/>
          <p:cNvSpPr>
            <a:spLocks noGrp="1"/>
          </p:cNvSpPr>
          <p:nvPr>
            <p:ph type="body" idx="1"/>
          </p:nvPr>
        </p:nvSpPr>
        <p:spPr>
          <a:xfrm>
            <a:off x="1981200" y="1775191"/>
            <a:ext cx="8229600" cy="4625611"/>
          </a:xfrm>
          <a:prstGeom prst="rect">
            <a:avLst/>
          </a:prstGeom>
          <a:gradFill>
            <a:gsLst>
              <a:gs pos="0">
                <a:srgbClr val="B43D4E"/>
              </a:gs>
              <a:gs pos="55000">
                <a:srgbClr val="D5485C"/>
              </a:gs>
              <a:gs pos="100000">
                <a:srgbClr val="FA556C"/>
              </a:gs>
            </a:gsLst>
            <a:lin ang="16200000"/>
          </a:gradFill>
          <a:ln w="6350" cap="rnd">
            <a:solidFill>
              <a:srgbClr val="E46778"/>
            </a:solidFill>
            <a:round/>
          </a:ln>
          <a:effectLst>
            <a:outerShdw blurRad="38100" dist="25400" dir="5400000" rotWithShape="0">
              <a:srgbClr val="000000">
                <a:alpha val="38000"/>
              </a:srgbClr>
            </a:outerShdw>
          </a:effectLst>
        </p:spPr>
        <p:txBody>
          <a:bodyPr/>
          <a:lstStyle/>
          <a:p>
            <a:pPr>
              <a:defRPr sz="4800">
                <a:solidFill>
                  <a:srgbClr val="FFFFFF"/>
                </a:solidFill>
              </a:defRPr>
            </a:pPr>
            <a:r>
              <a:t>Biz başka bir kişiye doğrudan öğretemeyiz, ancak onun öğrenmesini kolaylaştırabiliriz</a:t>
            </a:r>
            <a:r>
              <a:rPr sz="3200"/>
              <a:t>. </a:t>
            </a:r>
          </a:p>
        </p:txBody>
      </p:sp>
    </p:spTree>
    <p:extLst>
      <p:ext uri="{BB962C8B-B14F-4D97-AF65-F5344CB8AC3E}">
        <p14:creationId xmlns:p14="http://schemas.microsoft.com/office/powerpoint/2010/main" val="360139350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Shape 250"/>
          <p:cNvSpPr>
            <a:spLocks noGrp="1"/>
          </p:cNvSpPr>
          <p:nvPr>
            <p:ph type="title"/>
          </p:nvPr>
        </p:nvSpPr>
        <p:spPr>
          <a:xfrm>
            <a:off x="1981200" y="155448"/>
            <a:ext cx="8229600" cy="1252728"/>
          </a:xfrm>
          <a:prstGeom prst="rect">
            <a:avLst/>
          </a:prstGeom>
        </p:spPr>
        <p:txBody>
          <a:bodyPr/>
          <a:lstStyle/>
          <a:p>
            <a:r>
              <a:t>3</a:t>
            </a:r>
          </a:p>
        </p:txBody>
      </p:sp>
      <p:sp>
        <p:nvSpPr>
          <p:cNvPr id="251" name="Shape 251"/>
          <p:cNvSpPr>
            <a:spLocks noGrp="1"/>
          </p:cNvSpPr>
          <p:nvPr>
            <p:ph type="body" idx="1"/>
          </p:nvPr>
        </p:nvSpPr>
        <p:spPr>
          <a:xfrm>
            <a:off x="1981200" y="1775191"/>
            <a:ext cx="8229600" cy="4625611"/>
          </a:xfrm>
          <a:prstGeom prst="rect">
            <a:avLst/>
          </a:prstGeom>
          <a:gradFill>
            <a:gsLst>
              <a:gs pos="0">
                <a:schemeClr val="accent2">
                  <a:hueOff val="191882"/>
                  <a:satOff val="48571"/>
                  <a:lumOff val="24870"/>
                </a:schemeClr>
              </a:gs>
              <a:gs pos="35000">
                <a:srgbClr val="C4EFFF"/>
              </a:gs>
              <a:gs pos="100000">
                <a:schemeClr val="accent2">
                  <a:hueOff val="245998"/>
                  <a:satOff val="48571"/>
                  <a:lumOff val="36703"/>
                </a:schemeClr>
              </a:gs>
            </a:gsLst>
            <a:lin ang="16200000"/>
          </a:gradFill>
          <a:ln w="6350" cap="rnd">
            <a:solidFill>
              <a:srgbClr val="5BB2CA"/>
            </a:solidFill>
            <a:round/>
          </a:ln>
          <a:effectLst>
            <a:outerShdw blurRad="50800" dist="25000" dir="5400000" rotWithShape="0">
              <a:srgbClr val="000000">
                <a:alpha val="38000"/>
              </a:srgbClr>
            </a:outerShdw>
          </a:effectLst>
        </p:spPr>
        <p:txBody>
          <a:bodyPr/>
          <a:lstStyle/>
          <a:p>
            <a:r>
              <a:t>Anlamlı öğrenmeyi en  etkili olarak yükselten durum, öğrenenin benliğine karşı tehdidin en aza indirildiği durumdur.  </a:t>
            </a:r>
          </a:p>
        </p:txBody>
      </p:sp>
    </p:spTree>
    <p:extLst>
      <p:ext uri="{BB962C8B-B14F-4D97-AF65-F5344CB8AC3E}">
        <p14:creationId xmlns:p14="http://schemas.microsoft.com/office/powerpoint/2010/main" val="2187816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Shape 253"/>
          <p:cNvSpPr>
            <a:spLocks noGrp="1"/>
          </p:cNvSpPr>
          <p:nvPr>
            <p:ph type="title"/>
          </p:nvPr>
        </p:nvSpPr>
        <p:spPr>
          <a:xfrm>
            <a:off x="1981200" y="155448"/>
            <a:ext cx="8229600" cy="1252728"/>
          </a:xfrm>
          <a:prstGeom prst="rect">
            <a:avLst/>
          </a:prstGeom>
        </p:spPr>
        <p:txBody>
          <a:bodyPr/>
          <a:lstStyle/>
          <a:p>
            <a:r>
              <a:t>4</a:t>
            </a:r>
          </a:p>
        </p:txBody>
      </p:sp>
      <p:sp>
        <p:nvSpPr>
          <p:cNvPr id="254" name="Shape 254"/>
          <p:cNvSpPr>
            <a:spLocks noGrp="1"/>
          </p:cNvSpPr>
          <p:nvPr>
            <p:ph type="body" idx="1"/>
          </p:nvPr>
        </p:nvSpPr>
        <p:spPr>
          <a:xfrm>
            <a:off x="1981200" y="1775191"/>
            <a:ext cx="8229600" cy="4625611"/>
          </a:xfrm>
          <a:prstGeom prst="rect">
            <a:avLst/>
          </a:prstGeom>
          <a:solidFill>
            <a:schemeClr val="accent4"/>
          </a:solidFill>
          <a:ln w="48000">
            <a:solidFill>
              <a:srgbClr val="4E8650"/>
            </a:solidFill>
            <a:round/>
          </a:ln>
        </p:spPr>
        <p:txBody>
          <a:bodyPr/>
          <a:lstStyle>
            <a:lvl1pPr>
              <a:defRPr>
                <a:solidFill>
                  <a:srgbClr val="FFFFFF"/>
                </a:solidFill>
              </a:defRPr>
            </a:lvl1pPr>
          </a:lstStyle>
          <a:p>
            <a:r>
              <a:t>Derslik iklimi hem fiziksel hem psikolojik olarak yetişkinlere uygun olmalıdır. Gürültü, kalabalık öğrenme ortamları, yetersiz fiziksel olanaklar  (havasız, aşırı sıcak ya da soğuk gibi çevresel  uyarıcılar)  öğrenme sürecinin yönünü etkileyen  değişkenlerdir. </a:t>
            </a:r>
          </a:p>
        </p:txBody>
      </p:sp>
    </p:spTree>
    <p:extLst>
      <p:ext uri="{BB962C8B-B14F-4D97-AF65-F5344CB8AC3E}">
        <p14:creationId xmlns:p14="http://schemas.microsoft.com/office/powerpoint/2010/main" val="347392226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Shape 256"/>
          <p:cNvSpPr>
            <a:spLocks noGrp="1"/>
          </p:cNvSpPr>
          <p:nvPr>
            <p:ph type="title"/>
          </p:nvPr>
        </p:nvSpPr>
        <p:spPr>
          <a:xfrm>
            <a:off x="1981200" y="155448"/>
            <a:ext cx="8229600" cy="1252728"/>
          </a:xfrm>
          <a:prstGeom prst="rect">
            <a:avLst/>
          </a:prstGeom>
        </p:spPr>
        <p:txBody>
          <a:bodyPr/>
          <a:lstStyle/>
          <a:p>
            <a:r>
              <a:t>5</a:t>
            </a:r>
          </a:p>
        </p:txBody>
      </p:sp>
      <p:sp>
        <p:nvSpPr>
          <p:cNvPr id="257" name="Shape 257"/>
          <p:cNvSpPr>
            <a:spLocks noGrp="1"/>
          </p:cNvSpPr>
          <p:nvPr>
            <p:ph type="body" idx="1"/>
          </p:nvPr>
        </p:nvSpPr>
        <p:spPr>
          <a:xfrm>
            <a:off x="1981200" y="1775191"/>
            <a:ext cx="8229600" cy="4625611"/>
          </a:xfrm>
          <a:prstGeom prst="rect">
            <a:avLst/>
          </a:prstGeom>
          <a:gradFill>
            <a:gsLst>
              <a:gs pos="0">
                <a:srgbClr val="B43D4E"/>
              </a:gs>
              <a:gs pos="55000">
                <a:srgbClr val="D5485C"/>
              </a:gs>
              <a:gs pos="100000">
                <a:srgbClr val="FA556C"/>
              </a:gs>
            </a:gsLst>
            <a:lin ang="16200000"/>
          </a:gradFill>
          <a:ln w="6350" cap="rnd">
            <a:solidFill>
              <a:srgbClr val="E46778"/>
            </a:solidFill>
            <a:round/>
          </a:ln>
          <a:effectLst>
            <a:outerShdw blurRad="38100" dist="25400" dir="5400000" rotWithShape="0">
              <a:srgbClr val="000000">
                <a:alpha val="38000"/>
              </a:srgbClr>
            </a:outerShdw>
          </a:effectLst>
        </p:spPr>
        <p:txBody>
          <a:bodyPr/>
          <a:lstStyle>
            <a:lvl1pPr algn="just">
              <a:defRPr sz="4000">
                <a:solidFill>
                  <a:srgbClr val="FFFFFF"/>
                </a:solidFill>
              </a:defRPr>
            </a:lvl1pPr>
          </a:lstStyle>
          <a:p>
            <a:r>
              <a:t>Birey kendisi için anlamlı olan bilgi, beceri ve tutumları, kendisi için anlamlı olmayanlardan   daha kolay öğrenir. </a:t>
            </a:r>
          </a:p>
        </p:txBody>
      </p:sp>
    </p:spTree>
    <p:extLst>
      <p:ext uri="{BB962C8B-B14F-4D97-AF65-F5344CB8AC3E}">
        <p14:creationId xmlns:p14="http://schemas.microsoft.com/office/powerpoint/2010/main" val="135901438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Shape 259"/>
          <p:cNvSpPr>
            <a:spLocks noGrp="1"/>
          </p:cNvSpPr>
          <p:nvPr>
            <p:ph type="title"/>
          </p:nvPr>
        </p:nvSpPr>
        <p:spPr>
          <a:xfrm>
            <a:off x="1981200" y="155448"/>
            <a:ext cx="8229600" cy="1252728"/>
          </a:xfrm>
          <a:prstGeom prst="rect">
            <a:avLst/>
          </a:prstGeom>
        </p:spPr>
        <p:txBody>
          <a:bodyPr/>
          <a:lstStyle/>
          <a:p>
            <a:r>
              <a:t>6</a:t>
            </a:r>
          </a:p>
        </p:txBody>
      </p:sp>
      <p:sp>
        <p:nvSpPr>
          <p:cNvPr id="260" name="Shape 260"/>
          <p:cNvSpPr>
            <a:spLocks noGrp="1"/>
          </p:cNvSpPr>
          <p:nvPr>
            <p:ph type="body" idx="1"/>
          </p:nvPr>
        </p:nvSpPr>
        <p:spPr>
          <a:xfrm>
            <a:off x="1981200" y="1775191"/>
            <a:ext cx="8229600" cy="4625611"/>
          </a:xfrm>
          <a:prstGeom prst="rect">
            <a:avLst/>
          </a:prstGeom>
          <a:solidFill>
            <a:schemeClr val="accent2"/>
          </a:solidFill>
          <a:ln w="48500">
            <a:solidFill>
              <a:srgbClr val="FFFFFF"/>
            </a:solidFill>
            <a:round/>
          </a:ln>
          <a:effectLst>
            <a:outerShdw blurRad="50800" dist="25000" dir="5400000" rotWithShape="0">
              <a:srgbClr val="000000">
                <a:alpha val="38000"/>
              </a:srgbClr>
            </a:outerShdw>
          </a:effectLst>
        </p:spPr>
        <p:txBody>
          <a:bodyPr/>
          <a:lstStyle>
            <a:lvl1pPr algn="just">
              <a:defRPr>
                <a:solidFill>
                  <a:srgbClr val="FFFFFF"/>
                </a:solidFill>
              </a:defRPr>
            </a:lvl1pPr>
          </a:lstStyle>
          <a:p>
            <a:r>
              <a:t>İçsel güdüye dayalı   öğrenmeler daha etkili ve kalıcıdır. Öğrenme ihtiyacı bizzat bireyin kendisi tarafından hissedilmiş ve karşılanmışsa, öğrenme öğrenenin bir parçası haline gelir. </a:t>
            </a:r>
          </a:p>
        </p:txBody>
      </p:sp>
    </p:spTree>
    <p:extLst>
      <p:ext uri="{BB962C8B-B14F-4D97-AF65-F5344CB8AC3E}">
        <p14:creationId xmlns:p14="http://schemas.microsoft.com/office/powerpoint/2010/main" val="178074333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Shape 262"/>
          <p:cNvSpPr>
            <a:spLocks noGrp="1"/>
          </p:cNvSpPr>
          <p:nvPr>
            <p:ph type="title"/>
          </p:nvPr>
        </p:nvSpPr>
        <p:spPr>
          <a:xfrm>
            <a:off x="1981200" y="155448"/>
            <a:ext cx="8229600" cy="1252728"/>
          </a:xfrm>
          <a:prstGeom prst="rect">
            <a:avLst/>
          </a:prstGeom>
        </p:spPr>
        <p:txBody>
          <a:bodyPr/>
          <a:lstStyle/>
          <a:p>
            <a:r>
              <a:t>7</a:t>
            </a:r>
          </a:p>
        </p:txBody>
      </p:sp>
      <p:sp>
        <p:nvSpPr>
          <p:cNvPr id="263" name="Shape 263"/>
          <p:cNvSpPr>
            <a:spLocks noGrp="1"/>
          </p:cNvSpPr>
          <p:nvPr>
            <p:ph type="body" idx="1"/>
          </p:nvPr>
        </p:nvSpPr>
        <p:spPr>
          <a:xfrm>
            <a:off x="1981200" y="1775191"/>
            <a:ext cx="8229600" cy="4625611"/>
          </a:xfrm>
          <a:prstGeom prst="rect">
            <a:avLst/>
          </a:prstGeom>
          <a:gradFill>
            <a:gsLst>
              <a:gs pos="0">
                <a:schemeClr val="accent2">
                  <a:hueOff val="191882"/>
                  <a:satOff val="48571"/>
                  <a:lumOff val="24870"/>
                </a:schemeClr>
              </a:gs>
              <a:gs pos="35000">
                <a:srgbClr val="C4EFFF"/>
              </a:gs>
              <a:gs pos="100000">
                <a:schemeClr val="accent2">
                  <a:hueOff val="245998"/>
                  <a:satOff val="48571"/>
                  <a:lumOff val="36703"/>
                </a:schemeClr>
              </a:gs>
            </a:gsLst>
            <a:lin ang="16200000"/>
          </a:gradFill>
          <a:ln w="6350" cap="rnd">
            <a:solidFill>
              <a:srgbClr val="5BB2CA"/>
            </a:solidFill>
            <a:round/>
          </a:ln>
          <a:effectLst>
            <a:outerShdw blurRad="50800" dist="25000" dir="5400000" rotWithShape="0">
              <a:srgbClr val="000000">
                <a:alpha val="38000"/>
              </a:srgbClr>
            </a:outerShdw>
          </a:effectLst>
        </p:spPr>
        <p:txBody>
          <a:bodyPr/>
          <a:lstStyle>
            <a:lvl1pPr>
              <a:defRPr sz="4000"/>
            </a:lvl1pPr>
          </a:lstStyle>
          <a:p>
            <a:r>
              <a:t>Öğrenme etkinliğine aktif katılım, pasif katılmaya göre daha fazla öğrenme sağlar.  </a:t>
            </a:r>
          </a:p>
        </p:txBody>
      </p:sp>
    </p:spTree>
    <p:extLst>
      <p:ext uri="{BB962C8B-B14F-4D97-AF65-F5344CB8AC3E}">
        <p14:creationId xmlns:p14="http://schemas.microsoft.com/office/powerpoint/2010/main" val="128571816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Shape 262"/>
          <p:cNvSpPr>
            <a:spLocks noGrp="1"/>
          </p:cNvSpPr>
          <p:nvPr>
            <p:ph type="title"/>
          </p:nvPr>
        </p:nvSpPr>
        <p:spPr>
          <a:xfrm>
            <a:off x="1981200" y="155448"/>
            <a:ext cx="8229600" cy="1252728"/>
          </a:xfrm>
          <a:prstGeom prst="rect">
            <a:avLst/>
          </a:prstGeom>
        </p:spPr>
        <p:txBody>
          <a:bodyPr/>
          <a:lstStyle/>
          <a:p>
            <a:r>
              <a:t>7</a:t>
            </a:r>
          </a:p>
        </p:txBody>
      </p:sp>
      <p:sp>
        <p:nvSpPr>
          <p:cNvPr id="263" name="Shape 263"/>
          <p:cNvSpPr>
            <a:spLocks noGrp="1"/>
          </p:cNvSpPr>
          <p:nvPr>
            <p:ph type="body" idx="1"/>
          </p:nvPr>
        </p:nvSpPr>
        <p:spPr>
          <a:xfrm>
            <a:off x="1981200" y="1775191"/>
            <a:ext cx="8229600" cy="4625611"/>
          </a:xfrm>
          <a:prstGeom prst="rect">
            <a:avLst/>
          </a:prstGeom>
          <a:gradFill>
            <a:gsLst>
              <a:gs pos="0">
                <a:schemeClr val="accent2">
                  <a:hueOff val="191882"/>
                  <a:satOff val="48571"/>
                  <a:lumOff val="24870"/>
                </a:schemeClr>
              </a:gs>
              <a:gs pos="35000">
                <a:srgbClr val="C4EFFF"/>
              </a:gs>
              <a:gs pos="100000">
                <a:schemeClr val="accent2">
                  <a:hueOff val="245998"/>
                  <a:satOff val="48571"/>
                  <a:lumOff val="36703"/>
                </a:schemeClr>
              </a:gs>
            </a:gsLst>
            <a:lin ang="16200000"/>
          </a:gradFill>
          <a:ln w="6350" cap="rnd">
            <a:solidFill>
              <a:srgbClr val="5BB2CA"/>
            </a:solidFill>
            <a:round/>
          </a:ln>
          <a:effectLst>
            <a:outerShdw blurRad="50800" dist="25000" dir="5400000" rotWithShape="0">
              <a:srgbClr val="000000">
                <a:alpha val="38000"/>
              </a:srgbClr>
            </a:outerShdw>
          </a:effectLst>
        </p:spPr>
        <p:txBody>
          <a:bodyPr/>
          <a:lstStyle>
            <a:lvl1pPr>
              <a:defRPr sz="4000"/>
            </a:lvl1pPr>
          </a:lstStyle>
          <a:p>
            <a:r>
              <a:t>Öğrenme etkinliğine aktif katılım, pasif katılmaya göre daha fazla öğrenme sağlar.  </a:t>
            </a:r>
          </a:p>
        </p:txBody>
      </p:sp>
    </p:spTree>
    <p:extLst>
      <p:ext uri="{BB962C8B-B14F-4D97-AF65-F5344CB8AC3E}">
        <p14:creationId xmlns:p14="http://schemas.microsoft.com/office/powerpoint/2010/main" val="2515129188"/>
      </p:ext>
    </p:extLst>
  </p:cSld>
  <p:clrMapOvr>
    <a:masterClrMapping/>
  </p:clrMapOvr>
  <p:transition spd="slow"/>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226</Words>
  <Application>Microsoft Office PowerPoint</Application>
  <PresentationFormat>Geniş ekran</PresentationFormat>
  <Paragraphs>25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PowerPoint Sunusu</vt:lpstr>
      <vt:lpstr>1</vt:lpstr>
      <vt:lpstr>2</vt:lpstr>
      <vt:lpstr>3</vt:lpstr>
      <vt:lpstr>4</vt:lpstr>
      <vt:lpstr>5</vt:lpstr>
      <vt:lpstr>6</vt:lpstr>
      <vt:lpstr>7</vt:lpstr>
      <vt:lpstr>7</vt:lpstr>
      <vt:lpstr>8</vt:lpstr>
      <vt:lpstr>9</vt:lpstr>
      <vt:lpstr>10</vt:lpstr>
      <vt:lpstr>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EBF_EBF_2</dc:creator>
  <cp:lastModifiedBy>EBF_EBF_2</cp:lastModifiedBy>
  <cp:revision>1</cp:revision>
  <dcterms:created xsi:type="dcterms:W3CDTF">2018-12-18T08:47:07Z</dcterms:created>
  <dcterms:modified xsi:type="dcterms:W3CDTF">2018-12-18T08:50:05Z</dcterms:modified>
</cp:coreProperties>
</file>