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C150EE-71F4-44DC-9BF4-44A96AC24663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E77942-F4C7-47C8-BFD7-C1AA58AEA18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b="1" dirty="0" smtClean="0"/>
              <a:t>PERİODONTAL MUAYENE</a:t>
            </a:r>
            <a:endParaRPr lang="en-US" sz="5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</a:t>
            </a:r>
            <a:r>
              <a:rPr lang="tr-TR" dirty="0" smtClean="0"/>
              <a:t>. Murat AKKAYA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4378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Dişlerde zayıflama, sallanma çiğnemede zorluk</a:t>
            </a:r>
          </a:p>
          <a:p>
            <a:r>
              <a:rPr lang="tr-TR" dirty="0" smtClean="0"/>
              <a:t>Dişler yada kaslarda sabahları ağrı yada hassasiyet var mı</a:t>
            </a:r>
          </a:p>
          <a:p>
            <a:r>
              <a:rPr lang="tr-TR" dirty="0" smtClean="0"/>
              <a:t>Daha önce geçirilmiş bir </a:t>
            </a:r>
            <a:r>
              <a:rPr lang="tr-TR" dirty="0" err="1" smtClean="0"/>
              <a:t>periodontal</a:t>
            </a:r>
            <a:r>
              <a:rPr lang="tr-TR" dirty="0" smtClean="0"/>
              <a:t> hastalık ve tedavisi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613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Ağız İçi </a:t>
            </a:r>
            <a:r>
              <a:rPr lang="tr-TR" dirty="0"/>
              <a:t>R</a:t>
            </a:r>
            <a:r>
              <a:rPr lang="tr-TR" dirty="0" smtClean="0"/>
              <a:t>adyografik </a:t>
            </a:r>
            <a:r>
              <a:rPr lang="tr-TR" dirty="0"/>
              <a:t>İ</a:t>
            </a:r>
            <a:r>
              <a:rPr lang="tr-TR" dirty="0" smtClean="0"/>
              <a:t>nceleme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20280"/>
            <a:ext cx="8229600" cy="2044824"/>
          </a:xfrm>
        </p:spPr>
        <p:txBody>
          <a:bodyPr/>
          <a:lstStyle/>
          <a:p>
            <a:r>
              <a:rPr lang="tr-TR" dirty="0" smtClean="0"/>
              <a:t>En az 14 </a:t>
            </a:r>
            <a:r>
              <a:rPr lang="tr-TR" dirty="0" err="1" smtClean="0"/>
              <a:t>periapikal</a:t>
            </a:r>
            <a:r>
              <a:rPr lang="tr-TR" dirty="0" smtClean="0"/>
              <a:t> film ve 4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 err="1" smtClean="0"/>
              <a:t>bitewing</a:t>
            </a:r>
            <a:endParaRPr lang="tr-TR" dirty="0" smtClean="0"/>
          </a:p>
          <a:p>
            <a:r>
              <a:rPr lang="tr-TR" dirty="0" smtClean="0"/>
              <a:t>Panoramik </a:t>
            </a:r>
            <a:r>
              <a:rPr lang="tr-TR" dirty="0" err="1" smtClean="0"/>
              <a:t>radyograflar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6171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Alçı Modeller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Ağız muayenesinde son derece yararlıdırlar</a:t>
            </a:r>
          </a:p>
          <a:p>
            <a:r>
              <a:rPr lang="tr-TR" dirty="0" smtClean="0"/>
              <a:t>Dişeti </a:t>
            </a:r>
            <a:r>
              <a:rPr lang="tr-TR" dirty="0" err="1" smtClean="0"/>
              <a:t>marjinin</a:t>
            </a:r>
            <a:r>
              <a:rPr lang="tr-TR" dirty="0" smtClean="0"/>
              <a:t> ve dişlerin konumunu gösterir</a:t>
            </a:r>
          </a:p>
          <a:p>
            <a:r>
              <a:rPr lang="tr-TR" dirty="0" err="1" smtClean="0"/>
              <a:t>Proksimal</a:t>
            </a:r>
            <a:r>
              <a:rPr lang="tr-TR" dirty="0" smtClean="0"/>
              <a:t> kontak ilişkileri ve gıda sıkışması sahaları izlenir</a:t>
            </a:r>
          </a:p>
          <a:p>
            <a:r>
              <a:rPr lang="tr-TR" dirty="0" err="1" smtClean="0"/>
              <a:t>Lingual</a:t>
            </a:r>
            <a:r>
              <a:rPr lang="tr-TR" dirty="0" smtClean="0"/>
              <a:t> </a:t>
            </a:r>
            <a:r>
              <a:rPr lang="tr-TR" dirty="0" err="1" smtClean="0"/>
              <a:t>tüberkül</a:t>
            </a:r>
            <a:r>
              <a:rPr lang="tr-TR" dirty="0" smtClean="0"/>
              <a:t> ilişkileri izlenir</a:t>
            </a:r>
          </a:p>
          <a:p>
            <a:r>
              <a:rPr lang="tr-TR" dirty="0" smtClean="0"/>
              <a:t>Hastanın durumunu takibinde yararlanılır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72970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Fotoğraflar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Dişetindeki renk değişimleri</a:t>
            </a:r>
          </a:p>
          <a:p>
            <a:r>
              <a:rPr lang="tr-TR" dirty="0" smtClean="0"/>
              <a:t>Dişetindeki morfolojik değişimler</a:t>
            </a:r>
          </a:p>
          <a:p>
            <a:r>
              <a:rPr lang="tr-TR" dirty="0" smtClean="0"/>
              <a:t>Dişeti çekilmesi, </a:t>
            </a:r>
            <a:r>
              <a:rPr lang="tr-TR" dirty="0" err="1" smtClean="0"/>
              <a:t>papil</a:t>
            </a:r>
            <a:r>
              <a:rPr lang="tr-TR" dirty="0" smtClean="0"/>
              <a:t> kaybı ve </a:t>
            </a:r>
            <a:r>
              <a:rPr lang="tr-TR" dirty="0" err="1" smtClean="0"/>
              <a:t>frenilum</a:t>
            </a:r>
            <a:r>
              <a:rPr lang="tr-TR" dirty="0" smtClean="0"/>
              <a:t> sorunlarının takibi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0773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İlk Muayenenin Değerlendirilmesi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76264"/>
            <a:ext cx="8229600" cy="2980928"/>
          </a:xfrm>
        </p:spPr>
        <p:txBody>
          <a:bodyPr/>
          <a:lstStyle/>
          <a:p>
            <a:r>
              <a:rPr lang="tr-TR" dirty="0" smtClean="0"/>
              <a:t>Eğer acil bir müdahale gerekmiyorsa ikinci aşamaya geçilir</a:t>
            </a:r>
          </a:p>
          <a:p>
            <a:r>
              <a:rPr lang="tr-TR" dirty="0" smtClean="0"/>
              <a:t>Elde edilen tüm veriler birbirleriyle bağlantılı olarak değerlendirilir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49017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282750"/>
            <a:ext cx="8229600" cy="3226370"/>
          </a:xfrm>
        </p:spPr>
        <p:txBody>
          <a:bodyPr>
            <a:noAutofit/>
          </a:bodyPr>
          <a:lstStyle/>
          <a:p>
            <a:r>
              <a:rPr lang="tr-TR" sz="7200" dirty="0" smtClean="0"/>
              <a:t>İkinci Seans</a:t>
            </a:r>
            <a:endParaRPr lang="en-US" sz="7200" dirty="0"/>
          </a:p>
        </p:txBody>
      </p:sp>
    </p:spTree>
    <p:extLst>
      <p:ext uri="{BB962C8B-B14F-4D97-AF65-F5344CB8AC3E}">
        <p14:creationId xmlns="" xmlns:p14="http://schemas.microsoft.com/office/powerpoint/2010/main" val="3687937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Ağız İçi Muayene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Oral hijyen</a:t>
            </a:r>
          </a:p>
          <a:p>
            <a:r>
              <a:rPr lang="tr-TR" dirty="0" smtClean="0"/>
              <a:t>Ağız kokusu (oral yada ekstra oral kaynaklı olabilir)</a:t>
            </a:r>
          </a:p>
          <a:p>
            <a:r>
              <a:rPr lang="tr-TR" dirty="0" smtClean="0"/>
              <a:t>Ağız boşluğunun muayenesi (dudaklar, ağız tabanı, dil, damak, </a:t>
            </a:r>
            <a:r>
              <a:rPr lang="tr-TR" dirty="0" err="1" smtClean="0"/>
              <a:t>orofareks</a:t>
            </a:r>
            <a:r>
              <a:rPr lang="tr-TR" dirty="0" smtClean="0"/>
              <a:t>, tükürük miktarı ve kalitesi</a:t>
            </a:r>
          </a:p>
          <a:p>
            <a:r>
              <a:rPr lang="tr-TR" dirty="0" smtClean="0"/>
              <a:t>Lenf </a:t>
            </a:r>
            <a:r>
              <a:rPr lang="tr-TR" dirty="0" err="1" smtClean="0"/>
              <a:t>nodlarının</a:t>
            </a:r>
            <a:r>
              <a:rPr lang="tr-TR" dirty="0" smtClean="0"/>
              <a:t> muayenesi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306896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Dişlerin Muayenesi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Dişlerde yıkıma neden olan hastalıklar</a:t>
            </a:r>
          </a:p>
          <a:p>
            <a:pPr lvl="1"/>
            <a:r>
              <a:rPr lang="tr-TR" dirty="0" smtClean="0"/>
              <a:t>Erozyon (korozyon): diş yüzeyi düz, sert ve parlaktır. </a:t>
            </a:r>
            <a:r>
              <a:rPr lang="tr-TR" dirty="0" err="1" smtClean="0"/>
              <a:t>Etyolojisinde</a:t>
            </a:r>
            <a:r>
              <a:rPr lang="tr-TR" dirty="0" smtClean="0"/>
              <a:t> asitli gıdaların rol aldığı tahmin edilmektedir</a:t>
            </a:r>
          </a:p>
          <a:p>
            <a:pPr lvl="1"/>
            <a:r>
              <a:rPr lang="tr-TR" dirty="0" err="1" smtClean="0"/>
              <a:t>Abrazyon</a:t>
            </a:r>
            <a:r>
              <a:rPr lang="tr-TR" dirty="0" smtClean="0"/>
              <a:t>: </a:t>
            </a:r>
            <a:r>
              <a:rPr lang="tr-TR" dirty="0" smtClean="0"/>
              <a:t>çiğneme </a:t>
            </a:r>
            <a:r>
              <a:rPr lang="tr-TR" dirty="0" smtClean="0"/>
              <a:t>dışındaki nedenlerden olan madde kaybıdır. Diş fırçalamadaki hata ve </a:t>
            </a:r>
            <a:r>
              <a:rPr lang="tr-TR" dirty="0" err="1" smtClean="0"/>
              <a:t>insizal</a:t>
            </a:r>
            <a:r>
              <a:rPr lang="tr-TR" dirty="0" smtClean="0"/>
              <a:t> kenarlardaki aşınmalar</a:t>
            </a:r>
          </a:p>
          <a:p>
            <a:pPr lvl="1"/>
            <a:r>
              <a:rPr lang="tr-TR" dirty="0" err="1" smtClean="0"/>
              <a:t>Atrisyon</a:t>
            </a:r>
            <a:r>
              <a:rPr lang="tr-TR" dirty="0" smtClean="0"/>
              <a:t>: Dişlerin karşıt dişler tarafından aşındırılması</a:t>
            </a:r>
          </a:p>
          <a:p>
            <a:pPr lvl="1"/>
            <a:r>
              <a:rPr lang="tr-TR" dirty="0" err="1" smtClean="0"/>
              <a:t>Abfraksiyon</a:t>
            </a:r>
            <a:r>
              <a:rPr lang="tr-TR" dirty="0" smtClean="0"/>
              <a:t>: Aşırı </a:t>
            </a:r>
            <a:r>
              <a:rPr lang="tr-TR" dirty="0" err="1" smtClean="0"/>
              <a:t>okluzal</a:t>
            </a:r>
            <a:r>
              <a:rPr lang="tr-TR" dirty="0" smtClean="0"/>
              <a:t> kuvvetler nedeniyle </a:t>
            </a:r>
            <a:r>
              <a:rPr lang="tr-TR" dirty="0" err="1" smtClean="0"/>
              <a:t>mikrofratür</a:t>
            </a:r>
            <a:r>
              <a:rPr lang="tr-TR" dirty="0" smtClean="0"/>
              <a:t> ve </a:t>
            </a:r>
            <a:r>
              <a:rPr lang="tr-TR" dirty="0" err="1" smtClean="0"/>
              <a:t>servikal</a:t>
            </a:r>
            <a:r>
              <a:rPr lang="tr-TR" dirty="0" smtClean="0"/>
              <a:t> bölgede madde kaybı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23165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25352" y="1412776"/>
            <a:ext cx="5266928" cy="4032448"/>
          </a:xfrm>
        </p:spPr>
        <p:txBody>
          <a:bodyPr>
            <a:normAutofit/>
          </a:bodyPr>
          <a:lstStyle/>
          <a:p>
            <a:r>
              <a:rPr lang="tr-TR" dirty="0" smtClean="0"/>
              <a:t>Dişlerde renklenme</a:t>
            </a:r>
          </a:p>
          <a:p>
            <a:r>
              <a:rPr lang="tr-TR" dirty="0" err="1" smtClean="0"/>
              <a:t>Hipersensitivite</a:t>
            </a:r>
            <a:endParaRPr lang="tr-TR" dirty="0" smtClean="0"/>
          </a:p>
          <a:p>
            <a:r>
              <a:rPr lang="tr-TR" dirty="0" err="1" smtClean="0"/>
              <a:t>Proksimal</a:t>
            </a:r>
            <a:r>
              <a:rPr lang="tr-TR" dirty="0" smtClean="0"/>
              <a:t> kontak ilişkisi</a:t>
            </a:r>
          </a:p>
          <a:p>
            <a:r>
              <a:rPr lang="tr-TR" dirty="0" smtClean="0"/>
              <a:t>Diş </a:t>
            </a:r>
            <a:r>
              <a:rPr lang="tr-TR" dirty="0" err="1" smtClean="0"/>
              <a:t>mobilitesi</a:t>
            </a:r>
            <a:endParaRPr lang="tr-TR" dirty="0" smtClean="0"/>
          </a:p>
          <a:p>
            <a:r>
              <a:rPr lang="tr-TR" dirty="0" err="1" smtClean="0"/>
              <a:t>Okluzal</a:t>
            </a:r>
            <a:r>
              <a:rPr lang="tr-TR" dirty="0" smtClean="0"/>
              <a:t> travma</a:t>
            </a:r>
          </a:p>
        </p:txBody>
      </p:sp>
    </p:spTree>
    <p:extLst>
      <p:ext uri="{BB962C8B-B14F-4D97-AF65-F5344CB8AC3E}">
        <p14:creationId xmlns="" xmlns:p14="http://schemas.microsoft.com/office/powerpoint/2010/main" val="2374394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Patolojik</a:t>
            </a:r>
            <a:r>
              <a:rPr lang="en-US" dirty="0" smtClean="0"/>
              <a:t> </a:t>
            </a:r>
            <a:r>
              <a:rPr lang="en-US" dirty="0" err="1" smtClean="0"/>
              <a:t>migrasyon</a:t>
            </a:r>
            <a:endParaRPr lang="en-US" dirty="0" smtClean="0"/>
          </a:p>
          <a:p>
            <a:r>
              <a:rPr lang="en-US" dirty="0" err="1" smtClean="0"/>
              <a:t>Perküsyona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hassasiyet</a:t>
            </a:r>
            <a:endParaRPr lang="en-US" dirty="0" smtClean="0"/>
          </a:p>
          <a:p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kapalı</a:t>
            </a:r>
            <a:r>
              <a:rPr lang="en-US" dirty="0" smtClean="0"/>
              <a:t> </a:t>
            </a:r>
            <a:r>
              <a:rPr lang="en-US" dirty="0" err="1" smtClean="0"/>
              <a:t>iken</a:t>
            </a:r>
            <a:r>
              <a:rPr lang="en-US" dirty="0" smtClean="0"/>
              <a:t> </a:t>
            </a:r>
            <a:r>
              <a:rPr lang="en-US" dirty="0" err="1" smtClean="0"/>
              <a:t>dentisyonun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(</a:t>
            </a:r>
            <a:r>
              <a:rPr lang="en-US" dirty="0" err="1" smtClean="0"/>
              <a:t>düzensiz</a:t>
            </a:r>
            <a:r>
              <a:rPr lang="en-US" dirty="0" smtClean="0"/>
              <a:t> </a:t>
            </a:r>
            <a:r>
              <a:rPr lang="en-US" dirty="0" err="1" smtClean="0"/>
              <a:t>dizilim</a:t>
            </a:r>
            <a:r>
              <a:rPr lang="en-US" dirty="0" smtClean="0"/>
              <a:t>, </a:t>
            </a:r>
            <a:r>
              <a:rPr lang="en-US" dirty="0" err="1" smtClean="0"/>
              <a:t>ekstrüde</a:t>
            </a:r>
            <a:r>
              <a:rPr lang="en-US" dirty="0" smtClean="0"/>
              <a:t> </a:t>
            </a:r>
            <a:r>
              <a:rPr lang="en-US" dirty="0" err="1" smtClean="0"/>
              <a:t>olmuş</a:t>
            </a:r>
            <a:r>
              <a:rPr lang="en-US" dirty="0" smtClean="0"/>
              <a:t> </a:t>
            </a:r>
            <a:r>
              <a:rPr lang="en-US" dirty="0" err="1" smtClean="0"/>
              <a:t>dişler</a:t>
            </a:r>
            <a:r>
              <a:rPr lang="en-US" dirty="0" smtClean="0"/>
              <a:t>,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kontaklar</a:t>
            </a:r>
            <a:r>
              <a:rPr lang="en-US" dirty="0" smtClean="0"/>
              <a:t>, overbite, </a:t>
            </a:r>
            <a:r>
              <a:rPr lang="en-US" dirty="0" err="1" smtClean="0"/>
              <a:t>krosbite</a:t>
            </a:r>
            <a:r>
              <a:rPr lang="tr-TR" dirty="0" smtClean="0"/>
              <a:t>)</a:t>
            </a:r>
            <a:endParaRPr lang="en-US" dirty="0" smtClean="0"/>
          </a:p>
          <a:p>
            <a:r>
              <a:rPr lang="en-US" dirty="0" err="1" smtClean="0"/>
              <a:t>Fonksiyonel</a:t>
            </a:r>
            <a:r>
              <a:rPr lang="en-US" dirty="0" smtClean="0"/>
              <a:t> </a:t>
            </a:r>
            <a:r>
              <a:rPr lang="en-US" dirty="0" err="1" smtClean="0"/>
              <a:t>okluzal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4310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3085803"/>
          </a:xfrm>
        </p:spPr>
        <p:txBody>
          <a:bodyPr/>
          <a:lstStyle/>
          <a:p>
            <a:pPr algn="ctr">
              <a:buNone/>
            </a:pPr>
            <a:r>
              <a:rPr lang="tr-TR" dirty="0" smtClean="0"/>
              <a:t>	</a:t>
            </a:r>
            <a:r>
              <a:rPr lang="tr-TR" sz="4800" b="1" dirty="0" smtClean="0"/>
              <a:t>Eksiksiz bir muayene doğru bir tedavi için ilk adımdır.</a:t>
            </a:r>
            <a:endParaRPr lang="en-US" sz="4800" b="1" dirty="0"/>
          </a:p>
        </p:txBody>
      </p:sp>
    </p:spTree>
    <p:extLst>
      <p:ext uri="{BB962C8B-B14F-4D97-AF65-F5344CB8AC3E}">
        <p14:creationId xmlns="" xmlns:p14="http://schemas.microsoft.com/office/powerpoint/2010/main" val="3071742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Periodonsiyumun</a:t>
            </a:r>
            <a:r>
              <a:rPr lang="tr-TR" dirty="0" smtClean="0"/>
              <a:t> Muayenesi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Plak ve </a:t>
            </a:r>
            <a:r>
              <a:rPr lang="tr-TR" dirty="0" err="1" smtClean="0"/>
              <a:t>kalkulus</a:t>
            </a:r>
            <a:endParaRPr lang="tr-TR" dirty="0" smtClean="0"/>
          </a:p>
          <a:p>
            <a:r>
              <a:rPr lang="tr-TR" dirty="0" smtClean="0"/>
              <a:t>Dişeti</a:t>
            </a:r>
          </a:p>
          <a:p>
            <a:r>
              <a:rPr lang="tr-TR" dirty="0" smtClean="0"/>
              <a:t>İndekslerin kullanımı</a:t>
            </a:r>
          </a:p>
          <a:p>
            <a:r>
              <a:rPr lang="tr-TR" dirty="0" err="1" smtClean="0"/>
              <a:t>Periodontal</a:t>
            </a:r>
            <a:r>
              <a:rPr lang="tr-TR" dirty="0" smtClean="0"/>
              <a:t> cep</a:t>
            </a:r>
          </a:p>
          <a:p>
            <a:pPr lvl="1"/>
            <a:r>
              <a:rPr lang="tr-TR" dirty="0" smtClean="0"/>
              <a:t>Belirtiler ve semptomlar (en etkili yöntem sondalama olsa da dişetindeki renk ve şekil değişimleri bir belirti olabilir</a:t>
            </a:r>
          </a:p>
          <a:p>
            <a:pPr lvl="1"/>
            <a:endParaRPr lang="tr-TR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08531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pPr lvl="1"/>
            <a:r>
              <a:rPr lang="tr-TR" dirty="0" smtClean="0"/>
              <a:t>Ceplerin saptanması (en etkili </a:t>
            </a:r>
            <a:r>
              <a:rPr lang="tr-TR" dirty="0" err="1" smtClean="0"/>
              <a:t>metod</a:t>
            </a:r>
            <a:r>
              <a:rPr lang="tr-TR" dirty="0" smtClean="0"/>
              <a:t> sondalama olsa da radyografilerden de yaralanılabilir)</a:t>
            </a:r>
          </a:p>
          <a:p>
            <a:pPr lvl="1"/>
            <a:r>
              <a:rPr lang="tr-TR" dirty="0" smtClean="0"/>
              <a:t>Ceplerin sondalanması (biyolojik yada histolojik derinlik, klinik sondalama derinliği)</a:t>
            </a:r>
          </a:p>
          <a:p>
            <a:pPr lvl="1"/>
            <a:r>
              <a:rPr lang="tr-TR" dirty="0" smtClean="0"/>
              <a:t>Sondalama tekniği</a:t>
            </a:r>
          </a:p>
          <a:p>
            <a:pPr lvl="1"/>
            <a:r>
              <a:rPr lang="tr-TR" dirty="0" err="1" smtClean="0"/>
              <a:t>Ataçman</a:t>
            </a:r>
            <a:r>
              <a:rPr lang="tr-TR" dirty="0" smtClean="0"/>
              <a:t> seviyesi/cep derinliği</a:t>
            </a:r>
          </a:p>
          <a:p>
            <a:pPr lvl="1"/>
            <a:r>
              <a:rPr lang="tr-TR" dirty="0" err="1" smtClean="0"/>
              <a:t>Ataçman</a:t>
            </a:r>
            <a:r>
              <a:rPr lang="tr-TR" dirty="0" smtClean="0"/>
              <a:t> seviyesinin belirlenmesi</a:t>
            </a:r>
          </a:p>
          <a:p>
            <a:pPr lvl="1"/>
            <a:r>
              <a:rPr lang="en-US" dirty="0" err="1" smtClean="0"/>
              <a:t>Cepler</a:t>
            </a:r>
            <a:r>
              <a:rPr lang="en-US" dirty="0" smtClean="0"/>
              <a:t> ne zaman </a:t>
            </a:r>
            <a:r>
              <a:rPr lang="en-US" dirty="0" err="1" smtClean="0"/>
              <a:t>sondalanmalı</a:t>
            </a:r>
            <a:endParaRPr lang="en-US" dirty="0" smtClean="0"/>
          </a:p>
          <a:p>
            <a:pPr lvl="1"/>
            <a:r>
              <a:rPr lang="en-US" dirty="0" smtClean="0"/>
              <a:t>İmplant </a:t>
            </a:r>
            <a:r>
              <a:rPr lang="en-US" dirty="0" err="1" smtClean="0"/>
              <a:t>çevresinin</a:t>
            </a:r>
            <a:r>
              <a:rPr lang="en-US" dirty="0" smtClean="0"/>
              <a:t> </a:t>
            </a:r>
            <a:r>
              <a:rPr lang="en-US" dirty="0" err="1" smtClean="0"/>
              <a:t>sondalanması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05620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Hastalık Aktivitesinin Tanımlanması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tr-TR" dirty="0" smtClean="0"/>
              <a:t>Cep derinliği yada </a:t>
            </a:r>
            <a:r>
              <a:rPr lang="tr-TR" dirty="0" err="1" smtClean="0"/>
              <a:t>ataçman</a:t>
            </a:r>
            <a:r>
              <a:rPr lang="tr-TR" dirty="0" smtClean="0"/>
              <a:t> seviyesi lezyonun aktif olup olmadığı konusunda bilgi vermez. Aktif lezyonlar daha kolay kanar, daha fazla sıvı ve </a:t>
            </a:r>
            <a:r>
              <a:rPr lang="tr-TR" dirty="0" err="1" smtClean="0"/>
              <a:t>eksuda</a:t>
            </a:r>
            <a:r>
              <a:rPr lang="tr-TR" dirty="0" smtClean="0"/>
              <a:t> akışı vardır, </a:t>
            </a:r>
            <a:r>
              <a:rPr lang="tr-TR" dirty="0" err="1" smtClean="0"/>
              <a:t>spiroketler</a:t>
            </a:r>
            <a:r>
              <a:rPr lang="tr-TR" dirty="0" smtClean="0"/>
              <a:t> ve </a:t>
            </a:r>
            <a:r>
              <a:rPr lang="tr-TR" dirty="0" err="1" smtClean="0"/>
              <a:t>motil</a:t>
            </a:r>
            <a:r>
              <a:rPr lang="tr-TR" dirty="0" smtClean="0"/>
              <a:t> bakteri sayısı artmıştır.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55804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tr-TR" dirty="0" smtClean="0"/>
              <a:t>Yapışık dişeti miktarı</a:t>
            </a:r>
          </a:p>
          <a:p>
            <a:r>
              <a:rPr lang="tr-TR" dirty="0" smtClean="0"/>
              <a:t>Dişeti çekilmesi</a:t>
            </a:r>
          </a:p>
          <a:p>
            <a:r>
              <a:rPr lang="tr-TR" dirty="0" err="1" smtClean="0"/>
              <a:t>Alveoler</a:t>
            </a:r>
            <a:r>
              <a:rPr lang="tr-TR" dirty="0" smtClean="0"/>
              <a:t> kemik kaybı</a:t>
            </a:r>
          </a:p>
          <a:p>
            <a:r>
              <a:rPr lang="tr-TR" dirty="0" err="1" smtClean="0"/>
              <a:t>Palpasyon</a:t>
            </a:r>
            <a:r>
              <a:rPr lang="tr-TR" dirty="0" smtClean="0"/>
              <a:t> (hastanın lokalize edemediği ağrıyı tanımlayabilir, derin </a:t>
            </a:r>
            <a:r>
              <a:rPr lang="tr-TR" dirty="0" err="1" smtClean="0"/>
              <a:t>periodontal</a:t>
            </a:r>
            <a:r>
              <a:rPr lang="tr-TR" dirty="0" smtClean="0"/>
              <a:t> dokulardaki enfeksiyon ve erken safhadaki </a:t>
            </a:r>
            <a:r>
              <a:rPr lang="tr-TR" dirty="0" err="1" smtClean="0"/>
              <a:t>periodontal</a:t>
            </a:r>
            <a:r>
              <a:rPr lang="tr-TR" dirty="0" smtClean="0"/>
              <a:t> apseyi saptayabilir)</a:t>
            </a:r>
          </a:p>
          <a:p>
            <a:r>
              <a:rPr lang="tr-TR" dirty="0" err="1" smtClean="0"/>
              <a:t>Supurasyon</a:t>
            </a:r>
            <a:r>
              <a:rPr lang="tr-TR" dirty="0" smtClean="0"/>
              <a:t>: cep tabanından </a:t>
            </a:r>
            <a:r>
              <a:rPr lang="tr-TR" dirty="0" err="1" smtClean="0"/>
              <a:t>marjine</a:t>
            </a:r>
            <a:r>
              <a:rPr lang="tr-TR" dirty="0" smtClean="0"/>
              <a:t> doğru sıvazlanarak saptanır</a:t>
            </a:r>
          </a:p>
          <a:p>
            <a:r>
              <a:rPr lang="tr-TR" dirty="0" err="1" smtClean="0"/>
              <a:t>Periodontal</a:t>
            </a:r>
            <a:r>
              <a:rPr lang="tr-TR" dirty="0" smtClean="0"/>
              <a:t> apse/</a:t>
            </a:r>
            <a:r>
              <a:rPr lang="tr-TR" dirty="0" err="1" smtClean="0"/>
              <a:t>gingival</a:t>
            </a:r>
            <a:r>
              <a:rPr lang="tr-TR" dirty="0" smtClean="0"/>
              <a:t> apse/</a:t>
            </a:r>
            <a:r>
              <a:rPr lang="tr-TR" dirty="0" err="1" smtClean="0"/>
              <a:t>periapikal</a:t>
            </a:r>
            <a:r>
              <a:rPr lang="tr-TR" dirty="0" smtClean="0"/>
              <a:t> apse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831425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Klinik Teşhiste Laboratuvar Desteği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Lokal faktörlerle açıklanamayan </a:t>
            </a:r>
            <a:r>
              <a:rPr lang="tr-TR" dirty="0" err="1" smtClean="0"/>
              <a:t>periodontal</a:t>
            </a:r>
            <a:r>
              <a:rPr lang="tr-TR" dirty="0" smtClean="0"/>
              <a:t> sorunların varlığında sistemik hastalıkların etkisi araştırılmalıdır</a:t>
            </a:r>
          </a:p>
          <a:p>
            <a:pPr lvl="1"/>
            <a:r>
              <a:rPr lang="tr-TR" dirty="0" smtClean="0"/>
              <a:t>Beslenme</a:t>
            </a:r>
          </a:p>
          <a:p>
            <a:pPr lvl="1"/>
            <a:r>
              <a:rPr lang="tr-TR" dirty="0" smtClean="0"/>
              <a:t>Tıbbi nedenlerle özel diyet altıdakiler</a:t>
            </a:r>
          </a:p>
          <a:p>
            <a:pPr lvl="1"/>
            <a:r>
              <a:rPr lang="tr-TR" dirty="0" smtClean="0"/>
              <a:t>Kan testleri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61189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Teşhis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hikayesinin dikkatli bir analizi</a:t>
            </a:r>
          </a:p>
          <a:p>
            <a:r>
              <a:rPr lang="tr-TR" dirty="0" smtClean="0"/>
              <a:t>Klinik belirtiler ve semptomların değerlendirilmesi</a:t>
            </a:r>
          </a:p>
          <a:p>
            <a:r>
              <a:rPr lang="tr-TR" dirty="0" smtClean="0"/>
              <a:t>Sondalama, </a:t>
            </a:r>
            <a:r>
              <a:rPr lang="tr-TR" dirty="0" err="1" smtClean="0"/>
              <a:t>mobilite</a:t>
            </a:r>
            <a:r>
              <a:rPr lang="tr-TR" dirty="0" smtClean="0"/>
              <a:t>, radyografiler, kan testleri ve biyopsiler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69285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38734"/>
            <a:ext cx="8229600" cy="2794322"/>
          </a:xfrm>
        </p:spPr>
        <p:txBody>
          <a:bodyPr>
            <a:normAutofit/>
          </a:bodyPr>
          <a:lstStyle/>
          <a:p>
            <a:r>
              <a:rPr lang="tr-TR" sz="6000" dirty="0" smtClean="0"/>
              <a:t>Muayenenin İlk Seansı</a:t>
            </a:r>
            <a:endParaRPr lang="en-US" sz="6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78924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Ayrıntılı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emosyonel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mentaldurumu</a:t>
            </a:r>
            <a:endParaRPr lang="en-US" dirty="0" smtClean="0"/>
          </a:p>
          <a:p>
            <a:r>
              <a:rPr lang="en-US" dirty="0" err="1" smtClean="0"/>
              <a:t>Huyu</a:t>
            </a:r>
            <a:endParaRPr lang="en-US" dirty="0" smtClean="0"/>
          </a:p>
          <a:p>
            <a:r>
              <a:rPr lang="en-US" dirty="0" err="1" smtClean="0"/>
              <a:t>Tavrı</a:t>
            </a:r>
            <a:endParaRPr lang="en-US" dirty="0" smtClean="0"/>
          </a:p>
          <a:p>
            <a:r>
              <a:rPr lang="en-US" dirty="0" err="1" smtClean="0"/>
              <a:t>Fizyolojik</a:t>
            </a:r>
            <a:r>
              <a:rPr lang="en-US" dirty="0" smtClean="0"/>
              <a:t> </a:t>
            </a:r>
            <a:r>
              <a:rPr lang="en-US" dirty="0" err="1" smtClean="0"/>
              <a:t>yaşı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23246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Medikal Hikayesi</a:t>
            </a:r>
          </a:p>
          <a:p>
            <a:pPr lvl="1"/>
            <a:r>
              <a:rPr lang="tr-TR" dirty="0" smtClean="0"/>
              <a:t>Sağlık hikayesi sorular sorup kağıda not alınacağı gibi bir form şeklinde verip hastadan doldurması da istenebilir</a:t>
            </a:r>
          </a:p>
          <a:p>
            <a:pPr lvl="1"/>
            <a:r>
              <a:rPr lang="tr-TR" dirty="0" smtClean="0"/>
              <a:t>Medikal hikayenin önemi hastaya açıklanmalıdır çünkü medikal hikaye ile diş sorunu arasında bağlantı kuramayabilirler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445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sistemik sorunlar yada davranışlar </a:t>
            </a:r>
            <a:r>
              <a:rPr lang="tr-TR" dirty="0" err="1" smtClean="0"/>
              <a:t>periodontal</a:t>
            </a:r>
            <a:r>
              <a:rPr lang="tr-TR" dirty="0" smtClean="0"/>
              <a:t> hastalıkların gelişmesinde etken olabilir</a:t>
            </a:r>
          </a:p>
          <a:p>
            <a:r>
              <a:rPr lang="tr-TR" dirty="0" smtClean="0"/>
              <a:t>Oral enfeksiyonlar çeşitli sistemik sorunların gelişmesini etkileyebilir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1560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Dental</a:t>
            </a:r>
            <a:r>
              <a:rPr lang="tr-TR" dirty="0" smtClean="0"/>
              <a:t> Hikaye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hastalar ağızlarındaki sorunların yada değişimlerin farkında olmazlar.</a:t>
            </a:r>
          </a:p>
          <a:p>
            <a:r>
              <a:rPr lang="tr-TR" dirty="0" smtClean="0"/>
              <a:t>İlk oral muayene hastanın asıl şikayetini saptayıp acil müdahaleye ihtiyacının tanımlanmasına yönelik olmalıdır.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42892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err="1" smtClean="0"/>
              <a:t>Dental</a:t>
            </a:r>
            <a:r>
              <a:rPr lang="tr-TR" sz="3600" b="1" dirty="0" smtClean="0"/>
              <a:t> Hikaye Alınırken Aşağıdaki Alanlara Yönlenilmelidir</a:t>
            </a:r>
            <a:endParaRPr lang="en-US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Dişhekimine</a:t>
            </a:r>
            <a:r>
              <a:rPr lang="tr-TR" dirty="0" smtClean="0"/>
              <a:t> yapılan son ziyaretin zamanı ve yapılan işlem</a:t>
            </a:r>
          </a:p>
          <a:p>
            <a:r>
              <a:rPr lang="tr-TR" dirty="0" smtClean="0"/>
              <a:t>Hastanın ağız bakım işlemleri</a:t>
            </a:r>
          </a:p>
          <a:p>
            <a:r>
              <a:rPr lang="tr-TR" dirty="0" err="1" smtClean="0"/>
              <a:t>Ortodontik</a:t>
            </a:r>
            <a:r>
              <a:rPr lang="tr-TR" dirty="0" smtClean="0"/>
              <a:t> tedaviler ve süreleri</a:t>
            </a:r>
          </a:p>
          <a:p>
            <a:r>
              <a:rPr lang="tr-TR" dirty="0" smtClean="0"/>
              <a:t>Eğer hastanın bir ağrı hikayesi varsa bunun kaynağı ve tabiatı</a:t>
            </a:r>
          </a:p>
          <a:p>
            <a:r>
              <a:rPr lang="tr-TR" dirty="0" smtClean="0"/>
              <a:t>Dişetlerindeki kanama durumu</a:t>
            </a:r>
          </a:p>
          <a:p>
            <a:r>
              <a:rPr lang="tr-TR" dirty="0" smtClean="0"/>
              <a:t>Kötü </a:t>
            </a:r>
            <a:r>
              <a:rPr lang="tr-TR" dirty="0" err="1" smtClean="0"/>
              <a:t>tad</a:t>
            </a:r>
            <a:r>
              <a:rPr lang="tr-TR" dirty="0" smtClean="0"/>
              <a:t> ve gıda sıkışması sahaları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3208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454</Words>
  <Application>Microsoft Office PowerPoint</Application>
  <PresentationFormat>Ekran Gösterisi (4:3)</PresentationFormat>
  <Paragraphs>95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Akış</vt:lpstr>
      <vt:lpstr>PERİODONTAL MUAYENE</vt:lpstr>
      <vt:lpstr>Slayt 2</vt:lpstr>
      <vt:lpstr>Periodontal Teşhis </vt:lpstr>
      <vt:lpstr>Muayenenin İlk Seansı</vt:lpstr>
      <vt:lpstr>Hastanın Ayrıntılı Değerlendirilmesi </vt:lpstr>
      <vt:lpstr>Slayt 6</vt:lpstr>
      <vt:lpstr>Slayt 7</vt:lpstr>
      <vt:lpstr>Dental Hikaye</vt:lpstr>
      <vt:lpstr>Dental Hikaye Alınırken Aşağıdaki Alanlara Yönlenilmelidir</vt:lpstr>
      <vt:lpstr>Slayt 10</vt:lpstr>
      <vt:lpstr>Ağız İçi Radyografik İnceleme</vt:lpstr>
      <vt:lpstr>Alçı Modeller</vt:lpstr>
      <vt:lpstr>Klinik Fotoğraflar</vt:lpstr>
      <vt:lpstr>İlk Muayenenin Değerlendirilmesi</vt:lpstr>
      <vt:lpstr>İkinci Seans</vt:lpstr>
      <vt:lpstr>Ağız İçi Muayene</vt:lpstr>
      <vt:lpstr>Dişlerin Muayenesi</vt:lpstr>
      <vt:lpstr>Slayt 18</vt:lpstr>
      <vt:lpstr>Slayt 19</vt:lpstr>
      <vt:lpstr>Periodonsiyumun Muayenesi</vt:lpstr>
      <vt:lpstr>Slayt 21</vt:lpstr>
      <vt:lpstr>Hastalık Aktivitesinin Tanımlanması</vt:lpstr>
      <vt:lpstr>Slayt 23</vt:lpstr>
      <vt:lpstr>Klinik Teşhiste Laboratuvar Desteği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PERİODONTAL MUAYENE</dc:title>
  <dc:creator>Arhan</dc:creator>
  <cp:lastModifiedBy>kullanicii</cp:lastModifiedBy>
  <cp:revision>22</cp:revision>
  <dcterms:created xsi:type="dcterms:W3CDTF">2017-09-27T17:30:56Z</dcterms:created>
  <dcterms:modified xsi:type="dcterms:W3CDTF">2017-12-08T11:59:13Z</dcterms:modified>
</cp:coreProperties>
</file>