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308" r:id="rId3"/>
    <p:sldId id="309" r:id="rId4"/>
    <p:sldId id="310" r:id="rId5"/>
    <p:sldId id="311" r:id="rId6"/>
    <p:sldId id="312" r:id="rId7"/>
    <p:sldId id="313" r:id="rId8"/>
    <p:sldId id="314" r:id="rId9"/>
    <p:sldId id="315" r:id="rId10"/>
    <p:sldId id="316" r:id="rId11"/>
    <p:sldId id="317" r:id="rId12"/>
    <p:sldId id="300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3" autoAdjust="0"/>
    <p:restoredTop sz="94660"/>
  </p:normalViewPr>
  <p:slideViewPr>
    <p:cSldViewPr snapToGrid="0">
      <p:cViewPr varScale="1">
        <p:scale>
          <a:sx n="86" d="100"/>
          <a:sy n="86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/>
              <a:t>P</a:t>
            </a:r>
            <a:r>
              <a:rPr lang="tr-TR" smtClean="0"/>
              <a:t>roje </a:t>
            </a:r>
            <a:r>
              <a:rPr lang="tr-TR" dirty="0"/>
              <a:t>Yönetimi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93180" y="4347147"/>
            <a:ext cx="9868830" cy="771763"/>
          </a:xfrm>
        </p:spPr>
        <p:txBody>
          <a:bodyPr/>
          <a:lstStyle/>
          <a:p>
            <a:r>
              <a:rPr lang="tr-TR" dirty="0"/>
              <a:t>NET 222- SCADA </a:t>
            </a:r>
            <a:r>
              <a:rPr lang="tr-TR" dirty="0" err="1"/>
              <a:t>SİSTEMlERİ</a:t>
            </a:r>
            <a:endParaRPr lang="tr-TR" dirty="0"/>
          </a:p>
          <a:p>
            <a:r>
              <a:rPr lang="tr-TR" dirty="0" err="1"/>
              <a:t>Ö</a:t>
            </a:r>
            <a:r>
              <a:rPr lang="tr-TR" cap="none" dirty="0" err="1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Bölüm Proje Yönetimi</a:t>
            </a:r>
            <a:endParaRPr lang="tr-TR" dirty="0"/>
          </a:p>
        </p:txBody>
      </p:sp>
      <p:pic>
        <p:nvPicPr>
          <p:cNvPr id="20" name="İçerik Yer Tutucusu 19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83192" y="1770813"/>
            <a:ext cx="6886575" cy="2647950"/>
          </a:xfrm>
          <a:prstGeom prst="rect">
            <a:avLst/>
          </a:prstGeom>
        </p:spPr>
      </p:pic>
      <p:sp>
        <p:nvSpPr>
          <p:cNvPr id="21" name="Dikdörtgen 20"/>
          <p:cNvSpPr/>
          <p:nvPr/>
        </p:nvSpPr>
        <p:spPr>
          <a:xfrm>
            <a:off x="895814" y="4485669"/>
            <a:ext cx="1005468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" indent="-91440" algn="just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</a:pP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 Proje Bölüm 1 ve Bölüm 2 olmak üzere iki projeden oluşuyor. Bu iki proje ana projeye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include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ediliyor. Bir de sistemden gelen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CSV_Include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projesi var.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CSV_Include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VijeoCitect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projesi açıldığında sistemde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default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olarak tanımlıdır. Bu proje kütüphanedeki sembolleri kullanmayı,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genie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leri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kullanmayı ve hazır olan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templateleri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şablonları kullanmayı sağlar. 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Include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Projecs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sistem projeleri dahil 240 projeye kadar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include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işlemi yapabilir. </a:t>
            </a:r>
          </a:p>
        </p:txBody>
      </p:sp>
    </p:spTree>
    <p:extLst>
      <p:ext uri="{BB962C8B-B14F-4D97-AF65-F5344CB8AC3E}">
        <p14:creationId xmlns:p14="http://schemas.microsoft.com/office/powerpoint/2010/main" val="1621750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Bölüm Proje Yönetimi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Örnek </a:t>
            </a:r>
            <a:r>
              <a:rPr lang="tr-TR" dirty="0" err="1"/>
              <a:t>Milk_Treatment</a:t>
            </a:r>
            <a:r>
              <a:rPr lang="tr-TR" dirty="0"/>
              <a:t> projesinin içine CES </a:t>
            </a:r>
            <a:r>
              <a:rPr lang="tr-TR" dirty="0" err="1"/>
              <a:t>Include</a:t>
            </a:r>
            <a:r>
              <a:rPr lang="tr-TR" dirty="0"/>
              <a:t> isimli bir proje </a:t>
            </a:r>
            <a:r>
              <a:rPr lang="tr-TR" dirty="0" err="1"/>
              <a:t>include</a:t>
            </a:r>
            <a:r>
              <a:rPr lang="tr-TR" dirty="0"/>
              <a:t> edilebilir. My </a:t>
            </a:r>
            <a:r>
              <a:rPr lang="tr-TR" dirty="0" err="1"/>
              <a:t>project’te</a:t>
            </a:r>
            <a:r>
              <a:rPr lang="tr-TR" dirty="0"/>
              <a:t> sağ tıklanır. Restore ---&gt; </a:t>
            </a:r>
            <a:r>
              <a:rPr lang="tr-TR" dirty="0" err="1"/>
              <a:t>Browse</a:t>
            </a:r>
            <a:r>
              <a:rPr lang="tr-TR" dirty="0"/>
              <a:t> VijeoCitectV10 seçilir. CES </a:t>
            </a:r>
            <a:r>
              <a:rPr lang="tr-TR" dirty="0" err="1"/>
              <a:t>Inclue</a:t>
            </a:r>
            <a:r>
              <a:rPr lang="tr-TR" dirty="0"/>
              <a:t> r9 seçilir. Open. İsim kısmında </a:t>
            </a:r>
            <a:r>
              <a:rPr lang="tr-TR" dirty="0" err="1"/>
              <a:t>CES_Include</a:t>
            </a:r>
            <a:r>
              <a:rPr lang="tr-TR" dirty="0"/>
              <a:t> yazılır. (İsim maksimum 64 karakter içerebilir. Arada boşluk kabul etmez) Ok diyoruz. </a:t>
            </a:r>
            <a:r>
              <a:rPr lang="tr-TR" dirty="0" err="1"/>
              <a:t>CES_Include</a:t>
            </a:r>
            <a:r>
              <a:rPr lang="tr-TR" dirty="0"/>
              <a:t> projesi </a:t>
            </a:r>
            <a:r>
              <a:rPr lang="tr-TR" dirty="0" err="1"/>
              <a:t>explorer</a:t>
            </a:r>
            <a:r>
              <a:rPr lang="tr-TR" dirty="0"/>
              <a:t> altına gelmiş olur. </a:t>
            </a:r>
            <a:r>
              <a:rPr lang="tr-TR" dirty="0" err="1"/>
              <a:t>Milk</a:t>
            </a:r>
            <a:r>
              <a:rPr lang="tr-TR" dirty="0"/>
              <a:t> </a:t>
            </a:r>
            <a:r>
              <a:rPr lang="tr-TR" dirty="0" err="1"/>
              <a:t>treatment</a:t>
            </a:r>
            <a:r>
              <a:rPr lang="tr-TR" dirty="0"/>
              <a:t> altındaki Sistem seçilir. </a:t>
            </a:r>
            <a:r>
              <a:rPr lang="tr-TR" dirty="0" err="1"/>
              <a:t>Included</a:t>
            </a:r>
            <a:r>
              <a:rPr lang="tr-TR" dirty="0"/>
              <a:t> Project seçilir. Proje adına </a:t>
            </a:r>
            <a:r>
              <a:rPr lang="tr-TR" dirty="0" err="1"/>
              <a:t>CES_Include</a:t>
            </a:r>
            <a:r>
              <a:rPr lang="tr-TR" dirty="0"/>
              <a:t> yazılır. </a:t>
            </a:r>
            <a:r>
              <a:rPr lang="tr-TR" dirty="0" err="1"/>
              <a:t>Add</a:t>
            </a:r>
            <a:r>
              <a:rPr lang="tr-TR" dirty="0"/>
              <a:t> ile </a:t>
            </a:r>
            <a:r>
              <a:rPr lang="tr-TR" dirty="0" err="1"/>
              <a:t>include</a:t>
            </a:r>
            <a:r>
              <a:rPr lang="tr-TR" dirty="0"/>
              <a:t> işlemi tamamlanmış olur. Artık </a:t>
            </a:r>
            <a:r>
              <a:rPr lang="tr-TR" dirty="0" err="1"/>
              <a:t>CES_Include</a:t>
            </a:r>
            <a:r>
              <a:rPr lang="tr-TR" dirty="0"/>
              <a:t> altındaki sembolleri, </a:t>
            </a:r>
            <a:r>
              <a:rPr lang="tr-TR" dirty="0" err="1"/>
              <a:t>genie’leri</a:t>
            </a:r>
            <a:r>
              <a:rPr lang="tr-TR" dirty="0"/>
              <a:t> ve şablonları kullanabilirim. File alında </a:t>
            </a:r>
            <a:r>
              <a:rPr lang="tr-TR" dirty="0" err="1"/>
              <a:t>Compile</a:t>
            </a:r>
            <a:r>
              <a:rPr lang="tr-TR" dirty="0"/>
              <a:t> ile sistem tekrar </a:t>
            </a:r>
            <a:r>
              <a:rPr lang="tr-TR" dirty="0" err="1"/>
              <a:t>Compile</a:t>
            </a:r>
            <a:r>
              <a:rPr lang="tr-TR" dirty="0"/>
              <a:t> edilir.</a:t>
            </a:r>
          </a:p>
        </p:txBody>
      </p:sp>
    </p:spTree>
    <p:extLst>
      <p:ext uri="{BB962C8B-B14F-4D97-AF65-F5344CB8AC3E}">
        <p14:creationId xmlns:p14="http://schemas.microsoft.com/office/powerpoint/2010/main" val="365608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1</a:t>
            </a:r>
            <a:r>
              <a:rPr lang="tr-TR" b="1" dirty="0"/>
              <a:t>. </a:t>
            </a:r>
            <a:r>
              <a:rPr lang="en-US" dirty="0" smtClean="0"/>
              <a:t> </a:t>
            </a:r>
            <a:r>
              <a:rPr lang="en-US" dirty="0" err="1"/>
              <a:t>Vijeo</a:t>
            </a:r>
            <a:r>
              <a:rPr lang="en-US" dirty="0"/>
              <a:t> </a:t>
            </a:r>
            <a:r>
              <a:rPr lang="en-US" dirty="0" err="1"/>
              <a:t>Citect</a:t>
            </a:r>
            <a:r>
              <a:rPr lang="en-US" dirty="0"/>
              <a:t> </a:t>
            </a:r>
            <a:r>
              <a:rPr lang="en-US" dirty="0" err="1"/>
              <a:t>Configu</a:t>
            </a:r>
            <a:r>
              <a:rPr lang="en-US" dirty="0"/>
              <a:t> ration Training Manual, August 2007. 	</a:t>
            </a:r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Bölüm Proje Yönetimi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 err="1"/>
              <a:t>Vijeo</a:t>
            </a:r>
            <a:r>
              <a:rPr lang="tr-TR" dirty="0"/>
              <a:t> </a:t>
            </a:r>
            <a:r>
              <a:rPr lang="tr-TR" dirty="0" err="1"/>
              <a:t>Citect</a:t>
            </a:r>
            <a:r>
              <a:rPr lang="tr-TR" dirty="0"/>
              <a:t>’ te </a:t>
            </a:r>
            <a:r>
              <a:rPr lang="tr-TR" dirty="0" err="1"/>
              <a:t>Citect</a:t>
            </a:r>
            <a:r>
              <a:rPr lang="tr-TR" dirty="0"/>
              <a:t> Explorer sayfası üzerinde, My Project üzerine sağ tıklayıp New Project diyebiliriz. Yada sayfada New ikonuna tıklayıp yeni bir proje oluşturabiliriz. </a:t>
            </a:r>
          </a:p>
          <a:p>
            <a:r>
              <a:rPr lang="tr-TR" dirty="0"/>
              <a:t>Açılan </a:t>
            </a:r>
            <a:r>
              <a:rPr lang="tr-TR" dirty="0" err="1"/>
              <a:t>new</a:t>
            </a:r>
            <a:r>
              <a:rPr lang="tr-TR" dirty="0"/>
              <a:t> Project penceresinde Proje ismini </a:t>
            </a:r>
            <a:r>
              <a:rPr lang="tr-TR" dirty="0" err="1"/>
              <a:t>Milk_Treatment</a:t>
            </a:r>
            <a:r>
              <a:rPr lang="tr-TR" dirty="0"/>
              <a:t> olarak belirliyoruz. Proje ile ilgili bir açıklama yapmak istersek </a:t>
            </a:r>
            <a:r>
              <a:rPr lang="tr-TR" dirty="0" err="1"/>
              <a:t>Description</a:t>
            </a:r>
            <a:r>
              <a:rPr lang="tr-TR" dirty="0"/>
              <a:t> kısmına bir şeyler yazılabilir.</a:t>
            </a:r>
          </a:p>
          <a:p>
            <a:r>
              <a:rPr lang="tr-TR" dirty="0" err="1"/>
              <a:t>Location</a:t>
            </a:r>
            <a:r>
              <a:rPr lang="tr-TR" dirty="0"/>
              <a:t> kısmında projenin nereye kaydedileceği soruluyor. </a:t>
            </a:r>
          </a:p>
          <a:p>
            <a:r>
              <a:rPr lang="tr-TR" dirty="0" err="1"/>
              <a:t>Default</a:t>
            </a:r>
            <a:r>
              <a:rPr lang="tr-TR" dirty="0"/>
              <a:t> olanı: C:\ProgramData\Schneider </a:t>
            </a:r>
            <a:r>
              <a:rPr lang="tr-TR" dirty="0" err="1"/>
              <a:t>Electric</a:t>
            </a:r>
            <a:r>
              <a:rPr lang="tr-TR" dirty="0"/>
              <a:t>\</a:t>
            </a:r>
            <a:r>
              <a:rPr lang="tr-TR" dirty="0" err="1"/>
              <a:t>Vijeo</a:t>
            </a:r>
            <a:r>
              <a:rPr lang="tr-TR" dirty="0"/>
              <a:t> </a:t>
            </a:r>
            <a:r>
              <a:rPr lang="tr-TR" dirty="0" err="1"/>
              <a:t>Citect</a:t>
            </a:r>
            <a:r>
              <a:rPr lang="tr-TR" dirty="0"/>
              <a:t> 7.10\User\</a:t>
            </a:r>
            <a:r>
              <a:rPr lang="tr-TR" dirty="0" err="1"/>
              <a:t>Milk_Treatment</a:t>
            </a:r>
            <a:r>
              <a:rPr lang="tr-TR" dirty="0"/>
              <a:t>  (Önerilen de budur)</a:t>
            </a:r>
          </a:p>
        </p:txBody>
      </p:sp>
    </p:spTree>
    <p:extLst>
      <p:ext uri="{BB962C8B-B14F-4D97-AF65-F5344CB8AC3E}">
        <p14:creationId xmlns:p14="http://schemas.microsoft.com/office/powerpoint/2010/main" val="166009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Bölüm Proje Yönetimi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 err="1"/>
              <a:t>Page</a:t>
            </a:r>
            <a:r>
              <a:rPr lang="tr-TR" dirty="0"/>
              <a:t> </a:t>
            </a:r>
            <a:r>
              <a:rPr lang="tr-TR" dirty="0" err="1"/>
              <a:t>Defaults</a:t>
            </a:r>
            <a:r>
              <a:rPr lang="tr-TR" dirty="0"/>
              <a:t> kısmında </a:t>
            </a:r>
            <a:r>
              <a:rPr lang="tr-TR" dirty="0" err="1"/>
              <a:t>Template</a:t>
            </a:r>
            <a:r>
              <a:rPr lang="tr-TR" dirty="0"/>
              <a:t> </a:t>
            </a:r>
            <a:r>
              <a:rPr lang="tr-TR" dirty="0" err="1"/>
              <a:t>Syle</a:t>
            </a:r>
            <a:r>
              <a:rPr lang="tr-TR" dirty="0"/>
              <a:t>: Projede şablonun ne olması gerektiğini belirliyor. Burada </a:t>
            </a:r>
            <a:r>
              <a:rPr lang="tr-TR" dirty="0" err="1"/>
              <a:t>XP_Style</a:t>
            </a:r>
            <a:r>
              <a:rPr lang="tr-TR" dirty="0"/>
              <a:t> </a:t>
            </a:r>
            <a:r>
              <a:rPr lang="tr-TR" dirty="0" err="1"/>
              <a:t>default</a:t>
            </a:r>
            <a:r>
              <a:rPr lang="tr-TR" dirty="0"/>
              <a:t> olarak seçilidir. </a:t>
            </a:r>
            <a:r>
              <a:rPr lang="tr-TR" dirty="0" err="1"/>
              <a:t>CSV_Include</a:t>
            </a:r>
            <a:r>
              <a:rPr lang="tr-TR" dirty="0"/>
              <a:t> dosyasından direkt olarak bu şablon gelir. Background </a:t>
            </a:r>
            <a:r>
              <a:rPr lang="tr-TR" dirty="0" err="1"/>
              <a:t>color</a:t>
            </a:r>
            <a:r>
              <a:rPr lang="tr-TR" dirty="0"/>
              <a:t> olarak da </a:t>
            </a:r>
            <a:r>
              <a:rPr lang="tr-TR" dirty="0" err="1"/>
              <a:t>XP_Syle</a:t>
            </a:r>
            <a:r>
              <a:rPr lang="tr-TR" dirty="0"/>
              <a:t> için mavi seçilmiştir. Bu </a:t>
            </a:r>
            <a:r>
              <a:rPr lang="tr-TR" dirty="0" err="1"/>
              <a:t>oluşturlan</a:t>
            </a:r>
            <a:r>
              <a:rPr lang="tr-TR" dirty="0"/>
              <a:t> grafik sayfaların fon renginin mavi olduğunu gösterir. Bunu sonradan değiştirebilirim. Bu pencereyi OK diyerek onaylıyoruz. </a:t>
            </a:r>
          </a:p>
          <a:p>
            <a:r>
              <a:rPr lang="tr-TR" dirty="0"/>
              <a:t>OK ile birlikte </a:t>
            </a:r>
            <a:r>
              <a:rPr lang="tr-TR" dirty="0" err="1"/>
              <a:t>explorer</a:t>
            </a:r>
            <a:r>
              <a:rPr lang="tr-TR" dirty="0"/>
              <a:t> sayfasında </a:t>
            </a:r>
            <a:r>
              <a:rPr lang="tr-TR" dirty="0" err="1"/>
              <a:t>Milk_Treatment</a:t>
            </a:r>
            <a:r>
              <a:rPr lang="tr-TR" dirty="0"/>
              <a:t> Projesi oluşmuş olur. Proje isminin yanındaki + işaretine basılırsa proje ile ilgili tüm konfigürasyonları yapacağımız kısımlar gözükür. Bu kısımda öncelikle Haberleşme </a:t>
            </a:r>
            <a:r>
              <a:rPr lang="tr-TR" dirty="0" err="1"/>
              <a:t>Ayarları’nın</a:t>
            </a:r>
            <a:r>
              <a:rPr lang="tr-TR" dirty="0"/>
              <a:t> yapılması gerekir. Bunun için </a:t>
            </a:r>
            <a:r>
              <a:rPr lang="tr-TR" dirty="0" err="1"/>
              <a:t>Communucation</a:t>
            </a:r>
            <a:r>
              <a:rPr lang="tr-TR" dirty="0"/>
              <a:t> üzerine tıklanır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6394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Bölüm Proje Yönetimi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Bu ayarları yapmadan önce </a:t>
            </a:r>
            <a:r>
              <a:rPr lang="tr-TR" u="sng" dirty="0"/>
              <a:t>Cluster</a:t>
            </a:r>
            <a:r>
              <a:rPr lang="tr-TR" dirty="0"/>
              <a:t> ve </a:t>
            </a:r>
            <a:r>
              <a:rPr lang="tr-TR" u="sng" dirty="0"/>
              <a:t>Server</a:t>
            </a:r>
            <a:r>
              <a:rPr lang="tr-TR" dirty="0"/>
              <a:t> kavramları anlaşılmalıdır.</a:t>
            </a:r>
          </a:p>
          <a:p>
            <a:pPr lvl="0"/>
            <a:r>
              <a:rPr lang="tr-TR" dirty="0"/>
              <a:t>Her </a:t>
            </a:r>
            <a:r>
              <a:rPr lang="tr-TR" dirty="0" err="1"/>
              <a:t>Vijeo</a:t>
            </a:r>
            <a:r>
              <a:rPr lang="tr-TR" dirty="0"/>
              <a:t> </a:t>
            </a:r>
            <a:r>
              <a:rPr lang="tr-TR" dirty="0" err="1"/>
              <a:t>Citect</a:t>
            </a:r>
            <a:r>
              <a:rPr lang="tr-TR" dirty="0"/>
              <a:t> Projesinde mutlaka I/O Server, Alarm Server, Rapor Server, Trend Server bulunur. Ayrıca bir de </a:t>
            </a:r>
            <a:r>
              <a:rPr lang="tr-TR" dirty="0" err="1"/>
              <a:t>display</a:t>
            </a:r>
            <a:r>
              <a:rPr lang="tr-TR" dirty="0"/>
              <a:t> </a:t>
            </a:r>
            <a:r>
              <a:rPr lang="tr-TR" dirty="0" err="1"/>
              <a:t>client</a:t>
            </a:r>
            <a:r>
              <a:rPr lang="tr-TR" dirty="0"/>
              <a:t>’ a sahip olunmalıdır. Bunların tamamına </a:t>
            </a:r>
            <a:r>
              <a:rPr lang="tr-TR" u="sng" dirty="0"/>
              <a:t>Cluster</a:t>
            </a:r>
            <a:r>
              <a:rPr lang="tr-TR" dirty="0"/>
              <a:t> (Grup) denir. Bu gruba bir isim verilmelidir. </a:t>
            </a:r>
          </a:p>
          <a:p>
            <a:pPr lvl="0"/>
            <a:r>
              <a:rPr lang="tr-TR" dirty="0"/>
              <a:t>Konfigürasyonumuzu tek bir PC’ de bile yapıyor olsak yine Cluster’ ı tanımlamak zorundayız. </a:t>
            </a:r>
          </a:p>
        </p:txBody>
      </p:sp>
    </p:spTree>
    <p:extLst>
      <p:ext uri="{BB962C8B-B14F-4D97-AF65-F5344CB8AC3E}">
        <p14:creationId xmlns:p14="http://schemas.microsoft.com/office/powerpoint/2010/main" val="3935573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Bölüm Proje Yönetimi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Bunun için </a:t>
            </a:r>
            <a:r>
              <a:rPr lang="tr-TR" dirty="0" err="1"/>
              <a:t>Communucation</a:t>
            </a:r>
            <a:r>
              <a:rPr lang="tr-TR" dirty="0"/>
              <a:t> kısmında; </a:t>
            </a:r>
          </a:p>
          <a:p>
            <a:pPr lvl="0"/>
            <a:r>
              <a:rPr lang="tr-TR" dirty="0" err="1"/>
              <a:t>Cluster’a</a:t>
            </a:r>
            <a:r>
              <a:rPr lang="tr-TR" dirty="0"/>
              <a:t> tıklıyoruz. Editör sayfasının içine atıyor. Burada Cluster’ a isim veriyoruz. </a:t>
            </a:r>
          </a:p>
          <a:p>
            <a:r>
              <a:rPr lang="tr-TR" dirty="0"/>
              <a:t>İsim olarak </a:t>
            </a:r>
            <a:r>
              <a:rPr lang="tr-TR" dirty="0" err="1"/>
              <a:t>Past</a:t>
            </a:r>
            <a:r>
              <a:rPr lang="tr-TR" dirty="0"/>
              <a:t> ismini veriyoruz ve </a:t>
            </a:r>
            <a:r>
              <a:rPr lang="tr-TR" dirty="0" err="1"/>
              <a:t>Add</a:t>
            </a:r>
            <a:r>
              <a:rPr lang="tr-TR" dirty="0"/>
              <a:t> tuşu ile sisteme ekliyoruz.  </a:t>
            </a:r>
          </a:p>
          <a:p>
            <a:pPr lvl="0"/>
            <a:r>
              <a:rPr lang="tr-TR" dirty="0"/>
              <a:t>Alarm Server’ a tıklıyoruz. Server name’ de </a:t>
            </a:r>
            <a:r>
              <a:rPr lang="tr-TR" dirty="0" err="1"/>
              <a:t>PastAlarmServer</a:t>
            </a:r>
            <a:r>
              <a:rPr lang="tr-TR" dirty="0"/>
              <a:t> ismini veriyoruz ve </a:t>
            </a:r>
            <a:r>
              <a:rPr lang="tr-TR" dirty="0" err="1"/>
              <a:t>Add</a:t>
            </a:r>
            <a:r>
              <a:rPr lang="tr-TR" dirty="0"/>
              <a:t> tuşu ile sisteme ekliyoruz.</a:t>
            </a:r>
          </a:p>
          <a:p>
            <a:pPr lvl="0"/>
            <a:r>
              <a:rPr lang="tr-TR" dirty="0"/>
              <a:t>Trend Server’ a tıklıyoruz. Server name’ de </a:t>
            </a:r>
            <a:r>
              <a:rPr lang="tr-TR" dirty="0" err="1"/>
              <a:t>PastTrendServer</a:t>
            </a:r>
            <a:r>
              <a:rPr lang="tr-TR" dirty="0"/>
              <a:t> ismini veriyoruz ve </a:t>
            </a:r>
            <a:r>
              <a:rPr lang="tr-TR" dirty="0" err="1"/>
              <a:t>Add</a:t>
            </a:r>
            <a:r>
              <a:rPr lang="tr-TR" dirty="0"/>
              <a:t> tuşu ile sisteme ekliyoruz.</a:t>
            </a:r>
          </a:p>
          <a:p>
            <a:pPr lvl="0"/>
            <a:r>
              <a:rPr lang="tr-TR" dirty="0"/>
              <a:t>Rapor Server’ a tıklıyoruz. Server name’ de </a:t>
            </a:r>
            <a:r>
              <a:rPr lang="tr-TR" dirty="0" err="1"/>
              <a:t>PastReportServer</a:t>
            </a:r>
            <a:r>
              <a:rPr lang="tr-TR" dirty="0"/>
              <a:t> ismini veriyoruz ve </a:t>
            </a:r>
            <a:r>
              <a:rPr lang="tr-TR" dirty="0" err="1"/>
              <a:t>Add</a:t>
            </a:r>
            <a:r>
              <a:rPr lang="tr-TR" dirty="0"/>
              <a:t> tuşu ile sisteme ekliyoruz.</a:t>
            </a:r>
          </a:p>
        </p:txBody>
      </p:sp>
    </p:spTree>
    <p:extLst>
      <p:ext uri="{BB962C8B-B14F-4D97-AF65-F5344CB8AC3E}">
        <p14:creationId xmlns:p14="http://schemas.microsoft.com/office/powerpoint/2010/main" val="3432884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Bölüm Proje Yönetimi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* </a:t>
            </a:r>
            <a:r>
              <a:rPr lang="tr-TR" dirty="0" err="1"/>
              <a:t>Vijeo</a:t>
            </a:r>
            <a:r>
              <a:rPr lang="tr-TR" dirty="0"/>
              <a:t> </a:t>
            </a:r>
            <a:r>
              <a:rPr lang="tr-TR" dirty="0" err="1"/>
              <a:t>Citect’te</a:t>
            </a:r>
            <a:r>
              <a:rPr lang="tr-TR" dirty="0"/>
              <a:t> mutlaka Alarm, Trend ve Report </a:t>
            </a:r>
            <a:r>
              <a:rPr lang="tr-TR" dirty="0" err="1"/>
              <a:t>Server’lar</a:t>
            </a:r>
            <a:r>
              <a:rPr lang="tr-TR" dirty="0"/>
              <a:t> tanımlanmak zorundadır. </a:t>
            </a:r>
          </a:p>
          <a:p>
            <a:r>
              <a:rPr lang="tr-TR" dirty="0"/>
              <a:t>I/O </a:t>
            </a:r>
            <a:r>
              <a:rPr lang="tr-TR" dirty="0" err="1"/>
              <a:t>server’ı</a:t>
            </a:r>
            <a:r>
              <a:rPr lang="tr-TR" dirty="0"/>
              <a:t> istersek </a:t>
            </a:r>
            <a:r>
              <a:rPr lang="tr-TR" dirty="0" err="1"/>
              <a:t>Communucation</a:t>
            </a:r>
            <a:r>
              <a:rPr lang="tr-TR" dirty="0"/>
              <a:t> altındaki I/O </a:t>
            </a:r>
            <a:r>
              <a:rPr lang="tr-TR" dirty="0" err="1"/>
              <a:t>Server’dan</a:t>
            </a:r>
            <a:r>
              <a:rPr lang="tr-TR" dirty="0"/>
              <a:t> tanımlayabiliriz yada daha hızlı tanımlamak amacıyla Express I/O Device Set </a:t>
            </a:r>
            <a:r>
              <a:rPr lang="tr-TR" dirty="0" err="1"/>
              <a:t>Up</a:t>
            </a:r>
            <a:r>
              <a:rPr lang="tr-TR" dirty="0"/>
              <a:t>’ seçeriz. </a:t>
            </a:r>
          </a:p>
          <a:p>
            <a:r>
              <a:rPr lang="tr-TR" dirty="0"/>
              <a:t>Express I/O Device Set </a:t>
            </a:r>
            <a:r>
              <a:rPr lang="tr-TR" dirty="0" err="1"/>
              <a:t>Up’a</a:t>
            </a:r>
            <a:r>
              <a:rPr lang="tr-TR" dirty="0"/>
              <a:t> gidilir ve burada I/O Server ve I/O </a:t>
            </a:r>
            <a:r>
              <a:rPr lang="tr-TR" dirty="0" err="1"/>
              <a:t>device</a:t>
            </a:r>
            <a:r>
              <a:rPr lang="tr-TR" dirty="0"/>
              <a:t> tanımlanır.</a:t>
            </a:r>
          </a:p>
          <a:p>
            <a:r>
              <a:rPr lang="tr-TR" dirty="0" err="1"/>
              <a:t>Next</a:t>
            </a:r>
            <a:r>
              <a:rPr lang="tr-TR" dirty="0"/>
              <a:t>----&gt; Name=</a:t>
            </a:r>
            <a:r>
              <a:rPr lang="tr-TR" dirty="0" err="1"/>
              <a:t>Milk</a:t>
            </a:r>
            <a:r>
              <a:rPr lang="tr-TR" dirty="0"/>
              <a:t> </a:t>
            </a:r>
            <a:r>
              <a:rPr lang="tr-TR" dirty="0" err="1"/>
              <a:t>Next</a:t>
            </a:r>
            <a:r>
              <a:rPr lang="tr-TR" dirty="0"/>
              <a:t>-------&gt; Burada sisteme bağlı bir I/O Device (PLC olabilir) ismi istiyor. MilkDev1 ismini veriyoruz. </a:t>
            </a:r>
            <a:r>
              <a:rPr lang="tr-TR" dirty="0" err="1"/>
              <a:t>Next</a:t>
            </a:r>
            <a:r>
              <a:rPr lang="tr-TR" dirty="0"/>
              <a:t>------&gt;Sistemin nasıl çalışacağını bilgisayara öğretmek gerekiyor.  Eğer gerçek bir PLC bağlayacaksam </a:t>
            </a:r>
            <a:r>
              <a:rPr lang="tr-TR" dirty="0" err="1"/>
              <a:t>External</a:t>
            </a:r>
            <a:r>
              <a:rPr lang="tr-TR" dirty="0"/>
              <a:t> I/O Device seçmem gerekiyor. Gerçek bir PLC’ ye bağlanmayacaksam da Disk I/O </a:t>
            </a:r>
            <a:r>
              <a:rPr lang="tr-TR" dirty="0" err="1"/>
              <a:t>device’ı</a:t>
            </a:r>
            <a:r>
              <a:rPr lang="tr-TR" dirty="0"/>
              <a:t> seçiyoruz. Bilgisayarı PLC gibi düşünerek çalışıyor. Sistemi </a:t>
            </a:r>
            <a:r>
              <a:rPr lang="tr-TR" dirty="0" err="1"/>
              <a:t>simüle</a:t>
            </a:r>
            <a:r>
              <a:rPr lang="tr-TR" dirty="0"/>
              <a:t> ediyor. </a:t>
            </a:r>
            <a:r>
              <a:rPr lang="tr-TR" dirty="0" err="1"/>
              <a:t>Next</a:t>
            </a:r>
            <a:r>
              <a:rPr lang="tr-TR" dirty="0"/>
              <a:t>------&gt;</a:t>
            </a:r>
            <a:r>
              <a:rPr lang="tr-TR" dirty="0" err="1"/>
              <a:t>Schneider</a:t>
            </a:r>
            <a:r>
              <a:rPr lang="tr-TR" dirty="0"/>
              <a:t> </a:t>
            </a:r>
            <a:r>
              <a:rPr lang="tr-TR" dirty="0" err="1"/>
              <a:t>Electric</a:t>
            </a:r>
            <a:r>
              <a:rPr lang="tr-TR" dirty="0"/>
              <a:t> , M340, </a:t>
            </a:r>
            <a:r>
              <a:rPr lang="tr-TR" dirty="0" err="1"/>
              <a:t>Modbus</a:t>
            </a:r>
            <a:r>
              <a:rPr lang="tr-TR" dirty="0"/>
              <a:t>/TCP Ethernet (PLC M340 </a:t>
            </a:r>
            <a:r>
              <a:rPr lang="tr-TR" dirty="0" err="1"/>
              <a:t>mış</a:t>
            </a:r>
            <a:r>
              <a:rPr lang="tr-TR" dirty="0"/>
              <a:t> gibi çalışacak) </a:t>
            </a:r>
            <a:r>
              <a:rPr lang="tr-TR" dirty="0" err="1"/>
              <a:t>Next</a:t>
            </a:r>
            <a:r>
              <a:rPr lang="tr-TR" dirty="0"/>
              <a:t>-------&gt; </a:t>
            </a:r>
            <a:r>
              <a:rPr lang="tr-TR" dirty="0" err="1"/>
              <a:t>Finish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4349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Bölüm Proje Yönetimi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Bu noktada Cluster ve Serverlar tanımlanmış oldu. Bundan sonra Alarm Server, Trend Server, Report </a:t>
            </a:r>
            <a:r>
              <a:rPr lang="tr-TR" dirty="0" err="1"/>
              <a:t>Server’in</a:t>
            </a:r>
            <a:r>
              <a:rPr lang="tr-TR" dirty="0"/>
              <a:t> bir network ağı kurarak ayrı bilgisayarlarda mı çalışacağı yoksa tek bir bilgisayarda mı çalışacağını öğretmek gerekiyor. Bunun için </a:t>
            </a:r>
            <a:r>
              <a:rPr lang="tr-TR" dirty="0" err="1"/>
              <a:t>Citect</a:t>
            </a:r>
            <a:r>
              <a:rPr lang="tr-TR" dirty="0"/>
              <a:t> Explorer, Project Editor veya Graphics </a:t>
            </a:r>
            <a:r>
              <a:rPr lang="tr-TR" dirty="0" err="1"/>
              <a:t>Builder’dan</a:t>
            </a:r>
            <a:r>
              <a:rPr lang="tr-TR" dirty="0"/>
              <a:t> herhangi birinde </a:t>
            </a:r>
            <a:r>
              <a:rPr lang="tr-TR" dirty="0" err="1"/>
              <a:t>computer</a:t>
            </a:r>
            <a:r>
              <a:rPr lang="tr-TR" dirty="0"/>
              <a:t> ikonunun üzerine tıklayarak veya Tools altında </a:t>
            </a:r>
            <a:r>
              <a:rPr lang="tr-TR" dirty="0" err="1"/>
              <a:t>Computer</a:t>
            </a:r>
            <a:r>
              <a:rPr lang="tr-TR" dirty="0"/>
              <a:t> Set </a:t>
            </a:r>
            <a:r>
              <a:rPr lang="tr-TR" dirty="0" err="1"/>
              <a:t>Up</a:t>
            </a:r>
            <a:r>
              <a:rPr lang="tr-TR" dirty="0"/>
              <a:t> </a:t>
            </a:r>
            <a:r>
              <a:rPr lang="tr-TR" dirty="0" err="1"/>
              <a:t>Wizard’ı</a:t>
            </a:r>
            <a:r>
              <a:rPr lang="tr-TR" dirty="0"/>
              <a:t> seçebiliriz. Açılan pencerede </a:t>
            </a:r>
            <a:r>
              <a:rPr lang="tr-TR" dirty="0" err="1"/>
              <a:t>express</a:t>
            </a:r>
            <a:r>
              <a:rPr lang="tr-TR" dirty="0"/>
              <a:t> set </a:t>
            </a:r>
            <a:r>
              <a:rPr lang="tr-TR" dirty="0" err="1"/>
              <a:t>up</a:t>
            </a:r>
            <a:r>
              <a:rPr lang="tr-TR" dirty="0"/>
              <a:t> seçilir.  </a:t>
            </a:r>
            <a:r>
              <a:rPr lang="tr-TR" dirty="0" err="1"/>
              <a:t>Next</a:t>
            </a:r>
            <a:r>
              <a:rPr lang="tr-TR" dirty="0"/>
              <a:t> dersek önce projeyi </a:t>
            </a:r>
            <a:r>
              <a:rPr lang="tr-TR" dirty="0" err="1"/>
              <a:t>Compile</a:t>
            </a:r>
            <a:r>
              <a:rPr lang="tr-TR" dirty="0"/>
              <a:t> et uyarısı çıkar. Bunun için editör sayfasına geçilir. File kısmından </a:t>
            </a:r>
            <a:r>
              <a:rPr lang="tr-TR" dirty="0" err="1"/>
              <a:t>Compile</a:t>
            </a:r>
            <a:r>
              <a:rPr lang="tr-TR" dirty="0"/>
              <a:t> seçilir ve proje </a:t>
            </a:r>
            <a:r>
              <a:rPr lang="tr-TR" dirty="0" err="1"/>
              <a:t>compile</a:t>
            </a:r>
            <a:r>
              <a:rPr lang="tr-TR" dirty="0"/>
              <a:t> edilir. Eğer herhangi bir hata yoksa </a:t>
            </a:r>
            <a:r>
              <a:rPr lang="tr-TR" dirty="0" err="1"/>
              <a:t>Computer</a:t>
            </a:r>
            <a:r>
              <a:rPr lang="tr-TR" dirty="0"/>
              <a:t> Set </a:t>
            </a:r>
            <a:r>
              <a:rPr lang="tr-TR" dirty="0" err="1"/>
              <a:t>Up</a:t>
            </a:r>
            <a:r>
              <a:rPr lang="tr-TR" dirty="0"/>
              <a:t> Wizard seçilir. Express set </a:t>
            </a:r>
            <a:r>
              <a:rPr lang="tr-TR" dirty="0" err="1"/>
              <a:t>up</a:t>
            </a:r>
            <a:r>
              <a:rPr lang="tr-TR" dirty="0"/>
              <a:t> seçilir. </a:t>
            </a:r>
            <a:r>
              <a:rPr lang="tr-TR" dirty="0" err="1"/>
              <a:t>Next</a:t>
            </a:r>
            <a:r>
              <a:rPr lang="tr-TR" dirty="0"/>
              <a:t> ----&gt; </a:t>
            </a:r>
            <a:r>
              <a:rPr lang="tr-TR" dirty="0" err="1"/>
              <a:t>Milk_Treatment</a:t>
            </a:r>
            <a:r>
              <a:rPr lang="tr-TR" dirty="0"/>
              <a:t> seçili geldi. </a:t>
            </a:r>
            <a:r>
              <a:rPr lang="tr-TR" dirty="0" err="1"/>
              <a:t>Next</a:t>
            </a:r>
            <a:r>
              <a:rPr lang="tr-TR" dirty="0"/>
              <a:t>----&gt;            Server </a:t>
            </a:r>
            <a:r>
              <a:rPr lang="tr-TR" dirty="0" err="1"/>
              <a:t>and</a:t>
            </a:r>
            <a:r>
              <a:rPr lang="tr-TR" dirty="0"/>
              <a:t> Control Client seçili </a:t>
            </a:r>
            <a:r>
              <a:rPr lang="tr-TR" dirty="0" err="1"/>
              <a:t>Next</a:t>
            </a:r>
            <a:r>
              <a:rPr lang="tr-TR" dirty="0"/>
              <a:t> ----&gt; No </a:t>
            </a:r>
            <a:r>
              <a:rPr lang="tr-TR" dirty="0" err="1"/>
              <a:t>networking</a:t>
            </a:r>
            <a:r>
              <a:rPr lang="tr-TR" dirty="0"/>
              <a:t> seçili. </a:t>
            </a:r>
            <a:r>
              <a:rPr lang="tr-TR" dirty="0" err="1"/>
              <a:t>Next</a:t>
            </a:r>
            <a:r>
              <a:rPr lang="tr-TR" dirty="0"/>
              <a:t> ----&gt; </a:t>
            </a:r>
            <a:r>
              <a:rPr lang="tr-TR" dirty="0" err="1"/>
              <a:t>Finish</a:t>
            </a:r>
            <a:r>
              <a:rPr lang="tr-TR" dirty="0"/>
              <a:t> </a:t>
            </a:r>
          </a:p>
          <a:p>
            <a:r>
              <a:rPr lang="tr-TR" dirty="0"/>
              <a:t>Artık bilgisayar, tek bir bilgisayar üzerinden tüm serverların çalışacağını biliyor.</a:t>
            </a:r>
          </a:p>
          <a:p>
            <a:r>
              <a:rPr lang="tr-TR" dirty="0"/>
              <a:t>Bu noktaya kadar </a:t>
            </a:r>
            <a:r>
              <a:rPr lang="tr-TR" dirty="0" err="1"/>
              <a:t>Milk_Treatment</a:t>
            </a:r>
            <a:r>
              <a:rPr lang="tr-TR" dirty="0"/>
              <a:t> adlı bir proje oluşturulmuş durumdadır. </a:t>
            </a:r>
          </a:p>
        </p:txBody>
      </p:sp>
    </p:spTree>
    <p:extLst>
      <p:ext uri="{BB962C8B-B14F-4D97-AF65-F5344CB8AC3E}">
        <p14:creationId xmlns:p14="http://schemas.microsoft.com/office/powerpoint/2010/main" val="422882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Bölüm Proje Yönetimi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Projenin yedeğini almak: Explorer içinde proje üzerine sağ tıklanır. </a:t>
            </a:r>
            <a:r>
              <a:rPr lang="tr-TR" dirty="0" err="1"/>
              <a:t>Back</a:t>
            </a:r>
            <a:r>
              <a:rPr lang="tr-TR" dirty="0"/>
              <a:t> </a:t>
            </a:r>
            <a:r>
              <a:rPr lang="tr-TR" dirty="0" err="1"/>
              <a:t>up</a:t>
            </a:r>
            <a:r>
              <a:rPr lang="tr-TR" dirty="0"/>
              <a:t> seçilir. Proje ismi kısmında hangi projenin yedeği alınacağı belirtilir. </a:t>
            </a:r>
            <a:r>
              <a:rPr lang="tr-TR" dirty="0" err="1"/>
              <a:t>Back</a:t>
            </a:r>
            <a:r>
              <a:rPr lang="tr-TR" dirty="0"/>
              <a:t> </a:t>
            </a:r>
            <a:r>
              <a:rPr lang="tr-TR" dirty="0" err="1"/>
              <a:t>up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kısmında yedeğin nereye alınacağı bildirilir. Örneğin masaüstü seçilebilir. Alttaki </a:t>
            </a:r>
            <a:r>
              <a:rPr lang="tr-TR" dirty="0" err="1"/>
              <a:t>options</a:t>
            </a:r>
            <a:r>
              <a:rPr lang="tr-TR" dirty="0"/>
              <a:t> kısmında x ile belirtilen 3 kutucuk seçili olmalı;</a:t>
            </a:r>
          </a:p>
          <a:p>
            <a:r>
              <a:rPr lang="tr-TR" dirty="0" err="1"/>
              <a:t>Use</a:t>
            </a:r>
            <a:r>
              <a:rPr lang="tr-TR" dirty="0"/>
              <a:t> </a:t>
            </a:r>
            <a:r>
              <a:rPr lang="tr-TR" dirty="0" err="1"/>
              <a:t>compression</a:t>
            </a:r>
            <a:r>
              <a:rPr lang="tr-TR" dirty="0"/>
              <a:t> x		</a:t>
            </a:r>
            <a:r>
              <a:rPr lang="tr-TR" dirty="0" err="1"/>
              <a:t>Use</a:t>
            </a:r>
            <a:r>
              <a:rPr lang="tr-TR" dirty="0"/>
              <a:t> </a:t>
            </a:r>
            <a:r>
              <a:rPr lang="tr-TR" dirty="0" err="1"/>
              <a:t>encrytron</a:t>
            </a:r>
            <a:endParaRPr lang="tr-TR" dirty="0"/>
          </a:p>
          <a:p>
            <a:r>
              <a:rPr lang="tr-TR" dirty="0" err="1"/>
              <a:t>Save</a:t>
            </a:r>
            <a:r>
              <a:rPr lang="tr-TR" dirty="0"/>
              <a:t> </a:t>
            </a:r>
            <a:r>
              <a:rPr lang="tr-TR" dirty="0" err="1"/>
              <a:t>Compiled</a:t>
            </a:r>
            <a:r>
              <a:rPr lang="tr-TR" dirty="0"/>
              <a:t>		</a:t>
            </a:r>
            <a:r>
              <a:rPr lang="tr-TR" dirty="0" err="1"/>
              <a:t>Save</a:t>
            </a:r>
            <a:r>
              <a:rPr lang="tr-TR" dirty="0"/>
              <a:t> </a:t>
            </a:r>
            <a:r>
              <a:rPr lang="tr-TR" dirty="0" err="1"/>
              <a:t>configuration</a:t>
            </a:r>
            <a:r>
              <a:rPr lang="tr-TR" dirty="0"/>
              <a:t> </a:t>
            </a:r>
            <a:r>
              <a:rPr lang="tr-TR" dirty="0" err="1"/>
              <a:t>files</a:t>
            </a:r>
            <a:r>
              <a:rPr lang="tr-TR" dirty="0"/>
              <a:t> x</a:t>
            </a:r>
          </a:p>
          <a:p>
            <a:r>
              <a:rPr lang="tr-TR" dirty="0" err="1"/>
              <a:t>Save</a:t>
            </a:r>
            <a:r>
              <a:rPr lang="tr-TR" dirty="0"/>
              <a:t> </a:t>
            </a:r>
            <a:r>
              <a:rPr lang="tr-TR" dirty="0" err="1"/>
              <a:t>sub-directories</a:t>
            </a:r>
            <a:r>
              <a:rPr lang="tr-TR" dirty="0"/>
              <a:t> x</a:t>
            </a:r>
          </a:p>
          <a:p>
            <a:r>
              <a:rPr lang="tr-TR" dirty="0"/>
              <a:t>Ok diyoruz. Masaüstünde </a:t>
            </a:r>
            <a:r>
              <a:rPr lang="tr-TR" dirty="0" err="1"/>
              <a:t>Milk_Treatment.ctz</a:t>
            </a:r>
            <a:r>
              <a:rPr lang="tr-TR" dirty="0"/>
              <a:t> dosyası oluşur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6740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Bölüm Proje Yönetimi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Projeyi silmek: Explorer içinde proje üzerine sağ tıklanır. </a:t>
            </a:r>
            <a:r>
              <a:rPr lang="tr-TR" dirty="0" err="1"/>
              <a:t>Delete</a:t>
            </a:r>
            <a:r>
              <a:rPr lang="tr-TR" dirty="0"/>
              <a:t> Project dendiğinde proje silinmiş olur. </a:t>
            </a:r>
          </a:p>
          <a:p>
            <a:r>
              <a:rPr lang="tr-TR" dirty="0"/>
              <a:t>Projeyi tekrar yüklemek: (Yedeğinin alınmış olması lazım) My Project te sağ tıklayıp Restore deyince açılan pencerede </a:t>
            </a:r>
            <a:r>
              <a:rPr lang="tr-TR" dirty="0" err="1"/>
              <a:t>browse</a:t>
            </a:r>
            <a:r>
              <a:rPr lang="tr-TR" dirty="0"/>
              <a:t> dan </a:t>
            </a:r>
            <a:r>
              <a:rPr lang="tr-TR" dirty="0" err="1"/>
              <a:t>ctz</a:t>
            </a:r>
            <a:r>
              <a:rPr lang="tr-TR" dirty="0"/>
              <a:t> uzantılı proje seçilir.  Açılan pencerelerde değişiklik yapmadan ok diyoruz ve proje geri gelmiş olur.</a:t>
            </a:r>
          </a:p>
          <a:p>
            <a:r>
              <a:rPr lang="tr-TR" dirty="0" err="1" smtClean="0"/>
              <a:t>Include</a:t>
            </a:r>
            <a:r>
              <a:rPr lang="tr-TR" dirty="0" smtClean="0"/>
              <a:t> </a:t>
            </a:r>
            <a:r>
              <a:rPr lang="tr-TR" dirty="0"/>
              <a:t>Project: Genellikle büyük SCADA projelerinde, proje küçük parçalara ayrılır. Küçük projeler daha sonra </a:t>
            </a:r>
            <a:r>
              <a:rPr lang="tr-TR" dirty="0" err="1"/>
              <a:t>include</a:t>
            </a:r>
            <a:r>
              <a:rPr lang="tr-TR" dirty="0"/>
              <a:t> edilerek büyük proje elde edilir.     </a:t>
            </a:r>
          </a:p>
        </p:txBody>
      </p:sp>
    </p:spTree>
    <p:extLst>
      <p:ext uri="{BB962C8B-B14F-4D97-AF65-F5344CB8AC3E}">
        <p14:creationId xmlns:p14="http://schemas.microsoft.com/office/powerpoint/2010/main" val="2102069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2561</TotalTime>
  <Words>982</Words>
  <Application>Microsoft Office PowerPoint</Application>
  <PresentationFormat>Geniş ekran</PresentationFormat>
  <Paragraphs>47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5" baseType="lpstr">
      <vt:lpstr>Calibri</vt:lpstr>
      <vt:lpstr>Times New Roman</vt:lpstr>
      <vt:lpstr>temaacik</vt:lpstr>
      <vt:lpstr>Proje Yönetimi</vt:lpstr>
      <vt:lpstr>2. Bölüm Proje Yönetimi</vt:lpstr>
      <vt:lpstr>2. Bölüm Proje Yönetimi</vt:lpstr>
      <vt:lpstr>2. Bölüm Proje Yönetimi</vt:lpstr>
      <vt:lpstr>2. Bölüm Proje Yönetimi</vt:lpstr>
      <vt:lpstr>2. Bölüm Proje Yönetimi</vt:lpstr>
      <vt:lpstr>2. Bölüm Proje Yönetimi</vt:lpstr>
      <vt:lpstr>2. Bölüm Proje Yönetimi</vt:lpstr>
      <vt:lpstr>2. Bölüm Proje Yönetimi</vt:lpstr>
      <vt:lpstr>2. Bölüm Proje Yönetimi</vt:lpstr>
      <vt:lpstr>2. Bölüm Proje Yönetimi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128</cp:revision>
  <dcterms:created xsi:type="dcterms:W3CDTF">2017-11-13T19:25:20Z</dcterms:created>
  <dcterms:modified xsi:type="dcterms:W3CDTF">2020-01-23T13:07:26Z</dcterms:modified>
</cp:coreProperties>
</file>