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76928C-740C-46D2-BBB6-0576692DA72E}"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1187653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6928C-740C-46D2-BBB6-0576692DA72E}"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4230560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6928C-740C-46D2-BBB6-0576692DA72E}"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327473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76928C-740C-46D2-BBB6-0576692DA72E}"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3354781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76928C-740C-46D2-BBB6-0576692DA72E}" type="datetimeFigureOut">
              <a:rPr lang="en-US" smtClean="0"/>
              <a:t>3/11/2018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2681386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76928C-740C-46D2-BBB6-0576692DA72E}"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2057557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76928C-740C-46D2-BBB6-0576692DA72E}" type="datetimeFigureOut">
              <a:rPr lang="en-US" smtClean="0"/>
              <a:t>3/11/2018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1644360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76928C-740C-46D2-BBB6-0576692DA72E}" type="datetimeFigureOut">
              <a:rPr lang="en-US" smtClean="0"/>
              <a:t>3/11/2018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93911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6928C-740C-46D2-BBB6-0576692DA72E}" type="datetimeFigureOut">
              <a:rPr lang="en-US" smtClean="0"/>
              <a:t>3/11/2018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89135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6928C-740C-46D2-BBB6-0576692DA72E}"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443781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6928C-740C-46D2-BBB6-0576692DA72E}" type="datetimeFigureOut">
              <a:rPr lang="en-US" smtClean="0"/>
              <a:t>3/11/2018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43FFF0-D763-4B5C-92C5-A4463F7CD6CE}" type="slidenum">
              <a:rPr lang="en-US" smtClean="0"/>
              <a:t>‹#›</a:t>
            </a:fld>
            <a:endParaRPr lang="en-US"/>
          </a:p>
        </p:txBody>
      </p:sp>
    </p:spTree>
    <p:extLst>
      <p:ext uri="{BB962C8B-B14F-4D97-AF65-F5344CB8AC3E}">
        <p14:creationId xmlns:p14="http://schemas.microsoft.com/office/powerpoint/2010/main" val="97636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6928C-740C-46D2-BBB6-0576692DA72E}" type="datetimeFigureOut">
              <a:rPr lang="en-US" smtClean="0"/>
              <a:t>3/11/2018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3FFF0-D763-4B5C-92C5-A4463F7CD6CE}" type="slidenum">
              <a:rPr lang="en-US" smtClean="0"/>
              <a:t>‹#›</a:t>
            </a:fld>
            <a:endParaRPr lang="en-US"/>
          </a:p>
        </p:txBody>
      </p:sp>
    </p:spTree>
    <p:extLst>
      <p:ext uri="{BB962C8B-B14F-4D97-AF65-F5344CB8AC3E}">
        <p14:creationId xmlns:p14="http://schemas.microsoft.com/office/powerpoint/2010/main" val="2580915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İSLAM HUKUK USULÜ</a:t>
            </a:r>
            <a:endParaRPr lang="en-US" dirty="0"/>
          </a:p>
        </p:txBody>
      </p:sp>
      <p:sp>
        <p:nvSpPr>
          <p:cNvPr id="5" name="Content Placeholder 4"/>
          <p:cNvSpPr>
            <a:spLocks noGrp="1"/>
          </p:cNvSpPr>
          <p:nvPr>
            <p:ph idx="1"/>
          </p:nvPr>
        </p:nvSpPr>
        <p:spPr/>
        <p:txBody>
          <a:bodyPr/>
          <a:lstStyle/>
          <a:p>
            <a:r>
              <a:rPr lang="tr-TR" dirty="0" smtClean="0"/>
              <a:t>ASLİ KAYNAKLAR: KİTAP/KUR’AN, SÜNNET, İCMA + KIYAS</a:t>
            </a:r>
          </a:p>
          <a:p>
            <a:pPr marL="0" indent="0">
              <a:buNone/>
            </a:pPr>
            <a:r>
              <a:rPr lang="tr-TR" dirty="0" smtClean="0"/>
              <a:t>A. </a:t>
            </a:r>
            <a:r>
              <a:rPr lang="tr-TR" b="1" u="sng" dirty="0" smtClean="0"/>
              <a:t>KİTAP</a:t>
            </a:r>
          </a:p>
          <a:p>
            <a:pPr marL="514350" indent="-514350">
              <a:buAutoNum type="arabicPeriod"/>
            </a:pPr>
            <a:r>
              <a:rPr lang="tr-TR" dirty="0" smtClean="0"/>
              <a:t>Kitap </a:t>
            </a:r>
            <a:r>
              <a:rPr lang="tr-TR" dirty="0" smtClean="0"/>
              <a:t>Kavramı</a:t>
            </a:r>
            <a:r>
              <a:rPr lang="en-US" dirty="0" smtClean="0"/>
              <a:t>: </a:t>
            </a:r>
            <a:r>
              <a:rPr lang="en-US" dirty="0" err="1" smtClean="0"/>
              <a:t>Tanim</a:t>
            </a:r>
            <a:endParaRPr lang="tr-TR" dirty="0" smtClean="0"/>
          </a:p>
          <a:p>
            <a:pPr marL="514350" indent="-514350">
              <a:buAutoNum type="arabicPeriod"/>
            </a:pPr>
            <a:r>
              <a:rPr lang="tr-TR" dirty="0" smtClean="0"/>
              <a:t>Kitabın </a:t>
            </a:r>
            <a:r>
              <a:rPr lang="tr-TR" dirty="0" smtClean="0"/>
              <a:t>Tarihi</a:t>
            </a:r>
            <a:r>
              <a:rPr lang="en-US" dirty="0" smtClean="0"/>
              <a:t>: </a:t>
            </a:r>
            <a:r>
              <a:rPr lang="en-US" dirty="0" err="1" smtClean="0"/>
              <a:t>Vahy</a:t>
            </a:r>
            <a:r>
              <a:rPr lang="en-US" dirty="0" smtClean="0"/>
              <a:t> </a:t>
            </a:r>
            <a:r>
              <a:rPr lang="en-US" dirty="0" err="1" smtClean="0"/>
              <a:t>ve</a:t>
            </a:r>
            <a:r>
              <a:rPr lang="en-US" dirty="0" smtClean="0"/>
              <a:t> </a:t>
            </a:r>
            <a:r>
              <a:rPr lang="en-US" dirty="0" err="1" smtClean="0"/>
              <a:t>Mushaflasma</a:t>
            </a:r>
            <a:endParaRPr lang="tr-TR" dirty="0" smtClean="0"/>
          </a:p>
          <a:p>
            <a:pPr marL="514350" indent="-514350">
              <a:buAutoNum type="arabicPeriod"/>
            </a:pPr>
            <a:r>
              <a:rPr lang="tr-TR" dirty="0" smtClean="0"/>
              <a:t>Kitabın Hukuki içerik ve kapsamı</a:t>
            </a:r>
            <a:endParaRPr lang="en-US" dirty="0"/>
          </a:p>
        </p:txBody>
      </p:sp>
    </p:spTree>
    <p:extLst>
      <p:ext uri="{BB962C8B-B14F-4D97-AF65-F5344CB8AC3E}">
        <p14:creationId xmlns:p14="http://schemas.microsoft.com/office/powerpoint/2010/main" val="1661488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İSLAM HUKUK USULÜ</a:t>
            </a:r>
            <a:endParaRPr lang="en-US" dirty="0"/>
          </a:p>
        </p:txBody>
      </p:sp>
      <p:sp>
        <p:nvSpPr>
          <p:cNvPr id="5" name="Content Placeholder 4"/>
          <p:cNvSpPr>
            <a:spLocks noGrp="1"/>
          </p:cNvSpPr>
          <p:nvPr>
            <p:ph idx="1"/>
          </p:nvPr>
        </p:nvSpPr>
        <p:spPr/>
        <p:txBody>
          <a:bodyPr/>
          <a:lstStyle/>
          <a:p>
            <a:r>
              <a:rPr lang="tr-TR" dirty="0" smtClean="0"/>
              <a:t>ASLİ KAYNAKLAR: KİTAP/KUR’AN, SÜNNET, İCMA + KIYAS</a:t>
            </a:r>
          </a:p>
          <a:p>
            <a:pPr marL="0" indent="0">
              <a:buNone/>
            </a:pPr>
            <a:r>
              <a:rPr lang="tr-TR" dirty="0" smtClean="0"/>
              <a:t>A. </a:t>
            </a:r>
            <a:r>
              <a:rPr lang="tr-TR" b="1" u="sng" dirty="0" smtClean="0"/>
              <a:t>KİTAP</a:t>
            </a:r>
          </a:p>
          <a:p>
            <a:pPr marL="514350" indent="-514350">
              <a:buFont typeface="Arial" panose="020B0604020202020204" pitchFamily="34" charset="0"/>
              <a:buAutoNum type="arabicPeriod"/>
            </a:pPr>
            <a:r>
              <a:rPr lang="tr-TR" dirty="0" smtClean="0"/>
              <a:t>Kitap Kavramı</a:t>
            </a:r>
            <a:r>
              <a:rPr lang="en-US" dirty="0" smtClean="0"/>
              <a:t>: </a:t>
            </a:r>
            <a:r>
              <a:rPr lang="en-US" dirty="0" err="1"/>
              <a:t>Kur'an</a:t>
            </a:r>
            <a:r>
              <a:rPr lang="en-US" dirty="0"/>
              <a:t>, </a:t>
            </a:r>
            <a:r>
              <a:rPr lang="en-US" dirty="0" err="1"/>
              <a:t>Fatiha</a:t>
            </a:r>
            <a:r>
              <a:rPr lang="en-US" dirty="0"/>
              <a:t> </a:t>
            </a:r>
            <a:r>
              <a:rPr lang="en-US" dirty="0" err="1"/>
              <a:t>süresi</a:t>
            </a:r>
            <a:r>
              <a:rPr lang="en-US" dirty="0"/>
              <a:t> </a:t>
            </a:r>
            <a:r>
              <a:rPr lang="en-US" dirty="0" err="1"/>
              <a:t>ile</a:t>
            </a:r>
            <a:r>
              <a:rPr lang="en-US" dirty="0"/>
              <a:t> </a:t>
            </a:r>
            <a:r>
              <a:rPr lang="en-US" dirty="0" err="1"/>
              <a:t>başlar</a:t>
            </a:r>
            <a:r>
              <a:rPr lang="en-US" dirty="0"/>
              <a:t>. </a:t>
            </a:r>
            <a:r>
              <a:rPr lang="en-US" dirty="0" err="1"/>
              <a:t>Nas</a:t>
            </a:r>
            <a:r>
              <a:rPr lang="en-US" dirty="0"/>
              <a:t> </a:t>
            </a:r>
            <a:r>
              <a:rPr lang="en-US" dirty="0" err="1"/>
              <a:t>süresi</a:t>
            </a:r>
            <a:r>
              <a:rPr lang="en-US" dirty="0"/>
              <a:t> </a:t>
            </a:r>
            <a:r>
              <a:rPr lang="en-US" dirty="0" err="1"/>
              <a:t>ile</a:t>
            </a:r>
            <a:r>
              <a:rPr lang="en-US" dirty="0"/>
              <a:t> son </a:t>
            </a:r>
            <a:r>
              <a:rPr lang="en-US" dirty="0" err="1"/>
              <a:t>bulur</a:t>
            </a:r>
            <a:r>
              <a:rPr lang="en-US" dirty="0"/>
              <a:t> </a:t>
            </a:r>
            <a:r>
              <a:rPr lang="en-US" dirty="0" err="1"/>
              <a:t>ve</a:t>
            </a:r>
            <a:r>
              <a:rPr lang="en-US" dirty="0"/>
              <a:t> </a:t>
            </a:r>
            <a:r>
              <a:rPr lang="en-US" dirty="0" err="1"/>
              <a:t>mushafm</a:t>
            </a:r>
            <a:r>
              <a:rPr lang="en-US" dirty="0"/>
              <a:t> </a:t>
            </a:r>
            <a:r>
              <a:rPr lang="en-US" dirty="0" err="1"/>
              <a:t>iki</a:t>
            </a:r>
            <a:r>
              <a:rPr lang="en-US" dirty="0"/>
              <a:t> </a:t>
            </a:r>
            <a:r>
              <a:rPr lang="en-US" dirty="0" err="1"/>
              <a:t>kapa</a:t>
            </a:r>
            <a:r>
              <a:rPr lang="en-US" dirty="0"/>
              <a:t> </a:t>
            </a:r>
            <a:r>
              <a:rPr lang="en-US" dirty="0" err="1"/>
              <a:t>ğı</a:t>
            </a:r>
            <a:r>
              <a:rPr lang="en-US" dirty="0"/>
              <a:t> </a:t>
            </a:r>
            <a:r>
              <a:rPr lang="en-US" dirty="0" err="1"/>
              <a:t>arasmda</a:t>
            </a:r>
            <a:r>
              <a:rPr lang="en-US" dirty="0"/>
              <a:t> </a:t>
            </a:r>
            <a:r>
              <a:rPr lang="en-US" dirty="0" err="1"/>
              <a:t>yazılı</a:t>
            </a:r>
            <a:r>
              <a:rPr lang="en-US" dirty="0"/>
              <a:t> </a:t>
            </a:r>
            <a:r>
              <a:rPr lang="en-US" dirty="0" err="1"/>
              <a:t>olup</a:t>
            </a:r>
            <a:r>
              <a:rPr lang="en-US" dirty="0"/>
              <a:t> </a:t>
            </a:r>
            <a:r>
              <a:rPr lang="en-US" dirty="0" err="1"/>
              <a:t>hiçbir</a:t>
            </a:r>
            <a:r>
              <a:rPr lang="en-US" dirty="0"/>
              <a:t> </a:t>
            </a:r>
            <a:r>
              <a:rPr lang="en-US" dirty="0" err="1"/>
              <a:t>değişikliğe</a:t>
            </a:r>
            <a:r>
              <a:rPr lang="en-US" dirty="0"/>
              <a:t> </a:t>
            </a:r>
            <a:r>
              <a:rPr lang="en-US" dirty="0" err="1"/>
              <a:t>uğramadan</a:t>
            </a:r>
            <a:r>
              <a:rPr lang="en-US" dirty="0"/>
              <a:t> </a:t>
            </a:r>
            <a:r>
              <a:rPr lang="en-US" dirty="0" err="1"/>
              <a:t>ve</a:t>
            </a:r>
            <a:r>
              <a:rPr lang="en-US" dirty="0"/>
              <a:t> </a:t>
            </a:r>
            <a:r>
              <a:rPr lang="en-US" dirty="0" err="1"/>
              <a:t>tebdil</a:t>
            </a:r>
            <a:r>
              <a:rPr lang="en-US" dirty="0"/>
              <a:t> </a:t>
            </a:r>
            <a:r>
              <a:rPr lang="en-US" dirty="0" err="1"/>
              <a:t>edilmeden</a:t>
            </a:r>
            <a:r>
              <a:rPr lang="en-US" dirty="0"/>
              <a:t> </a:t>
            </a:r>
            <a:r>
              <a:rPr lang="en-US" dirty="0" err="1"/>
              <a:t>nesilden</a:t>
            </a:r>
            <a:r>
              <a:rPr lang="en-US" dirty="0"/>
              <a:t> </a:t>
            </a:r>
            <a:r>
              <a:rPr lang="en-US" dirty="0" err="1"/>
              <a:t>nesile</a:t>
            </a:r>
            <a:r>
              <a:rPr lang="en-US" dirty="0"/>
              <a:t> </a:t>
            </a:r>
            <a:r>
              <a:rPr lang="en-US" dirty="0" err="1"/>
              <a:t>yazılı</a:t>
            </a:r>
            <a:r>
              <a:rPr lang="en-US" dirty="0"/>
              <a:t> </a:t>
            </a:r>
            <a:r>
              <a:rPr lang="en-US" dirty="0" err="1"/>
              <a:t>ve</a:t>
            </a:r>
            <a:r>
              <a:rPr lang="en-US" dirty="0"/>
              <a:t> </a:t>
            </a:r>
            <a:r>
              <a:rPr lang="en-US" dirty="0" err="1"/>
              <a:t>sözlü</a:t>
            </a:r>
            <a:r>
              <a:rPr lang="en-US" dirty="0"/>
              <a:t> </a:t>
            </a:r>
            <a:r>
              <a:rPr lang="en-US" dirty="0" err="1"/>
              <a:t>olarak</a:t>
            </a:r>
            <a:r>
              <a:rPr lang="en-US" dirty="0"/>
              <a:t> </a:t>
            </a:r>
            <a:r>
              <a:rPr lang="en-US" dirty="0" err="1"/>
              <a:t>Yüce</a:t>
            </a:r>
            <a:r>
              <a:rPr lang="en-US" dirty="0"/>
              <a:t> Allah' ın </a:t>
            </a:r>
            <a:r>
              <a:rPr lang="en-US" dirty="0" err="1"/>
              <a:t>şu</a:t>
            </a:r>
            <a:r>
              <a:rPr lang="en-US" dirty="0"/>
              <a:t>: (</a:t>
            </a:r>
            <a:r>
              <a:rPr lang="en-US" dirty="0" err="1"/>
              <a:t>Zikri</a:t>
            </a:r>
            <a:r>
              <a:rPr lang="en-US" dirty="0"/>
              <a:t>), Biz </a:t>
            </a:r>
            <a:r>
              <a:rPr lang="en-US" dirty="0" err="1"/>
              <a:t>indirdik</a:t>
            </a:r>
            <a:r>
              <a:rPr lang="en-US" dirty="0"/>
              <a:t> </a:t>
            </a:r>
            <a:r>
              <a:rPr lang="en-US" dirty="0" err="1"/>
              <a:t>ancak</a:t>
            </a:r>
            <a:r>
              <a:rPr lang="en-US" dirty="0"/>
              <a:t> </a:t>
            </a:r>
            <a:r>
              <a:rPr lang="en-US" dirty="0" err="1"/>
              <a:t>onun</a:t>
            </a:r>
            <a:r>
              <a:rPr lang="en-US" dirty="0"/>
              <a:t> </a:t>
            </a:r>
            <a:r>
              <a:rPr lang="en-US" dirty="0" err="1"/>
              <a:t>koruyucusu</a:t>
            </a:r>
            <a:r>
              <a:rPr lang="en-US" dirty="0"/>
              <a:t> </a:t>
            </a:r>
            <a:r>
              <a:rPr lang="en-US" dirty="0" err="1"/>
              <a:t>biziz</a:t>
            </a:r>
            <a:r>
              <a:rPr lang="en-US" dirty="0"/>
              <a:t>"  </a:t>
            </a:r>
            <a:r>
              <a:rPr lang="en-US" dirty="0" err="1"/>
              <a:t>sözünü</a:t>
            </a:r>
            <a:r>
              <a:rPr lang="en-US" dirty="0"/>
              <a:t> </a:t>
            </a:r>
            <a:r>
              <a:rPr lang="en-US" dirty="0" err="1"/>
              <a:t>doğrulayarak</a:t>
            </a:r>
            <a:r>
              <a:rPr lang="en-US" dirty="0"/>
              <a:t> </a:t>
            </a:r>
            <a:r>
              <a:rPr lang="en-US" dirty="0" err="1"/>
              <a:t>tevatür</a:t>
            </a:r>
            <a:r>
              <a:rPr lang="en-US" dirty="0"/>
              <a:t> </a:t>
            </a:r>
            <a:r>
              <a:rPr lang="en-US" dirty="0" err="1"/>
              <a:t>yoluyla</a:t>
            </a:r>
            <a:r>
              <a:rPr lang="en-US" dirty="0"/>
              <a:t> </a:t>
            </a:r>
            <a:r>
              <a:rPr lang="en-US" dirty="0" err="1"/>
              <a:t>bize</a:t>
            </a:r>
            <a:r>
              <a:rPr lang="en-US" dirty="0"/>
              <a:t> </a:t>
            </a:r>
            <a:r>
              <a:rPr lang="en-US" dirty="0" err="1"/>
              <a:t>gelen</a:t>
            </a:r>
            <a:r>
              <a:rPr lang="en-US" dirty="0"/>
              <a:t> </a:t>
            </a:r>
            <a:r>
              <a:rPr lang="en-US" dirty="0" err="1"/>
              <a:t>kitaptır</a:t>
            </a:r>
            <a:r>
              <a:rPr lang="en-US" dirty="0"/>
              <a:t>. (</a:t>
            </a:r>
            <a:r>
              <a:rPr lang="en-US" dirty="0" err="1"/>
              <a:t>Abdulvehhab</a:t>
            </a:r>
            <a:r>
              <a:rPr lang="en-US" dirty="0"/>
              <a:t> </a:t>
            </a:r>
            <a:r>
              <a:rPr lang="en-US" dirty="0" err="1"/>
              <a:t>Khallaf</a:t>
            </a:r>
            <a:r>
              <a:rPr lang="en-US" dirty="0"/>
              <a:t>, Islam </a:t>
            </a:r>
            <a:r>
              <a:rPr lang="en-US" dirty="0" err="1"/>
              <a:t>Hukuk</a:t>
            </a:r>
            <a:r>
              <a:rPr lang="en-US" dirty="0"/>
              <a:t> </a:t>
            </a:r>
            <a:r>
              <a:rPr lang="en-US" dirty="0" err="1"/>
              <a:t>Felsefesi</a:t>
            </a:r>
            <a:r>
              <a:rPr lang="en-US" dirty="0"/>
              <a:t>, </a:t>
            </a:r>
            <a:r>
              <a:rPr lang="en-US" dirty="0" err="1" smtClean="0"/>
              <a:t>Terc</a:t>
            </a:r>
            <a:r>
              <a:rPr lang="en-US" dirty="0" smtClean="0"/>
              <a:t>: </a:t>
            </a:r>
            <a:r>
              <a:rPr lang="en-US" dirty="0" err="1"/>
              <a:t>Huseyin</a:t>
            </a:r>
            <a:r>
              <a:rPr lang="en-US" dirty="0"/>
              <a:t> </a:t>
            </a:r>
            <a:r>
              <a:rPr lang="en-US" dirty="0" err="1"/>
              <a:t>Atay</a:t>
            </a:r>
            <a:r>
              <a:rPr lang="en-US" dirty="0"/>
              <a:t>, </a:t>
            </a:r>
            <a:r>
              <a:rPr lang="en-US" dirty="0" err="1"/>
              <a:t>sayfa</a:t>
            </a:r>
            <a:r>
              <a:rPr lang="en-US" dirty="0"/>
              <a:t> 165.</a:t>
            </a:r>
          </a:p>
          <a:p>
            <a:pPr marL="0" indent="0">
              <a:buNone/>
            </a:pPr>
            <a:endParaRPr lang="tr-TR" dirty="0" smtClean="0"/>
          </a:p>
        </p:txBody>
      </p:sp>
    </p:spTree>
    <p:extLst>
      <p:ext uri="{BB962C8B-B14F-4D97-AF65-F5344CB8AC3E}">
        <p14:creationId xmlns:p14="http://schemas.microsoft.com/office/powerpoint/2010/main" val="312394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İSLAM HUKUK USULÜ</a:t>
            </a:r>
            <a:endParaRPr lang="en-US" dirty="0"/>
          </a:p>
        </p:txBody>
      </p:sp>
      <p:sp>
        <p:nvSpPr>
          <p:cNvPr id="5" name="Content Placeholder 4"/>
          <p:cNvSpPr>
            <a:spLocks noGrp="1"/>
          </p:cNvSpPr>
          <p:nvPr>
            <p:ph idx="1"/>
          </p:nvPr>
        </p:nvSpPr>
        <p:spPr/>
        <p:txBody>
          <a:bodyPr>
            <a:normAutofit lnSpcReduction="10000"/>
          </a:bodyPr>
          <a:lstStyle/>
          <a:p>
            <a:r>
              <a:rPr lang="tr-TR" dirty="0" smtClean="0"/>
              <a:t>ASLİ KAYNAKLAR: KİTAP/KUR’AN, SÜNNET, İCMA + KIYAS</a:t>
            </a:r>
          </a:p>
          <a:p>
            <a:pPr marL="0" indent="0">
              <a:buNone/>
            </a:pPr>
            <a:r>
              <a:rPr lang="tr-TR" dirty="0" smtClean="0"/>
              <a:t>A. </a:t>
            </a:r>
            <a:r>
              <a:rPr lang="tr-TR" b="1" u="sng" dirty="0" smtClean="0"/>
              <a:t>KİTAP</a:t>
            </a:r>
          </a:p>
          <a:p>
            <a:pPr marL="514350" indent="-514350">
              <a:buAutoNum type="arabicPeriod"/>
            </a:pPr>
            <a:r>
              <a:rPr lang="tr-TR" dirty="0" smtClean="0"/>
              <a:t>Kitap Kavramı</a:t>
            </a:r>
          </a:p>
          <a:p>
            <a:pPr marL="514350" indent="-514350">
              <a:buAutoNum type="arabicPeriod"/>
            </a:pPr>
            <a:r>
              <a:rPr lang="tr-TR" dirty="0" smtClean="0"/>
              <a:t>Kitabın Tarihi</a:t>
            </a:r>
            <a:r>
              <a:rPr lang="en-US" dirty="0" smtClean="0"/>
              <a:t>: </a:t>
            </a:r>
            <a:endParaRPr lang="en-US" dirty="0" smtClean="0"/>
          </a:p>
          <a:p>
            <a:pPr marL="0" indent="0">
              <a:buNone/>
            </a:pPr>
            <a:r>
              <a:rPr lang="tr-TR" dirty="0" smtClean="0"/>
              <a:t>Hz. Osman, </a:t>
            </a:r>
            <a:r>
              <a:rPr lang="en-US" dirty="0" smtClean="0"/>
              <a:t>Hz. </a:t>
            </a:r>
            <a:r>
              <a:rPr lang="en-US" dirty="0" err="1" smtClean="0"/>
              <a:t>Ebu</a:t>
            </a:r>
            <a:r>
              <a:rPr lang="en-US" dirty="0" smtClean="0"/>
              <a:t> </a:t>
            </a:r>
            <a:r>
              <a:rPr lang="en-US" dirty="0" err="1" smtClean="0"/>
              <a:t>Bekr</a:t>
            </a:r>
            <a:r>
              <a:rPr lang="en-US" dirty="0" smtClean="0"/>
              <a:t> d</a:t>
            </a:r>
            <a:r>
              <a:rPr lang="tr-TR" dirty="0" smtClean="0"/>
              <a:t>öneminde Kur’an’ın cem’inde komisyon başkanı olarak görevlendirdiği Zeyd Ibn Sabit, ve Abdullah Ibn Zübeyr, Said Ibn el-As, Abdurrahman Ibn el-Haris Ibn el-Hişam’den oluşan üç Kureyşli ile birlşikte oluşan dört kişilik bir ekibe Kur’an’ı mushaf formuna muvafık istinsah görevini vermişti. Zekiyyuddin Şaban, İslam Hukuk İlminin Esasları, Tercç İ. K. Dönmez, TDVY, 2014, Ankara, s.59.</a:t>
            </a:r>
            <a:endParaRPr lang="tr-TR" dirty="0" smtClean="0"/>
          </a:p>
        </p:txBody>
      </p:sp>
    </p:spTree>
    <p:extLst>
      <p:ext uri="{BB962C8B-B14F-4D97-AF65-F5344CB8AC3E}">
        <p14:creationId xmlns:p14="http://schemas.microsoft.com/office/powerpoint/2010/main" val="316804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İSLAM HUKUK USULÜ</a:t>
            </a:r>
            <a:endParaRPr lang="en-US" dirty="0"/>
          </a:p>
        </p:txBody>
      </p:sp>
      <p:sp>
        <p:nvSpPr>
          <p:cNvPr id="5" name="Content Placeholder 4"/>
          <p:cNvSpPr>
            <a:spLocks noGrp="1"/>
          </p:cNvSpPr>
          <p:nvPr>
            <p:ph idx="1"/>
          </p:nvPr>
        </p:nvSpPr>
        <p:spPr/>
        <p:txBody>
          <a:bodyPr>
            <a:normAutofit/>
          </a:bodyPr>
          <a:lstStyle/>
          <a:p>
            <a:r>
              <a:rPr lang="tr-TR" dirty="0" smtClean="0"/>
              <a:t>ASLİ KAYNAKLAR: KİTAP/KUR’AN, SÜNNET, İCMA + KIYAS</a:t>
            </a:r>
          </a:p>
          <a:p>
            <a:pPr marL="0" indent="0">
              <a:buNone/>
            </a:pPr>
            <a:r>
              <a:rPr lang="tr-TR" dirty="0" smtClean="0"/>
              <a:t>A. </a:t>
            </a:r>
            <a:r>
              <a:rPr lang="tr-TR" b="1" u="sng" dirty="0" smtClean="0"/>
              <a:t>KİTAP</a:t>
            </a:r>
          </a:p>
          <a:p>
            <a:pPr marL="514350" indent="-514350">
              <a:buAutoNum type="arabicPeriod"/>
            </a:pPr>
            <a:r>
              <a:rPr lang="tr-TR" dirty="0" smtClean="0"/>
              <a:t>Kitap Kavramı</a:t>
            </a:r>
          </a:p>
          <a:p>
            <a:pPr marL="514350" indent="-514350">
              <a:buAutoNum type="arabicPeriod"/>
            </a:pPr>
            <a:r>
              <a:rPr lang="tr-TR" dirty="0" smtClean="0"/>
              <a:t>Kitabın </a:t>
            </a:r>
            <a:r>
              <a:rPr lang="tr-TR" dirty="0" smtClean="0"/>
              <a:t>Tarihi ve dil</a:t>
            </a:r>
            <a:r>
              <a:rPr lang="en-US" dirty="0" smtClean="0"/>
              <a:t>: </a:t>
            </a:r>
          </a:p>
          <a:p>
            <a:pPr marL="0" indent="0">
              <a:buNone/>
            </a:pPr>
            <a:r>
              <a:rPr lang="tr-TR" dirty="0" smtClean="0"/>
              <a:t>Hz. Osman, yazım dili konusunda ihtilaf oluşması halinde, Kureyi Lehçesine göre çözümde uzlaşılmasını önermişti. Zekiyyuddin Şaban, İslam Hukuk İlminin Esasları, Tercç İ. K. Dönmez, TDVY, 2014, Ankara, s.59.</a:t>
            </a:r>
            <a:endParaRPr lang="tr-TR" dirty="0" smtClean="0"/>
          </a:p>
        </p:txBody>
      </p:sp>
    </p:spTree>
    <p:extLst>
      <p:ext uri="{BB962C8B-B14F-4D97-AF65-F5344CB8AC3E}">
        <p14:creationId xmlns:p14="http://schemas.microsoft.com/office/powerpoint/2010/main" val="259792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tr-TR" dirty="0" smtClean="0"/>
              <a:t>İSLAM HUKUK USULÜ</a:t>
            </a:r>
            <a:endParaRPr lang="en-US" dirty="0"/>
          </a:p>
        </p:txBody>
      </p:sp>
      <p:sp>
        <p:nvSpPr>
          <p:cNvPr id="5" name="Content Placeholder 4"/>
          <p:cNvSpPr>
            <a:spLocks noGrp="1"/>
          </p:cNvSpPr>
          <p:nvPr>
            <p:ph idx="1"/>
          </p:nvPr>
        </p:nvSpPr>
        <p:spPr/>
        <p:txBody>
          <a:bodyPr>
            <a:normAutofit fontScale="77500" lnSpcReduction="20000"/>
          </a:bodyPr>
          <a:lstStyle/>
          <a:p>
            <a:r>
              <a:rPr lang="tr-TR" dirty="0" smtClean="0"/>
              <a:t>ASLİ KAYNAKLAR: KİTAP/KUR’AN, SÜNNET, İCMA + KIYAS</a:t>
            </a:r>
          </a:p>
          <a:p>
            <a:pPr marL="0" indent="0">
              <a:buNone/>
            </a:pPr>
            <a:r>
              <a:rPr lang="tr-TR" dirty="0" smtClean="0"/>
              <a:t>A. </a:t>
            </a:r>
            <a:r>
              <a:rPr lang="tr-TR" b="1" u="sng" dirty="0" smtClean="0"/>
              <a:t>KİTAP</a:t>
            </a:r>
          </a:p>
          <a:p>
            <a:pPr marL="514350" indent="-514350">
              <a:buAutoNum type="arabicPeriod"/>
            </a:pPr>
            <a:r>
              <a:rPr lang="tr-TR" dirty="0" smtClean="0"/>
              <a:t>Kitap </a:t>
            </a:r>
            <a:r>
              <a:rPr lang="tr-TR" dirty="0" smtClean="0"/>
              <a:t>Kavramı</a:t>
            </a:r>
            <a:r>
              <a:rPr lang="en-US" dirty="0" smtClean="0"/>
              <a:t>: </a:t>
            </a:r>
            <a:r>
              <a:rPr lang="en-US" dirty="0" err="1" smtClean="0"/>
              <a:t>Tanim</a:t>
            </a:r>
            <a:endParaRPr lang="tr-TR" dirty="0" smtClean="0"/>
          </a:p>
          <a:p>
            <a:pPr marL="514350" indent="-514350">
              <a:buAutoNum type="arabicPeriod"/>
            </a:pPr>
            <a:r>
              <a:rPr lang="tr-TR" dirty="0" smtClean="0"/>
              <a:t>Kitabın </a:t>
            </a:r>
            <a:r>
              <a:rPr lang="tr-TR" dirty="0" smtClean="0"/>
              <a:t>Tarihi</a:t>
            </a:r>
            <a:r>
              <a:rPr lang="en-US" dirty="0" smtClean="0"/>
              <a:t>: </a:t>
            </a:r>
            <a:r>
              <a:rPr lang="en-US" dirty="0" err="1" smtClean="0"/>
              <a:t>Vahy</a:t>
            </a:r>
            <a:r>
              <a:rPr lang="en-US" dirty="0" smtClean="0"/>
              <a:t> </a:t>
            </a:r>
            <a:r>
              <a:rPr lang="en-US" dirty="0" err="1" smtClean="0"/>
              <a:t>ve</a:t>
            </a:r>
            <a:r>
              <a:rPr lang="en-US" dirty="0" smtClean="0"/>
              <a:t> </a:t>
            </a:r>
            <a:r>
              <a:rPr lang="en-US" dirty="0" err="1" smtClean="0"/>
              <a:t>Mushaflasma</a:t>
            </a:r>
            <a:endParaRPr lang="tr-TR" dirty="0" smtClean="0"/>
          </a:p>
          <a:p>
            <a:pPr marL="514350" indent="-514350">
              <a:buAutoNum type="arabicPeriod"/>
            </a:pPr>
            <a:r>
              <a:rPr lang="tr-TR" dirty="0" smtClean="0"/>
              <a:t>Kitabın Hukuki </a:t>
            </a:r>
            <a:r>
              <a:rPr lang="tr-TR" dirty="0" smtClean="0"/>
              <a:t>içerik </a:t>
            </a:r>
            <a:r>
              <a:rPr lang="tr-TR" dirty="0" smtClean="0"/>
              <a:t>ve </a:t>
            </a:r>
            <a:r>
              <a:rPr lang="tr-TR" dirty="0" smtClean="0"/>
              <a:t>kapsamı:</a:t>
            </a:r>
          </a:p>
          <a:p>
            <a:pPr marL="0" indent="0">
              <a:buNone/>
            </a:pPr>
            <a:r>
              <a:rPr lang="en-US" dirty="0" err="1" smtClean="0"/>
              <a:t>Kur'an'daki</a:t>
            </a:r>
            <a:r>
              <a:rPr lang="en-US" dirty="0" smtClean="0"/>
              <a:t> </a:t>
            </a:r>
            <a:r>
              <a:rPr lang="en-US" dirty="0" err="1"/>
              <a:t>ameli</a:t>
            </a:r>
            <a:r>
              <a:rPr lang="en-US" dirty="0"/>
              <a:t> </a:t>
            </a:r>
            <a:r>
              <a:rPr lang="en-US" dirty="0" err="1"/>
              <a:t>hükümler</a:t>
            </a:r>
            <a:r>
              <a:rPr lang="en-US" dirty="0"/>
              <a:t> </a:t>
            </a:r>
            <a:r>
              <a:rPr lang="en-US" dirty="0" err="1" smtClean="0"/>
              <a:t>iki</a:t>
            </a:r>
            <a:r>
              <a:rPr lang="tr-TR" dirty="0" smtClean="0"/>
              <a:t>ye ayrılır:</a:t>
            </a:r>
          </a:p>
          <a:p>
            <a:pPr marL="0" indent="0">
              <a:buNone/>
            </a:pPr>
            <a:r>
              <a:rPr lang="tr-TR" dirty="0"/>
              <a:t>a) Ibadet hükümleri:</a:t>
            </a:r>
          </a:p>
          <a:p>
            <a:pPr marL="0" indent="0">
              <a:buNone/>
            </a:pPr>
            <a:r>
              <a:rPr lang="tr-TR" dirty="0"/>
              <a:t>Namaz, oruç, zekât, hac, adak, yemin gibi ibadetler ki, bunlarla</a:t>
            </a:r>
          </a:p>
          <a:p>
            <a:pPr marL="0" indent="0">
              <a:buNone/>
            </a:pPr>
            <a:r>
              <a:rPr lang="tr-TR" dirty="0"/>
              <a:t>insanın Rabbi ile olan ilişkisini düzenler.</a:t>
            </a:r>
          </a:p>
          <a:p>
            <a:pPr marL="0" indent="0">
              <a:buNone/>
            </a:pPr>
            <a:r>
              <a:rPr lang="tr-TR" dirty="0"/>
              <a:t>b) Muamele hükümleri:</a:t>
            </a:r>
          </a:p>
          <a:p>
            <a:pPr marL="0" indent="0">
              <a:buNone/>
            </a:pPr>
            <a:r>
              <a:rPr lang="tr-TR" dirty="0" smtClean="0"/>
              <a:t>İbadetin </a:t>
            </a:r>
            <a:r>
              <a:rPr lang="tr-TR" dirty="0"/>
              <a:t>dışında kalan akitler, yönetimler (tasarruflar), cezalar,</a:t>
            </a:r>
          </a:p>
          <a:p>
            <a:pPr marL="0" indent="0">
              <a:buNone/>
            </a:pPr>
            <a:r>
              <a:rPr lang="tr-TR" dirty="0"/>
              <a:t>cinayet </a:t>
            </a:r>
            <a:r>
              <a:rPr lang="tr-TR" dirty="0" smtClean="0"/>
              <a:t>vesairedir. Kaynak: Hallaf, İslam Hukuk Felsefesi, sayfa 175-176.</a:t>
            </a:r>
            <a:endParaRPr lang="tr-TR" dirty="0" smtClean="0"/>
          </a:p>
        </p:txBody>
      </p:sp>
    </p:spTree>
    <p:extLst>
      <p:ext uri="{BB962C8B-B14F-4D97-AF65-F5344CB8AC3E}">
        <p14:creationId xmlns:p14="http://schemas.microsoft.com/office/powerpoint/2010/main" val="4143929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379</Words>
  <Application>Microsoft Office PowerPoint</Application>
  <PresentationFormat>Widescreen</PresentationFormat>
  <Paragraphs>35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İSLAM HUKUK USULÜ</vt:lpstr>
      <vt:lpstr>İSLAM HUKUK USULÜ</vt:lpstr>
      <vt:lpstr>İSLAM HUKUK USULÜ</vt:lpstr>
      <vt:lpstr>İSLAM HUKUK USULÜ</vt:lpstr>
      <vt:lpstr>İSLAM HUKUK USULÜ</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HUKUK USULÜ</dc:title>
  <dc:creator>Osman Taştan</dc:creator>
  <cp:lastModifiedBy>Osman Taştan</cp:lastModifiedBy>
  <cp:revision>15</cp:revision>
  <dcterms:created xsi:type="dcterms:W3CDTF">2018-01-20T13:04:21Z</dcterms:created>
  <dcterms:modified xsi:type="dcterms:W3CDTF">2018-03-11T15:55:22Z</dcterms:modified>
</cp:coreProperties>
</file>