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3BE9A-0589-46A5-AE76-6E983129FB54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5AF83-9125-4FD9-8C7F-870B40C02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47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05AF83-9125-4FD9-8C7F-870B40C020E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1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55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1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9601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039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5870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064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717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07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49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11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62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59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98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6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3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89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85877-B009-4BC3-A78E-1966DFE90803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BBD736-A689-4927-A34B-F63EF29AEE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58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78176" y="2619607"/>
            <a:ext cx="887871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600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GERONTEKNOLOJİ</a:t>
            </a:r>
            <a:endParaRPr lang="tr-TR" sz="600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2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53037" y="2125015"/>
            <a:ext cx="105864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 Black" panose="020B0A04020102020204" pitchFamily="34" charset="0"/>
              </a:rPr>
              <a:t>Kaynakça :</a:t>
            </a:r>
          </a:p>
          <a:p>
            <a:r>
              <a:rPr lang="tr-TR" sz="2800" dirty="0" err="1"/>
              <a:t>Kalınkara</a:t>
            </a:r>
            <a:r>
              <a:rPr lang="tr-TR" sz="2800" dirty="0"/>
              <a:t>, V., Tezel, H., &amp; Zorlu, T. (2016). Yaşlılık </a:t>
            </a:r>
            <a:r>
              <a:rPr lang="tr-TR" sz="2800" dirty="0" err="1"/>
              <a:t>Disiplinlerarası</a:t>
            </a:r>
            <a:r>
              <a:rPr lang="tr-TR" sz="2800" dirty="0"/>
              <a:t> Yaklaşım, Sorunlar, Çözümler 2. V. </a:t>
            </a:r>
            <a:r>
              <a:rPr lang="tr-TR" sz="2800" dirty="0" err="1"/>
              <a:t>Kalınkara</a:t>
            </a:r>
            <a:r>
              <a:rPr lang="tr-TR" sz="2800" dirty="0"/>
              <a:t>. </a:t>
            </a:r>
            <a:r>
              <a:rPr lang="tr-TR" sz="2800" i="1" dirty="0" err="1"/>
              <a:t>Gero</a:t>
            </a:r>
            <a:r>
              <a:rPr lang="tr-TR" sz="2800" i="1"/>
              <a:t> (n) teknoloji: Yaşlı ve Teknoloji</a:t>
            </a:r>
            <a:r>
              <a:rPr lang="tr-TR" sz="2800"/>
              <a:t>, 509-540.</a:t>
            </a:r>
            <a:endParaRPr lang="tr-TR" sz="2800" b="1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446986" y="811369"/>
            <a:ext cx="78045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Geronteknoloji</a:t>
            </a:r>
            <a:r>
              <a:rPr lang="tr-TR" sz="2000" b="1" dirty="0" smtClean="0">
                <a:latin typeface="Arial Black" panose="020B0A04020102020204" pitchFamily="34" charset="0"/>
              </a:rPr>
              <a:t> </a:t>
            </a:r>
          </a:p>
          <a:p>
            <a:endParaRPr lang="tr-TR" sz="2000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b="1" dirty="0" smtClean="0"/>
              <a:t> </a:t>
            </a:r>
            <a:r>
              <a:rPr lang="tr-TR" sz="2000" dirty="0" smtClean="0">
                <a:latin typeface="Arial Black" panose="020B0A04020102020204" pitchFamily="34" charset="0"/>
              </a:rPr>
              <a:t>Yaşam boyunca bireyin sağlıklı biçimde, sosyal katılımına ve bağımsız yaşamasına olanak vermek için </a:t>
            </a:r>
            <a:r>
              <a:rPr lang="tr-TR" sz="2000" dirty="0" err="1" smtClean="0">
                <a:latin typeface="Arial Black" panose="020B0A04020102020204" pitchFamily="34" charset="0"/>
              </a:rPr>
              <a:t>gerontoloji</a:t>
            </a:r>
            <a:r>
              <a:rPr lang="tr-TR" sz="2000" dirty="0" smtClean="0">
                <a:latin typeface="Arial Black" panose="020B0A04020102020204" pitchFamily="34" charset="0"/>
              </a:rPr>
              <a:t> ile teknoloji çalışması olarak tanımlanır.</a:t>
            </a:r>
          </a:p>
          <a:p>
            <a:pPr algn="just"/>
            <a:endParaRPr lang="tr-TR" sz="2000" dirty="0" smtClean="0">
              <a:latin typeface="Arial Black" panose="020B0A040201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2000" dirty="0" err="1">
                <a:latin typeface="Arial Black" panose="020B0A04020102020204" pitchFamily="34" charset="0"/>
              </a:rPr>
              <a:t>G</a:t>
            </a:r>
            <a:r>
              <a:rPr lang="tr-TR" sz="2000" dirty="0" err="1" smtClean="0">
                <a:latin typeface="Arial Black" panose="020B0A04020102020204" pitchFamily="34" charset="0"/>
              </a:rPr>
              <a:t>erontoloji</a:t>
            </a:r>
            <a:r>
              <a:rPr lang="tr-TR" sz="2000" dirty="0" smtClean="0">
                <a:latin typeface="Arial Black" panose="020B0A04020102020204" pitchFamily="34" charset="0"/>
              </a:rPr>
              <a:t> yaşlanmanın biyolojik, psikolojik, sosyal ve sağlık yönleri ile ilgilenir.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Arial Black" panose="020B0A04020102020204" pitchFamily="34" charset="0"/>
              </a:rPr>
              <a:t>Teknoloji ise fiziksel, kimyasal, inşaat, mekanik, elektriksel, endüstriyel, bilgi ve iletişim mühendisliği gibi bilimsel branşları içerir. </a:t>
            </a:r>
            <a:endParaRPr lang="tr-TR" sz="2000" dirty="0" smtClean="0"/>
          </a:p>
          <a:p>
            <a:r>
              <a:rPr lang="tr-TR" sz="2000" dirty="0" smtClean="0"/>
              <a:t>   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4175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086377" y="785611"/>
            <a:ext cx="67356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Geronteknolojinin</a:t>
            </a:r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Amacı</a:t>
            </a:r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086376" y="1661375"/>
            <a:ext cx="92470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Ekonomik bir tasarımda amaç;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çevreyi, araç ve gereci kullanıcının yetenek ve kapasitesini en üst düzeye çıkaracak,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vücudun ilgili organ ve özelliklerine uygun olacak ve oluşabilecek kaza riskini minimuma indirilecek şekilde tasarlamaktır.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err="1" smtClean="0">
                <a:latin typeface="Arial Black" panose="020B0A04020102020204" pitchFamily="34" charset="0"/>
              </a:rPr>
              <a:t>Geronteknoloji</a:t>
            </a:r>
            <a:r>
              <a:rPr lang="tr-TR" sz="2200" dirty="0" smtClean="0">
                <a:latin typeface="Arial Black" panose="020B0A04020102020204" pitchFamily="34" charset="0"/>
              </a:rPr>
              <a:t> ayrıca ‘önleme, telafi etme, artırma, bakım vericilere destek ve yaşlanmayla ilgili araştırmaların geliştirilmesi’ konularında rol oynar. </a:t>
            </a:r>
            <a:endParaRPr lang="tr-TR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498500" y="1674254"/>
            <a:ext cx="798490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dirty="0" err="1" smtClean="0">
                <a:latin typeface="Arial Black" panose="020B0A04020102020204" pitchFamily="34" charset="0"/>
              </a:rPr>
              <a:t>Geronteknoloji</a:t>
            </a:r>
            <a:r>
              <a:rPr lang="tr-TR" sz="2200" dirty="0" smtClean="0">
                <a:latin typeface="Arial Black" panose="020B0A04020102020204" pitchFamily="34" charset="0"/>
              </a:rPr>
              <a:t> ile ilgili alanlarda en büyük başarı bireyin beklentilerinin ve ihtiyaçlarının tanımlanması gerektiği fikri olmuştur.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200" dirty="0"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200" dirty="0" err="1" smtClean="0">
                <a:latin typeface="Arial Black" panose="020B0A04020102020204" pitchFamily="34" charset="0"/>
              </a:rPr>
              <a:t>Geronteknoloji</a:t>
            </a:r>
            <a:r>
              <a:rPr lang="tr-TR" sz="2200" dirty="0" smtClean="0">
                <a:latin typeface="Arial Black" panose="020B0A04020102020204" pitchFamily="34" charset="0"/>
              </a:rPr>
              <a:t>, yaşlanan nüfusun azalan fiziksel yeteneklerini telafi etmek ve fonksiyonel yeteneklerini geliştirmek için yenilikçi teknolojilere vurgu yapar. </a:t>
            </a:r>
            <a:endParaRPr lang="tr-TR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7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137893" y="759854"/>
            <a:ext cx="8087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Geronteknoloji</a:t>
            </a:r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Ve Hedef Grup Olarak Yaşlılar</a:t>
            </a:r>
            <a:endParaRPr lang="tr-TR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903432" y="1272704"/>
            <a:ext cx="900233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200" dirty="0" err="1" smtClean="0">
                <a:latin typeface="Arial Black" panose="020B0A04020102020204" pitchFamily="34" charset="0"/>
              </a:rPr>
              <a:t>Geronteknolojinin</a:t>
            </a:r>
            <a:r>
              <a:rPr lang="tr-TR" sz="2200" dirty="0" smtClean="0">
                <a:latin typeface="Arial Black" panose="020B0A04020102020204" pitchFamily="34" charset="0"/>
              </a:rPr>
              <a:t> yaşlılık dönemi yaşam kalitesini arttırmaya olanak tanıyan etkileri;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sağlık hizmetleri,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kişisel ve toplumsal yaşam,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iş yaşamı,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 ulaşım ve haberleşme </a:t>
            </a:r>
          </a:p>
          <a:p>
            <a:pPr lvl="1"/>
            <a:r>
              <a:rPr lang="tr-TR" sz="2200" dirty="0" smtClean="0">
                <a:latin typeface="Arial Black" panose="020B0A04020102020204" pitchFamily="34" charset="0"/>
              </a:rPr>
              <a:t>gibi pek çok alanda gözlenmektedir.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2200" dirty="0">
              <a:latin typeface="Arial Black" panose="020B0A04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Sağlık, yaşlanma dönemindeki iyilik hissinin en önemli etkenlerindendir. Sağlık hizmetlerindeki gelişmelerle uzayan insan yaşamının yarattığı yeni beklenti, yaşlılık dönemindeki etkinliğin ve yaşam memnuniyetinin arttırılması yönündedir.</a:t>
            </a:r>
            <a:endParaRPr lang="tr-TR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99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356832" y="824248"/>
            <a:ext cx="7753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Robot Teknolojisi Ve Yaşlılara Katkısı</a:t>
            </a:r>
            <a:endParaRPr lang="tr-TR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047739" y="1854558"/>
            <a:ext cx="855157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Sağlık bakımı hizmetleriyle ilgili görevler, yüksek bilişsel ve düşük bilişsel görevler olarak sınıflandırılır.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2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Yüksek Bilişsel Etkinlikler : </a:t>
            </a:r>
            <a:r>
              <a:rPr lang="tr-TR" sz="2200" dirty="0" smtClean="0">
                <a:latin typeface="Arial Black" panose="020B0A04020102020204" pitchFamily="34" charset="0"/>
              </a:rPr>
              <a:t>Muayene gibi hastayla yoğun etkileşimi gerektiren eylemlerdir.</a:t>
            </a:r>
          </a:p>
          <a:p>
            <a:pPr algn="just"/>
            <a:endParaRPr lang="tr-TR" sz="2200" dirty="0" smtClean="0">
              <a:latin typeface="Arial Black" panose="020B0A04020102020204" pitchFamily="34" charset="0"/>
            </a:endParaRPr>
          </a:p>
          <a:p>
            <a:pPr marL="342900" indent="-342900" algn="just">
              <a:buAutoNum type="arabicPeriod" startAt="2"/>
            </a:pPr>
            <a:r>
              <a:rPr lang="tr-TR" sz="22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Düşük Bilişsel etkinlikler :</a:t>
            </a:r>
            <a:r>
              <a:rPr lang="tr-TR" sz="2200" dirty="0" smtClean="0">
                <a:latin typeface="Arial Black" panose="020B0A04020102020204" pitchFamily="34" charset="0"/>
              </a:rPr>
              <a:t> Sıklıkla tekrarlı ve mekanik görevlerdir. </a:t>
            </a:r>
          </a:p>
          <a:p>
            <a:pPr algn="just"/>
            <a:r>
              <a:rPr lang="tr-TR" sz="2200" dirty="0">
                <a:latin typeface="Arial Black" panose="020B0A04020102020204" pitchFamily="34" charset="0"/>
              </a:rPr>
              <a:t> </a:t>
            </a:r>
            <a:r>
              <a:rPr lang="tr-TR" sz="2200" dirty="0" smtClean="0">
                <a:latin typeface="Arial Black" panose="020B0A04020102020204" pitchFamily="34" charset="0"/>
              </a:rPr>
              <a:t>  ÖR/ İlaç zamanını hatırlatma, yürüme desteği vb. </a:t>
            </a:r>
          </a:p>
          <a:p>
            <a:pPr algn="just"/>
            <a:r>
              <a:rPr lang="tr-TR" sz="2200" dirty="0">
                <a:latin typeface="Arial Black" panose="020B0A04020102020204" pitchFamily="34" charset="0"/>
              </a:rPr>
              <a:t> </a:t>
            </a:r>
            <a:r>
              <a:rPr lang="tr-TR" sz="2200" dirty="0" smtClean="0">
                <a:latin typeface="Arial Black" panose="020B0A04020102020204" pitchFamily="34" charset="0"/>
              </a:rPr>
              <a:t>  </a:t>
            </a:r>
            <a:endParaRPr lang="tr-TR" sz="2200" dirty="0">
              <a:latin typeface="Arial Black" panose="020B0A04020102020204" pitchFamily="34" charset="0"/>
            </a:endParaRPr>
          </a:p>
          <a:p>
            <a:endParaRPr lang="tr-TR" sz="22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75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485623" y="875763"/>
            <a:ext cx="39795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Robotlar Ve Yaşlılar</a:t>
            </a:r>
            <a:endParaRPr lang="tr-TR" sz="2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886755" y="1611841"/>
            <a:ext cx="915687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900" dirty="0" smtClean="0">
                <a:latin typeface="Arial Black" panose="020B0A04020102020204" pitchFamily="34" charset="0"/>
              </a:rPr>
              <a:t>Yardımcı robotlar, sağlık ve bakım desteği, fiziksel destek ve bilişsel destek vererek yaşlı insanlara yardım sağlamaktadırlar.</a:t>
            </a:r>
          </a:p>
          <a:p>
            <a:pPr algn="just"/>
            <a:endParaRPr lang="tr-TR" sz="1900" dirty="0" smtClean="0">
              <a:latin typeface="Arial Black" panose="020B0A04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900" dirty="0" smtClean="0">
                <a:latin typeface="Arial Black" panose="020B0A04020102020204" pitchFamily="34" charset="0"/>
              </a:rPr>
              <a:t>Sağlık bakım desteği veren robotlar, kişilerin fiziksel sağlıklarının korunması ve desteklenmesi için kullanılmaktadır.</a:t>
            </a:r>
          </a:p>
          <a:p>
            <a:pPr algn="just"/>
            <a:endParaRPr lang="tr-TR" sz="1900" dirty="0" smtClean="0">
              <a:latin typeface="Arial Black" panose="020B0A04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900" dirty="0" smtClean="0">
                <a:latin typeface="Arial Black" panose="020B0A04020102020204" pitchFamily="34" charset="0"/>
              </a:rPr>
              <a:t>İzleme ve koruma yöntemleri ise, sağlıkla ilgili verilen servislerin en önemli kısmını oluşturmaktadır.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900" dirty="0" smtClean="0">
              <a:latin typeface="Arial Black" panose="020B0A04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900" dirty="0" smtClean="0">
                <a:latin typeface="Arial Black" panose="020B0A04020102020204" pitchFamily="34" charset="0"/>
              </a:rPr>
              <a:t>Yaşlıların yaşam alanında sağlık takibi, vücuda takılan alıcılarla izlenebildiği gibi</a:t>
            </a:r>
            <a:r>
              <a:rPr lang="tr-TR" sz="1900" dirty="0">
                <a:latin typeface="Arial Black" panose="020B0A04020102020204" pitchFamily="34" charset="0"/>
              </a:rPr>
              <a:t> </a:t>
            </a:r>
            <a:r>
              <a:rPr lang="tr-TR" sz="1900" dirty="0" smtClean="0">
                <a:latin typeface="Arial Black" panose="020B0A04020102020204" pitchFamily="34" charset="0"/>
              </a:rPr>
              <a:t>kişisel yaşam alanlarına yerleştirilen alıcılarla günlük yaşam döngülerindeki etkileri de izlenebilmekte ve acil durumlarda müdahale olanağı sağlamaktadır.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19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54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83347" y="528033"/>
            <a:ext cx="92599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Robotların en önemli katkılarından biri, güç kaybına bağlı yetersizliklerde yaşlı insanlara destek vermektedir. Fiziksel </a:t>
            </a:r>
            <a:r>
              <a:rPr lang="tr-TR" sz="2200" dirty="0" err="1" smtClean="0">
                <a:latin typeface="Arial Black" panose="020B0A04020102020204" pitchFamily="34" charset="0"/>
              </a:rPr>
              <a:t>ortez</a:t>
            </a:r>
            <a:r>
              <a:rPr lang="tr-TR" sz="2200" dirty="0" smtClean="0">
                <a:latin typeface="Arial Black" panose="020B0A04020102020204" pitchFamily="34" charset="0"/>
              </a:rPr>
              <a:t> ve protezlerle ilgili robot teknolojisi katkıda bulunmaktadır. </a:t>
            </a:r>
            <a:endParaRPr lang="tr-TR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49247" y="415644"/>
            <a:ext cx="91182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200" dirty="0" smtClean="0">
                <a:latin typeface="Arial Black" panose="020B0A04020102020204" pitchFamily="34" charset="0"/>
              </a:rPr>
              <a:t>Kavrama ve taşıma işleri yapan bu kollar doğrudan insan bedenine veya bağımsız hareketli bir tabana bağlı olabildiği gibi, tavana bağlı olarak uzaktan hareket ettirilen örnekleri de vardır. </a:t>
            </a:r>
            <a:r>
              <a:rPr lang="tr-TR" sz="2200" dirty="0" err="1" smtClean="0">
                <a:latin typeface="Arial Black" panose="020B0A04020102020204" pitchFamily="34" charset="0"/>
              </a:rPr>
              <a:t>Eksoskeleton</a:t>
            </a:r>
            <a:r>
              <a:rPr lang="tr-TR" sz="2200" dirty="0" smtClean="0">
                <a:latin typeface="Arial Black" panose="020B0A04020102020204" pitchFamily="34" charset="0"/>
              </a:rPr>
              <a:t> denilen fiziksel yardımcılar, kullanıcının iskelet ve kas sistemine destek veren araçlardır.</a:t>
            </a:r>
            <a:endParaRPr lang="tr-TR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87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5937152</TotalTime>
  <Words>457</Words>
  <Application>Microsoft Office PowerPoint</Application>
  <PresentationFormat>Özel</PresentationFormat>
  <Paragraphs>45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Toshıba</cp:lastModifiedBy>
  <cp:revision>16</cp:revision>
  <dcterms:created xsi:type="dcterms:W3CDTF">2020-04-15T10:23:25Z</dcterms:created>
  <dcterms:modified xsi:type="dcterms:W3CDTF">2020-04-16T13:38:23Z</dcterms:modified>
</cp:coreProperties>
</file>