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1AFD"/>
    <a:srgbClr val="1488FF"/>
    <a:srgbClr val="3A911A"/>
    <a:srgbClr val="54F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91097" y="3721473"/>
            <a:ext cx="682752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55300" y="6429375"/>
            <a:ext cx="1168400" cy="292100"/>
          </a:xfrm>
        </p:spPr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E263B-76D1-4C4B-BF61-33A518CD7128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52C05-A5C3-4073-A317-B5EEAC2761E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7319512" y="0"/>
            <a:ext cx="4525024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65760" y="1298448"/>
            <a:ext cx="11460480" cy="4937760"/>
          </a:xfrm>
        </p:spPr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4991099" y="1400175"/>
            <a:ext cx="682752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45720" y="136642"/>
            <a:ext cx="4434865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978401" y="2895600"/>
            <a:ext cx="6839391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0" y="1298449"/>
            <a:ext cx="566420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6154420" y="1298449"/>
            <a:ext cx="566420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377952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5034580" y="533400"/>
            <a:ext cx="6751021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299" y="1539240"/>
            <a:ext cx="377952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46600" y="0"/>
            <a:ext cx="764540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368299" y="228600"/>
            <a:ext cx="377952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65760" y="1536192"/>
            <a:ext cx="377952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1295401"/>
            <a:ext cx="1145540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6429375"/>
            <a:ext cx="28448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1099" y="6429375"/>
            <a:ext cx="5448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5300" y="6429375"/>
            <a:ext cx="116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841" r:id="rId12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tr-TR" sz="4000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1452880"/>
          </a:xfrm>
        </p:spPr>
        <p:txBody>
          <a:bodyPr>
            <a:normAutofit/>
          </a:bodyPr>
          <a:lstStyle/>
          <a:p>
            <a:r>
              <a:rPr lang="tr-TR" sz="3600" dirty="0"/>
              <a:t>ÇOCUĞU TANIMA VE DEĞERLENDİRME TEKNİKLERİ</a:t>
            </a:r>
          </a:p>
        </p:txBody>
      </p:sp>
    </p:spTree>
    <p:extLst>
      <p:ext uri="{BB962C8B-B14F-4D97-AF65-F5344CB8AC3E}">
        <p14:creationId xmlns:p14="http://schemas.microsoft.com/office/powerpoint/2010/main" val="3066745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412630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r>
              <a:rPr lang="tr-TR" b="1" dirty="0"/>
              <a:t>ÇOCUKLARIN GELİŞİM ÖZELLİKLERİNE UYGUN GELİŞİM RAPORU HAZIRLAMA	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4294967295"/>
          </p:nvPr>
        </p:nvSpPr>
        <p:spPr>
          <a:xfrm>
            <a:off x="628004" y="2110153"/>
            <a:ext cx="11198236" cy="3905207"/>
          </a:xfrm>
        </p:spPr>
        <p:txBody>
          <a:bodyPr>
            <a:normAutofit fontScale="85000" lnSpcReduction="20000"/>
          </a:bodyPr>
          <a:lstStyle/>
          <a:p>
            <a:endParaRPr lang="tr-TR" sz="3500" dirty="0"/>
          </a:p>
          <a:p>
            <a:r>
              <a:rPr lang="tr-TR" sz="3500" dirty="0"/>
              <a:t>Gelişim raporlarının içeriğinde neler olmalı?</a:t>
            </a:r>
          </a:p>
          <a:p>
            <a:pPr lvl="1">
              <a:buFont typeface="Wingdings" charset="2"/>
              <a:buChar char="ü"/>
            </a:pPr>
            <a:r>
              <a:rPr lang="tr-TR" sz="3500" dirty="0"/>
              <a:t>Takvim yaşı</a:t>
            </a:r>
          </a:p>
          <a:p>
            <a:pPr lvl="1">
              <a:buFont typeface="Wingdings" charset="2"/>
              <a:buChar char="ü"/>
            </a:pPr>
            <a:r>
              <a:rPr lang="tr-TR" sz="3500" dirty="0"/>
              <a:t>Düzeltilmiş yaş</a:t>
            </a:r>
          </a:p>
          <a:p>
            <a:pPr lvl="1">
              <a:buFont typeface="Wingdings" charset="2"/>
              <a:buChar char="ü"/>
            </a:pPr>
            <a:r>
              <a:rPr lang="tr-TR" sz="3500" dirty="0"/>
              <a:t>Değerlendirme tarihi</a:t>
            </a:r>
          </a:p>
          <a:p>
            <a:pPr lvl="1">
              <a:buFont typeface="Wingdings" charset="2"/>
              <a:buChar char="ü"/>
            </a:pPr>
            <a:r>
              <a:rPr lang="tr-TR" sz="3500" dirty="0"/>
              <a:t>Çocuğun isim ve </a:t>
            </a:r>
            <a:r>
              <a:rPr lang="tr-TR" sz="3500" dirty="0" err="1"/>
              <a:t>soyismi</a:t>
            </a:r>
            <a:endParaRPr lang="tr-TR" sz="3500" dirty="0"/>
          </a:p>
          <a:p>
            <a:pPr lvl="1">
              <a:buFont typeface="Wingdings" charset="2"/>
              <a:buChar char="ü"/>
            </a:pPr>
            <a:r>
              <a:rPr lang="tr-TR" sz="3500" dirty="0"/>
              <a:t>Kısaca doğum öyküsü</a:t>
            </a:r>
          </a:p>
          <a:p>
            <a:pPr lvl="1">
              <a:buFont typeface="Wingdings" charset="2"/>
              <a:buChar char="ü"/>
            </a:pPr>
            <a:r>
              <a:rPr lang="tr-TR" sz="3500" dirty="0"/>
              <a:t>Kısaca aile öyküsü</a:t>
            </a:r>
          </a:p>
          <a:p>
            <a:pPr lvl="2">
              <a:buFont typeface="Wingdings" charset="2"/>
              <a:buChar char="ü"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307122"/>
          </a:xfrm>
        </p:spPr>
        <p:txBody>
          <a:bodyPr>
            <a:normAutofit/>
          </a:bodyPr>
          <a:lstStyle/>
          <a:p>
            <a:r>
              <a:rPr lang="tr-TR" b="1" dirty="0"/>
              <a:t>ÇOCUKLARIN GELİŞİM ÖZELLİKLERİNE UYGUN GELİŞİM RAPORU HAZIRLAMA	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4294967295"/>
          </p:nvPr>
        </p:nvSpPr>
        <p:spPr>
          <a:xfrm>
            <a:off x="365760" y="2485292"/>
            <a:ext cx="11460480" cy="3750916"/>
          </a:xfrm>
        </p:spPr>
        <p:txBody>
          <a:bodyPr>
            <a:normAutofit/>
          </a:bodyPr>
          <a:lstStyle/>
          <a:p>
            <a:r>
              <a:rPr lang="tr-TR" sz="2800" dirty="0"/>
              <a:t>Bilişsel gelişim alanı</a:t>
            </a:r>
          </a:p>
          <a:p>
            <a:r>
              <a:rPr lang="tr-TR" sz="2800" dirty="0"/>
              <a:t>Sosyal-duygusal alan</a:t>
            </a:r>
          </a:p>
          <a:p>
            <a:r>
              <a:rPr lang="tr-TR" sz="2800" dirty="0"/>
              <a:t>Motor gelişim alanı (küçük kas – büyük kas)</a:t>
            </a:r>
          </a:p>
          <a:p>
            <a:r>
              <a:rPr lang="tr-TR" sz="2800" dirty="0"/>
              <a:t>Dil gelişim alanı</a:t>
            </a:r>
          </a:p>
          <a:p>
            <a:r>
              <a:rPr lang="tr-TR" sz="2800" dirty="0"/>
              <a:t>Günlük yaşam becerileri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623645"/>
          </a:xfrm>
        </p:spPr>
        <p:txBody>
          <a:bodyPr>
            <a:normAutofit/>
          </a:bodyPr>
          <a:lstStyle/>
          <a:p>
            <a:r>
              <a:rPr lang="tr-TR" b="1" dirty="0"/>
              <a:t>ÇOCUKLARIN GELİŞİM ÖZELLİKLERİNE UYGUN GELİŞİM RAPORU HAZIRLAMA	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4294967295"/>
          </p:nvPr>
        </p:nvSpPr>
        <p:spPr>
          <a:xfrm>
            <a:off x="1549076" y="2590800"/>
            <a:ext cx="10277163" cy="3645407"/>
          </a:xfrm>
        </p:spPr>
        <p:txBody>
          <a:bodyPr/>
          <a:lstStyle/>
          <a:p>
            <a:r>
              <a:rPr lang="tr-TR" dirty="0"/>
              <a:t>Değerlendiricinin genel gözlemi</a:t>
            </a:r>
          </a:p>
          <a:p>
            <a:r>
              <a:rPr lang="tr-TR" dirty="0"/>
              <a:t>Değerlendirmenin yapıldığı ortamın uygunluğu</a:t>
            </a:r>
          </a:p>
          <a:p>
            <a:r>
              <a:rPr lang="tr-TR" dirty="0"/>
              <a:t>Değerlendirilen çocuğun değerlendirmeye uyumu</a:t>
            </a:r>
          </a:p>
          <a:p>
            <a:r>
              <a:rPr lang="tr-TR" dirty="0"/>
              <a:t>Ailenin yorumu</a:t>
            </a:r>
          </a:p>
          <a:p>
            <a:r>
              <a:rPr lang="tr-TR" dirty="0"/>
              <a:t>Gelişimsel tanı</a:t>
            </a:r>
          </a:p>
          <a:p>
            <a:r>
              <a:rPr lang="tr-TR" dirty="0"/>
              <a:t>Öneriler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529861"/>
          </a:xfrm>
        </p:spPr>
        <p:txBody>
          <a:bodyPr>
            <a:normAutofit/>
          </a:bodyPr>
          <a:lstStyle/>
          <a:p>
            <a:r>
              <a:rPr lang="tr-TR" b="1" dirty="0"/>
              <a:t>ÇOCUKLARIN GELİŞİM ÖZELLİKLERİNE UYGUN GELİŞİM RAPORU HAZIRLAMA	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4294967295"/>
          </p:nvPr>
        </p:nvSpPr>
        <p:spPr>
          <a:xfrm>
            <a:off x="365760" y="3012831"/>
            <a:ext cx="11460480" cy="3223377"/>
          </a:xfrm>
        </p:spPr>
        <p:txBody>
          <a:bodyPr/>
          <a:lstStyle/>
          <a:p>
            <a:r>
              <a:rPr lang="tr-TR" dirty="0"/>
              <a:t>Aileyi gelişimsel değerlendirmenin içine katmak neden önemli?</a:t>
            </a:r>
          </a:p>
          <a:p>
            <a:endParaRPr lang="tr-TR" dirty="0"/>
          </a:p>
          <a:p>
            <a:r>
              <a:rPr lang="tr-TR" dirty="0"/>
              <a:t>Hiç bir değerlendirme tek başına gelişimsel tanı için yeterli değildir !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506414"/>
          </a:xfrm>
        </p:spPr>
        <p:txBody>
          <a:bodyPr>
            <a:normAutofit/>
          </a:bodyPr>
          <a:lstStyle/>
          <a:p>
            <a:r>
              <a:rPr lang="tr-TR" b="1" dirty="0"/>
              <a:t>ÇOCUKLARIN GELİŞİM ÖZELLİKLERİNE UYGUN GELİŞİM RAPORU HAZIRLAMA	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4294967295"/>
          </p:nvPr>
        </p:nvSpPr>
        <p:spPr>
          <a:xfrm>
            <a:off x="365760" y="2274276"/>
            <a:ext cx="11460480" cy="3961931"/>
          </a:xfrm>
        </p:spPr>
        <p:txBody>
          <a:bodyPr/>
          <a:lstStyle/>
          <a:p>
            <a:endParaRPr lang="tr-TR" dirty="0"/>
          </a:p>
          <a:p>
            <a:r>
              <a:rPr lang="tr-TR" dirty="0"/>
              <a:t>Yaş hesaplaması: değerlendirme tarihinden doğum tarihinin çıkarılmasıyla hesaplanır. </a:t>
            </a:r>
          </a:p>
          <a:p>
            <a:r>
              <a:rPr lang="tr-TR" dirty="0"/>
              <a:t>Gün – Ay – Yıl </a:t>
            </a:r>
          </a:p>
          <a:p>
            <a:endParaRPr lang="tr-TR" dirty="0"/>
          </a:p>
          <a:p>
            <a:r>
              <a:rPr lang="tr-TR" dirty="0"/>
              <a:t>Düzeltilmiş yaş nedir?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529861"/>
          </a:xfrm>
        </p:spPr>
        <p:txBody>
          <a:bodyPr>
            <a:normAutofit/>
          </a:bodyPr>
          <a:lstStyle/>
          <a:p>
            <a:r>
              <a:rPr lang="tr-TR" b="1" dirty="0"/>
              <a:t>ÇOCUKLARIN GELİŞİM ÖZELLİKLERİNE UYGUN GELİŞİM RAPORU HAZIRLAMA	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4294967295"/>
          </p:nvPr>
        </p:nvSpPr>
        <p:spPr>
          <a:xfrm>
            <a:off x="365760" y="2672862"/>
            <a:ext cx="11460480" cy="3563345"/>
          </a:xfrm>
        </p:spPr>
        <p:txBody>
          <a:bodyPr/>
          <a:lstStyle/>
          <a:p>
            <a:r>
              <a:rPr lang="tr-TR" dirty="0"/>
              <a:t>Düzeltilmiş yaş nedir?</a:t>
            </a:r>
          </a:p>
          <a:p>
            <a:endParaRPr lang="tr-TR" dirty="0"/>
          </a:p>
          <a:p>
            <a:r>
              <a:rPr lang="tr-TR" dirty="0"/>
              <a:t>Düzeltilmiş yaş hesaplanması: kronolojik yaş -  kaç hafta erken doğum olduğu</a:t>
            </a:r>
          </a:p>
          <a:p>
            <a:endParaRPr lang="tr-TR" dirty="0"/>
          </a:p>
          <a:p>
            <a:r>
              <a:rPr lang="tr-TR" dirty="0"/>
              <a:t>Erken doğum 38 hafta normale göre hesaplanır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471245"/>
          </a:xfrm>
        </p:spPr>
        <p:txBody>
          <a:bodyPr>
            <a:normAutofit/>
          </a:bodyPr>
          <a:lstStyle/>
          <a:p>
            <a:r>
              <a:rPr lang="tr-TR" b="1" dirty="0"/>
              <a:t>ÇOCUKLARIN GELİŞİM ÖZELLİKLERİNE UYGUN GELİŞİM RAPORU HAZIRLAMA	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4294967295"/>
          </p:nvPr>
        </p:nvSpPr>
        <p:spPr>
          <a:xfrm>
            <a:off x="365760" y="2286000"/>
            <a:ext cx="11460480" cy="3950207"/>
          </a:xfrm>
        </p:spPr>
        <p:txBody>
          <a:bodyPr/>
          <a:lstStyle/>
          <a:p>
            <a:r>
              <a:rPr lang="tr-TR" dirty="0"/>
              <a:t>Düzeltilmiş yaş ne zamana kadar hesaplanır?</a:t>
            </a:r>
          </a:p>
          <a:p>
            <a:endParaRPr lang="tr-TR" dirty="0"/>
          </a:p>
          <a:p>
            <a:r>
              <a:rPr lang="tr-TR" dirty="0"/>
              <a:t>2 yaştan itibaren düzeltilmiş yaş değil kronolojik yaş hesaplamasıyla değerlendirme yapılır</a:t>
            </a:r>
          </a:p>
          <a:p>
            <a:endParaRPr lang="tr-TR" dirty="0"/>
          </a:p>
          <a:p>
            <a:r>
              <a:rPr lang="tr-TR" dirty="0"/>
              <a:t>Düzeltilmiş yaş kullanımı neden önemlidir?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2F38CC8-9D0F-4CFF-9DEB-7F060BC3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C04B1E-20F6-4D37-A77C-18D33AF082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o	</a:t>
            </a:r>
            <a:r>
              <a:rPr lang="tr-TR" dirty="0" err="1"/>
              <a:t>Axline</a:t>
            </a:r>
            <a:r>
              <a:rPr lang="tr-TR" dirty="0"/>
              <a:t>, Virginia. (1986). Benliğini Arayan Çocuk. Panama Yayıncılık. İstanbul. </a:t>
            </a:r>
          </a:p>
          <a:p>
            <a:r>
              <a:rPr lang="tr-TR" dirty="0"/>
              <a:t>o	Eriş, Bahar. (2018). Gölgedeki Yıldızlar-</a:t>
            </a:r>
            <a:r>
              <a:rPr lang="tr-TR" dirty="0" err="1"/>
              <a:t>Disleksinin</a:t>
            </a:r>
            <a:r>
              <a:rPr lang="tr-TR" dirty="0"/>
              <a:t> Gizli Yetenekleri. Alfa Basım Yayım Dağıtım San. ve Tic. AŞ. </a:t>
            </a:r>
            <a:r>
              <a:rPr lang="tr-TR" dirty="0" err="1"/>
              <a:t>İtanbul</a:t>
            </a:r>
            <a:r>
              <a:rPr lang="tr-TR" dirty="0"/>
              <a:t>. </a:t>
            </a:r>
          </a:p>
          <a:p>
            <a:r>
              <a:rPr lang="tr-TR" dirty="0"/>
              <a:t>o	Çocuktur Geçer</a:t>
            </a:r>
          </a:p>
          <a:p>
            <a:r>
              <a:rPr lang="tr-TR" dirty="0"/>
              <a:t>o	Bayhan, Pınar (Ed.). (2017). Okul Öncesinde Alternatif Değerlendirme. Hedef Yayıncılık. Ankara. </a:t>
            </a:r>
          </a:p>
          <a:p>
            <a:r>
              <a:rPr lang="tr-TR" dirty="0"/>
              <a:t>o	Kumtepe, Alper Tolga (Ed.). (2017). Çocuğu Tanıma ve Değerlendirme. Anadolu Üniversitesi Yayınları. Eskişehir.</a:t>
            </a:r>
          </a:p>
          <a:p>
            <a:r>
              <a:rPr lang="tr-TR" dirty="0"/>
              <a:t>o	</a:t>
            </a:r>
            <a:r>
              <a:rPr lang="tr-TR" dirty="0" err="1"/>
              <a:t>Bredekamp</a:t>
            </a:r>
            <a:r>
              <a:rPr lang="tr-TR" dirty="0"/>
              <a:t>, </a:t>
            </a:r>
            <a:r>
              <a:rPr lang="tr-TR" dirty="0" err="1"/>
              <a:t>Sue</a:t>
            </a:r>
            <a:r>
              <a:rPr lang="tr-TR" dirty="0"/>
              <a:t>. (2015).  Erken Çocukluk Eğitiminde Etkili uygulamalar.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Afee</a:t>
            </a:r>
            <a:r>
              <a:rPr lang="tr-TR" dirty="0"/>
              <a:t>, </a:t>
            </a:r>
            <a:r>
              <a:rPr lang="tr-TR" dirty="0" err="1"/>
              <a:t>Oralie</a:t>
            </a:r>
            <a:r>
              <a:rPr lang="tr-TR" dirty="0"/>
              <a:t> ve </a:t>
            </a:r>
            <a:r>
              <a:rPr lang="tr-TR" dirty="0" err="1"/>
              <a:t>Leong</a:t>
            </a:r>
            <a:r>
              <a:rPr lang="tr-TR" dirty="0"/>
              <a:t>, </a:t>
            </a:r>
            <a:r>
              <a:rPr lang="tr-TR" dirty="0" err="1"/>
              <a:t>Deborah</a:t>
            </a:r>
            <a:r>
              <a:rPr lang="tr-TR" dirty="0"/>
              <a:t> J. (2015). Erken Çocukluk Döneminde Gelişim ve Öğrenmenin Değerlendirilmesi ve Desteklenmesi.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Yıldız Bıçakçı, M. (2017). Çocuğun Değerlendirilmesi. Erken Çocukluk Döneminde Gelişim I (Ed. Aysel Köksal Akyol). Anı Yayıncılık. Ankara.</a:t>
            </a:r>
          </a:p>
          <a:p>
            <a:r>
              <a:rPr lang="tr-TR" dirty="0"/>
              <a:t>o	Yıldız Bıçakçı, M. (2017). Çocuğun Değerlendirilmesi. Erken Çocukluk Döneminde Gelişim II (Ed. Aysel Köksal Akyol). Anı Yayıncılık. Ankara.</a:t>
            </a:r>
          </a:p>
          <a:p>
            <a:r>
              <a:rPr lang="tr-TR" dirty="0"/>
              <a:t>o	Karaaslan, Tuğba. (2018). “Okul Öncesi Dönem (3-5 Yaş) Çocuklarının Gelişimsel Özelliklerinin Değerlendirilmesi”. Okul Öncesinde ve İlkokulda Rehberlik ve Psikolojik Danışma (Ed. Zeynep Hamamcı). Nobel Akademik Yayıncılık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Emre </a:t>
            </a:r>
            <a:r>
              <a:rPr lang="tr-TR" dirty="0" err="1"/>
              <a:t>Bolatbaş</a:t>
            </a:r>
            <a:r>
              <a:rPr lang="tr-TR" dirty="0"/>
              <a:t>, Didem ve Yıldız Bıçakçı, </a:t>
            </a:r>
            <a:r>
              <a:rPr lang="tr-TR" dirty="0" err="1"/>
              <a:t>Müdriye</a:t>
            </a:r>
            <a:r>
              <a:rPr lang="tr-TR" dirty="0"/>
              <a:t>. (2018). Çocuk Gelişimini Değerlendirmede Biçimsel Olmayan Yöntemler (Standardize Olmayan Yöntemler). . </a:t>
            </a:r>
          </a:p>
          <a:p>
            <a:r>
              <a:rPr lang="tr-TR" dirty="0"/>
              <a:t>o	</a:t>
            </a:r>
            <a:r>
              <a:rPr lang="tr-TR" dirty="0" err="1"/>
              <a:t>Nitko</a:t>
            </a:r>
            <a:r>
              <a:rPr lang="tr-TR" dirty="0"/>
              <a:t>, </a:t>
            </a:r>
            <a:r>
              <a:rPr lang="tr-TR" dirty="0" err="1"/>
              <a:t>Anthony</a:t>
            </a:r>
            <a:r>
              <a:rPr lang="tr-TR" dirty="0"/>
              <a:t> J. ve </a:t>
            </a:r>
            <a:r>
              <a:rPr lang="tr-TR" dirty="0" err="1"/>
              <a:t>Brookhart</a:t>
            </a:r>
            <a:r>
              <a:rPr lang="tr-TR" dirty="0"/>
              <a:t>, Susan M. (2016). Öğrencilerin Eğitsel Değerlendirilmesi. Nobel Akademik Yayıncılık). Ankara.</a:t>
            </a:r>
          </a:p>
          <a:p>
            <a:r>
              <a:rPr lang="tr-TR" dirty="0"/>
              <a:t>o	 Önder, Alev. (Ed.) (2014). Okul Öncesi Dönemde Çocukları Değerlendirme ve Tanıma. </a:t>
            </a:r>
            <a:r>
              <a:rPr lang="tr-TR" dirty="0" err="1"/>
              <a:t>Pegem</a:t>
            </a:r>
            <a:r>
              <a:rPr lang="tr-TR" dirty="0"/>
              <a:t> Akademi. Ankara.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15283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SOHO.thmx</Template>
  <TotalTime>516</TotalTime>
  <Words>555</Words>
  <Application>Microsoft Office PowerPoint</Application>
  <PresentationFormat>Geniş ekran</PresentationFormat>
  <Paragraphs>60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Candara</vt:lpstr>
      <vt:lpstr>Tahoma</vt:lpstr>
      <vt:lpstr>Tunga</vt:lpstr>
      <vt:lpstr>Wingdings</vt:lpstr>
      <vt:lpstr>Soho</vt:lpstr>
      <vt:lpstr>ÇOCUĞU TANIMA VE DEĞERLENDİRME TEKNİKLERİ</vt:lpstr>
      <vt:lpstr>     ÇOCUKLARIN GELİŞİM ÖZELLİKLERİNE UYGUN GELİŞİM RAPORU HAZIRLAMA </vt:lpstr>
      <vt:lpstr>ÇOCUKLARIN GELİŞİM ÖZELLİKLERİNE UYGUN GELİŞİM RAPORU HAZIRLAMA </vt:lpstr>
      <vt:lpstr>ÇOCUKLARIN GELİŞİM ÖZELLİKLERİNE UYGUN GELİŞİM RAPORU HAZIRLAMA </vt:lpstr>
      <vt:lpstr>ÇOCUKLARIN GELİŞİM ÖZELLİKLERİNE UYGUN GELİŞİM RAPORU HAZIRLAMA </vt:lpstr>
      <vt:lpstr>ÇOCUKLARIN GELİŞİM ÖZELLİKLERİNE UYGUN GELİŞİM RAPORU HAZIRLAMA </vt:lpstr>
      <vt:lpstr>ÇOCUKLARIN GELİŞİM ÖZELLİKLERİNE UYGUN GELİŞİM RAPORU HAZIRLAMA </vt:lpstr>
      <vt:lpstr>ÇOCUKLARIN GELİŞİM ÖZELLİKLERİNE UYGUN GELİŞİM RAPORU HAZIRLAMA 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Emin Demir</cp:lastModifiedBy>
  <cp:revision>99</cp:revision>
  <dcterms:created xsi:type="dcterms:W3CDTF">2017-09-25T14:40:04Z</dcterms:created>
  <dcterms:modified xsi:type="dcterms:W3CDTF">2020-05-03T23:05:04Z</dcterms:modified>
</cp:coreProperties>
</file>