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673729" y="1190201"/>
            <a:ext cx="5331935" cy="4165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30" dirty="0">
                <a:solidFill>
                  <a:srgbClr val="552112"/>
                </a:solidFill>
                <a:latin typeface="Arial"/>
                <a:ea typeface="Arial"/>
              </a:rPr>
              <a:t>MUKAVEMET</a:t>
            </a:r>
            <a:r>
              <a:rPr lang="en-US" altLang="zh-CN" sz="4000" b="1" spc="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4000" b="1" spc="-25" dirty="0">
                <a:solidFill>
                  <a:srgbClr val="552112"/>
                </a:solidFill>
                <a:latin typeface="Arial"/>
                <a:ea typeface="Arial"/>
              </a:rPr>
              <a:t>DERSİ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94"/>
              </a:lnSpc>
            </a:pPr>
            <a:endParaRPr lang="en-US" dirty="0" smtClean="0"/>
          </a:p>
          <a:p>
            <a:pPr marL="0" indent="900048">
              <a:lnSpc>
                <a:spcPct val="100000"/>
              </a:lnSpc>
            </a:pPr>
            <a:r>
              <a:rPr lang="en-US" altLang="zh-CN" sz="3600" b="1" dirty="0">
                <a:solidFill>
                  <a:srgbClr val="BF0000"/>
                </a:solidFill>
                <a:latin typeface="Arial"/>
                <a:ea typeface="Arial"/>
              </a:rPr>
              <a:t>(Eğilme</a:t>
            </a:r>
            <a:r>
              <a:rPr lang="en-US" altLang="zh-CN" sz="3600" b="1" spc="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b="1" spc="-5" dirty="0">
                <a:solidFill>
                  <a:srgbClr val="BF0000"/>
                </a:solidFill>
                <a:latin typeface="Arial"/>
                <a:ea typeface="Arial"/>
              </a:rPr>
              <a:t>Etkisi)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9"/>
              </a:lnSpc>
            </a:pPr>
            <a:endParaRPr lang="en-US" dirty="0" smtClean="0"/>
          </a:p>
          <a:p>
            <a:pPr indent="344042"/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Doç.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Dr.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Havva Eylem POLAT</a:t>
            </a:r>
            <a:endParaRPr lang="en-US" altLang="zh-CN" sz="2800" b="1" i="1" dirty="0">
              <a:solidFill>
                <a:srgbClr val="26110C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5297" y="573435"/>
            <a:ext cx="202230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Ders</a:t>
            </a:r>
            <a:r>
              <a:rPr lang="en-US" altLang="zh-CN" sz="32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Planı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97253" y="1118362"/>
          <a:ext cx="7298308" cy="5054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9058"/>
                <a:gridCol w="6199251"/>
              </a:tblGrid>
              <a:tr h="463550"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116459">
                        <a:lnSpc>
                          <a:spcPct val="100000"/>
                        </a:lnSpc>
                      </a:pPr>
                      <a:r>
                        <a:rPr lang="en-US" altLang="zh-CN" sz="2000" b="1" spc="-5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HA</a:t>
                      </a:r>
                      <a:r>
                        <a:rPr lang="en-US" altLang="zh-CN" sz="2000" b="1" spc="-4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FTA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b="1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KO</a:t>
                      </a:r>
                      <a:r>
                        <a:rPr lang="en-US" altLang="zh-CN" sz="2000" b="1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NU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Giriş,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tanımı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genel</a:t>
                      </a:r>
                      <a:r>
                        <a:rPr lang="en-US" altLang="zh-CN" sz="2000" spc="-1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ilkeleri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temel</a:t>
                      </a:r>
                      <a:r>
                        <a:rPr lang="en-US" altLang="zh-CN" sz="2000" spc="-11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kavramları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Normal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kuvvet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Gerilme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Şekil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değiştirme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Aras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ınavı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84099">
                        <a:lnSpc>
                          <a:spcPct val="100000"/>
                        </a:lnSpc>
                      </a:pP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Kesme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407543">
                        <a:lnSpc>
                          <a:spcPct val="100000"/>
                        </a:lnSpc>
                      </a:pP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Kirişlerde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kesit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tesirleri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Eğilme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Burkulma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1432813" y="584321"/>
            <a:ext cx="7509335" cy="2817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3980">
              <a:lnSpc>
                <a:spcPct val="100000"/>
              </a:lnSpc>
            </a:pPr>
            <a:r>
              <a:rPr lang="en-US" altLang="zh-CN" sz="3600" spc="-10" dirty="0">
                <a:solidFill>
                  <a:srgbClr val="BF0000"/>
                </a:solidFill>
                <a:latin typeface="Arial"/>
                <a:ea typeface="Arial"/>
              </a:rPr>
              <a:t>Yararlanılan</a:t>
            </a:r>
            <a:r>
              <a:rPr lang="en-US" altLang="zh-CN" sz="36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spc="-15" dirty="0">
                <a:solidFill>
                  <a:srgbClr val="BF0000"/>
                </a:solidFill>
                <a:latin typeface="Arial"/>
                <a:ea typeface="Arial"/>
              </a:rPr>
              <a:t>Kaynaklar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5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Girgin,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Beyribey,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1990.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Mukavemet.</a:t>
            </a:r>
            <a:r>
              <a:rPr lang="en-US" altLang="zh-CN" sz="2400" i="1" spc="1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A.Ü.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Ziraat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Fakültesi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Yayınları: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1191,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Ders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Kitabı: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341,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Ankara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Omurtag,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2012.,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</a:t>
            </a:r>
            <a:r>
              <a:rPr lang="en-US" altLang="zh-CN" sz="2400" i="1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I.</a:t>
            </a:r>
            <a:r>
              <a:rPr lang="en-US" altLang="zh-CN" sz="2400" i="1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Birsen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yayınevi,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İstanbul,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472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1361566" y="286506"/>
            <a:ext cx="7224626" cy="10363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71116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Kirişlerin</a:t>
            </a:r>
            <a:r>
              <a:rPr lang="en-US" altLang="zh-CN" sz="3600" b="1" spc="1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spc="-5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5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Kirişler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eksenine</a:t>
            </a:r>
            <a:r>
              <a:rPr lang="en-US" altLang="zh-CN" sz="2400" spc="-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dik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taşıyan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</a:t>
            </a:r>
            <a:r>
              <a:rPr lang="en-US" altLang="zh-CN" sz="2400" spc="-1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elemanlarıdır.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1566" y="1399463"/>
            <a:ext cx="753548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0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Kirişlerin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analiz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projelenmelerinde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üzerlerine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61566" y="1765224"/>
            <a:ext cx="7508519" cy="344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463" hangingPunct="0">
              <a:lnSpc>
                <a:spcPct val="9958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gelen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yüklerin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etkisi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altındaki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kesme,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sarkı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karakteristikleri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ortaya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çıkan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gerilmelerin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iyi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anlaşılması</a:t>
            </a:r>
            <a:r>
              <a:rPr lang="en-US" altLang="zh-CN" sz="24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zorunludur.</a:t>
            </a:r>
          </a:p>
          <a:p>
            <a:pPr>
              <a:lnSpc>
                <a:spcPts val="63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4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nedenle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kirişlerin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analiz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projelenmesinde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öncelikle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kirişin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mesnetlenme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yükleme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durumuna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bağlı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açıklığı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boyunca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kuvvetleri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momentlerinin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değişimini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gösteren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tesiri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diyagramlarının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çizilmesi</a:t>
            </a:r>
            <a:r>
              <a:rPr lang="en-US" altLang="zh-CN" sz="24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gerekir.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2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diyagramlarda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maksimum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kuvveti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45030" y="5210098"/>
            <a:ext cx="725185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momenti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değerlerinin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bilinmesi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oldukça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5030" y="5576163"/>
            <a:ext cx="142940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önemlidir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4"/>
          <p:cNvSpPr txBox="1"/>
          <p:nvPr/>
        </p:nvSpPr>
        <p:spPr>
          <a:xfrm>
            <a:off x="1217675" y="0"/>
            <a:ext cx="7723964" cy="3723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11628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Kirişlerin</a:t>
            </a:r>
            <a:r>
              <a:rPr lang="en-US" altLang="zh-CN" sz="3600" b="1" spc="1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spc="-5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  <a:p>
            <a:pPr marL="0">
              <a:lnSpc>
                <a:spcPct val="100000"/>
              </a:lnSpc>
              <a:spcBef>
                <a:spcPts val="150"/>
              </a:spcBef>
            </a:pPr>
            <a:r>
              <a:rPr lang="en-US" altLang="zh-CN" sz="1900" spc="-104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55" dirty="0">
                <a:solidFill>
                  <a:srgbClr val="BF0000"/>
                </a:solidFill>
                <a:latin typeface="Arial"/>
                <a:ea typeface="Arial"/>
              </a:rPr>
              <a:t>Kirişlerde</a:t>
            </a:r>
            <a:r>
              <a:rPr lang="en-US" altLang="zh-CN" sz="2400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69" dirty="0">
                <a:solidFill>
                  <a:srgbClr val="BF0000"/>
                </a:solidFill>
                <a:latin typeface="Arial"/>
                <a:ea typeface="Arial"/>
              </a:rPr>
              <a:t>eğilme</a:t>
            </a:r>
            <a:r>
              <a:rPr lang="en-US" altLang="zh-CN" sz="2400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50" dirty="0">
                <a:solidFill>
                  <a:srgbClr val="BF0000"/>
                </a:solidFill>
                <a:latin typeface="Arial"/>
                <a:ea typeface="Arial"/>
              </a:rPr>
              <a:t>etkisi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0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Her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iki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ucundan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momentine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maruz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çubuğun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eğilmesine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basit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denir.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43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Eğilmeden</a:t>
            </a:r>
            <a:r>
              <a:rPr lang="en-US" altLang="zh-CN" sz="2400" spc="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dolayı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üst</a:t>
            </a:r>
            <a:r>
              <a:rPr lang="en-US" altLang="zh-CN" sz="2400" spc="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lifler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kısalırken</a:t>
            </a:r>
            <a:r>
              <a:rPr lang="en-US" altLang="zh-CN" sz="2400" spc="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(K’L’)</a:t>
            </a:r>
            <a:r>
              <a:rPr lang="en-US" altLang="zh-CN" sz="2400" spc="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alt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liflerin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boyu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(E’F’)</a:t>
            </a:r>
            <a:r>
              <a:rPr lang="en-US" altLang="zh-CN" sz="240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uzamaktadır.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2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AC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lifinin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boyunda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ise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değişiklik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olmamaktadır.</a:t>
            </a:r>
            <a:r>
              <a:rPr lang="en-US" altLang="zh-CN" sz="2400" spc="-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AC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ea typeface="Arial"/>
              </a:rPr>
              <a:t>lifinin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bulunduğu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düzleme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0" dirty="0">
                <a:solidFill>
                  <a:srgbClr val="BF0000"/>
                </a:solidFill>
                <a:latin typeface="Arial"/>
                <a:ea typeface="Arial"/>
              </a:rPr>
              <a:t>tarafsız</a:t>
            </a:r>
            <a:r>
              <a:rPr lang="en-US" altLang="zh-CN" sz="2400" spc="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BF0000"/>
                </a:solidFill>
                <a:latin typeface="Arial"/>
                <a:ea typeface="Arial"/>
              </a:rPr>
              <a:t>düzlem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bulunduğu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tarafsız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eksen</a:t>
            </a:r>
            <a:r>
              <a:rPr lang="en-US" altLang="zh-CN" sz="2400" spc="-15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6"/>
          <p:cNvSpPr txBox="1"/>
          <p:nvPr/>
        </p:nvSpPr>
        <p:spPr>
          <a:xfrm>
            <a:off x="1361566" y="163733"/>
            <a:ext cx="7578417" cy="1823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66188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Kirişlerin</a:t>
            </a:r>
            <a:r>
              <a:rPr lang="en-US" altLang="zh-CN" sz="3200" b="1" spc="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  <a:p>
            <a:pPr>
              <a:lnSpc>
                <a:spcPts val="1269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Çubuğun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kesitine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dış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momentini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dengelemesi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gerekir.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55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Basit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etkisindeki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-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kirişte</a:t>
            </a:r>
            <a:r>
              <a:rPr lang="en-US" altLang="zh-CN" sz="2400" spc="-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gerilme;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19749" y="2325468"/>
            <a:ext cx="310941" cy="364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870"/>
              </a:lnSpc>
            </a:pPr>
            <a:r>
              <a:rPr lang="en-US" altLang="zh-CN" sz="2350" spc="889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39819" y="2325468"/>
            <a:ext cx="174546" cy="364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870"/>
              </a:lnSpc>
            </a:pPr>
            <a:r>
              <a:rPr lang="en-US" altLang="zh-CN" sz="2350" spc="-30" dirty="0">
                <a:solidFill>
                  <a:srgbClr val="000000"/>
                </a:solidFill>
                <a:latin typeface="Symbol"/>
                <a:ea typeface="Symbol"/>
              </a:rPr>
              <a:t>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07267" y="2162546"/>
            <a:ext cx="577371" cy="766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5833"/>
              </a:lnSpc>
            </a:pPr>
            <a:r>
              <a:rPr lang="en-US" altLang="zh-CN" sz="2350" i="1" spc="-90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2350" i="1" spc="-2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350" spc="-34" dirty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</a:p>
          <a:p>
            <a:pPr marL="0" indent="256090">
              <a:lnSpc>
                <a:spcPct val="100000"/>
              </a:lnSpc>
              <a:spcBef>
                <a:spcPts val="225"/>
              </a:spcBef>
            </a:pPr>
            <a:r>
              <a:rPr lang="en-US" altLang="zh-CN" sz="2350" i="1" spc="-25" dirty="0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61566" y="2947847"/>
            <a:ext cx="760803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Maksimum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momentinin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modülüne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61566" y="3313754"/>
            <a:ext cx="7578609" cy="15394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463" hangingPunct="0">
              <a:lnSpc>
                <a:spcPct val="100000"/>
              </a:lnSpc>
            </a:pPr>
            <a:r>
              <a:rPr lang="en-US" altLang="zh-CN" sz="2400" spc="69" dirty="0">
                <a:solidFill>
                  <a:srgbClr val="BF0000"/>
                </a:solidFill>
                <a:latin typeface="Arial"/>
                <a:ea typeface="Arial"/>
              </a:rPr>
              <a:t>(mukavemet</a:t>
            </a:r>
            <a:r>
              <a:rPr lang="en-US" altLang="zh-CN" sz="2400" spc="3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BF0000"/>
                </a:solidFill>
                <a:latin typeface="Arial"/>
                <a:ea typeface="Arial"/>
              </a:rPr>
              <a:t>momenti)</a:t>
            </a:r>
            <a:r>
              <a:rPr lang="en-US" altLang="zh-CN" sz="2400" spc="3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bölünmesi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elde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edilir.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ortaya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çıkan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malzemenin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emniyet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gerilmesinden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küçük</a:t>
            </a:r>
            <a:r>
              <a:rPr lang="en-US" altLang="zh-CN" sz="24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olmalıdır.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6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6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ea typeface="Arial"/>
              </a:rPr>
              <a:t>Dikdörtgen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kesitli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ea typeface="Arial"/>
              </a:rPr>
              <a:t>kirişlerde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45" dirty="0">
                <a:solidFill>
                  <a:srgbClr val="000000"/>
                </a:solidFill>
                <a:latin typeface="Arial"/>
                <a:ea typeface="Arial"/>
              </a:rPr>
              <a:t>modülü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;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818734" y="5272952"/>
            <a:ext cx="149699" cy="289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34646" y="5256837"/>
            <a:ext cx="147943" cy="2978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339"/>
              </a:lnSpc>
            </a:pPr>
            <a:r>
              <a:rPr lang="en-US" altLang="zh-CN" sz="1900" spc="10" dirty="0">
                <a:solidFill>
                  <a:srgbClr val="000000"/>
                </a:solidFill>
                <a:latin typeface="Symbol"/>
                <a:ea typeface="Symbol"/>
              </a:rPr>
              <a:t>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237505" y="5123205"/>
            <a:ext cx="250203" cy="289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i="1" spc="-20" dirty="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388058" y="5107089"/>
            <a:ext cx="304391" cy="639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339"/>
              </a:lnSpc>
            </a:pPr>
            <a:r>
              <a:rPr lang="en-US" altLang="zh-CN" sz="1900" dirty="0">
                <a:solidFill>
                  <a:srgbClr val="000000"/>
                </a:solidFill>
                <a:latin typeface="Symbol"/>
                <a:ea typeface="Symbol"/>
              </a:rPr>
              <a:t></a:t>
            </a:r>
            <a:r>
              <a:rPr lang="en-US" altLang="zh-CN" sz="1900" spc="-214" dirty="0">
                <a:solidFill>
                  <a:srgbClr val="000000"/>
                </a:solidFill>
                <a:latin typeface="Symbol"/>
                <a:cs typeface="Symbol"/>
              </a:rPr>
              <a:t> </a:t>
            </a:r>
            <a:r>
              <a:rPr lang="en-US" altLang="zh-CN" sz="1900" i="1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</a:p>
          <a:p>
            <a:pPr>
              <a:lnSpc>
                <a:spcPts val="415"/>
              </a:lnSpc>
            </a:pPr>
            <a:endParaRPr lang="en-US" dirty="0" smtClean="0"/>
          </a:p>
          <a:p>
            <a:pPr marL="0" indent="72150">
              <a:lnSpc>
                <a:spcPct val="100000"/>
              </a:lnSpc>
            </a:pP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6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694031" y="5111885"/>
            <a:ext cx="198888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spc="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99895" y="5813602"/>
            <a:ext cx="314149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bağıntısından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bulunur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9"/>
          <p:cNvSpPr txBox="1"/>
          <p:nvPr/>
        </p:nvSpPr>
        <p:spPr>
          <a:xfrm>
            <a:off x="1361566" y="199568"/>
            <a:ext cx="7580303" cy="2595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78685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Kirişlerin</a:t>
            </a:r>
            <a:r>
              <a:rPr lang="en-US" altLang="zh-CN" sz="3200" b="1" spc="-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  <a:p>
            <a:pPr>
              <a:lnSpc>
                <a:spcPts val="9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104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0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55" dirty="0">
                <a:solidFill>
                  <a:srgbClr val="BF0000"/>
                </a:solidFill>
                <a:latin typeface="Arial"/>
                <a:ea typeface="Arial"/>
              </a:rPr>
              <a:t>Kirişlerde</a:t>
            </a:r>
            <a:r>
              <a:rPr lang="en-US" altLang="zh-CN" sz="2400" spc="-3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85" dirty="0">
                <a:solidFill>
                  <a:srgbClr val="BF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50" dirty="0">
                <a:solidFill>
                  <a:srgbClr val="BF0000"/>
                </a:solidFill>
                <a:latin typeface="Arial"/>
                <a:ea typeface="Arial"/>
              </a:rPr>
              <a:t>etkisi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6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Düşey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etkisi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altında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kirişte,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kesite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dik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normal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gerilmelerden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başka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kesite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paralel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ortaya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çıkar.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gerilmeye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kayma</a:t>
            </a:r>
            <a:r>
              <a:rPr lang="en-US" altLang="zh-CN" sz="2400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gerilmesi</a:t>
            </a:r>
            <a:r>
              <a:rPr lang="en-US" altLang="zh-CN" sz="2400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denir.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3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Eğer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üzerine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gelen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yüklerin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etkisi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altında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statik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45030" y="2794812"/>
            <a:ext cx="732599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679702" algn="l"/>
                <a:tab pos="3068447" algn="l"/>
                <a:tab pos="3912742" algn="l"/>
                <a:tab pos="5470525" algn="l"/>
                <a:tab pos="6182487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dengesini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koruyor	ise,	herhangi	bir	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hareket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61566" y="3160572"/>
            <a:ext cx="7579832" cy="3445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463" hangingPunct="0">
              <a:lnSpc>
                <a:spcPct val="100000"/>
              </a:lnSpc>
            </a:pP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gerçekleşmediğinden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kesitte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ortaya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çıkan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kayma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kesitteki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kuvvetini</a:t>
            </a:r>
            <a:r>
              <a:rPr lang="en-US" altLang="zh-CN" sz="24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karşılar.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durumda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düşey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kuvvetine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karşı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koyan,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gerilmelerinin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yüzeyinde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düzgün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dağıldığı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kabul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edilir.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32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Gerçekte</a:t>
            </a:r>
            <a:r>
              <a:rPr lang="en-US" altLang="zh-CN" sz="2400" spc="-11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kirişlerde</a:t>
            </a:r>
            <a:r>
              <a:rPr lang="en-US" altLang="zh-CN" sz="2400" spc="-11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ortaya</a:t>
            </a:r>
            <a:r>
              <a:rPr lang="en-US" altLang="zh-CN" sz="2400" spc="-11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çıkan</a:t>
            </a:r>
            <a:r>
              <a:rPr lang="en-US" altLang="zh-CN" sz="2400" spc="-11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-11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boyunca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düzgün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dağılmaz.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Yatay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gerilmesinin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</a:rPr>
              <a:t>değeri,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</a:rPr>
              <a:t>kirişin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tarafsız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yüzeyinde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maksimum,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üst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yüzeylerinde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ise</a:t>
            </a:r>
            <a:r>
              <a:rPr lang="en-US" altLang="zh-CN" sz="2400" spc="-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sıfırdır.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3"/>
          <p:cNvSpPr txBox="1"/>
          <p:nvPr/>
        </p:nvSpPr>
        <p:spPr>
          <a:xfrm>
            <a:off x="1289558" y="433481"/>
            <a:ext cx="7653016" cy="1860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50694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Kirişlerin</a:t>
            </a:r>
            <a:r>
              <a:rPr lang="en-US" altLang="zh-CN" sz="3200" b="1" spc="-1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60"/>
              </a:lnSpc>
            </a:pPr>
            <a:endParaRPr lang="en-US" dirty="0" smtClean="0"/>
          </a:p>
          <a:p>
            <a:pPr marL="283463" indent="-283463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1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Homojen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malzemeden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yapılmış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dikdörtgen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kesitli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kirişlerde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maksimum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kayma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gerilmesi;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973958" y="2451078"/>
            <a:ext cx="3223408" cy="37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  <a:tabLst>
                <a:tab pos="2674874" algn="l"/>
              </a:tabLst>
            </a:pPr>
            <a:r>
              <a:rPr lang="zh-CN" altLang="en-US" sz="2400" spc="-259" dirty="0">
                <a:solidFill>
                  <a:srgbClr val="000000"/>
                </a:solidFill>
                <a:latin typeface="宋体"/>
                <a:ea typeface="宋体"/>
              </a:rPr>
              <a:t>Ꞇ</a:t>
            </a:r>
            <a:r>
              <a:rPr lang="zh-CN" altLang="en-US" sz="2400" spc="-129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en-US" altLang="zh-CN" sz="2400" spc="-154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ea typeface="Arial"/>
              </a:rPr>
              <a:t>5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75" dirty="0">
                <a:solidFill>
                  <a:srgbClr val="000000"/>
                </a:solidFill>
                <a:latin typeface="Arial"/>
                <a:ea typeface="Arial"/>
              </a:rPr>
              <a:t>V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ea typeface="Arial"/>
              </a:rPr>
              <a:t>/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75" dirty="0">
                <a:solidFill>
                  <a:srgbClr val="000000"/>
                </a:solidFill>
                <a:latin typeface="Arial"/>
                <a:ea typeface="Arial"/>
              </a:rPr>
              <a:t>A	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ea typeface="Arial"/>
              </a:rPr>
              <a:t>dır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89558" y="2995092"/>
            <a:ext cx="7652853" cy="2819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463" indent="-283463" hangingPunct="0">
              <a:lnSpc>
                <a:spcPct val="14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Eşitlikteki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V/A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terimi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kesitindeki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ortalama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kayma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gerilmesini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temsil</a:t>
            </a:r>
            <a:r>
              <a:rPr lang="en-US" altLang="zh-CN" sz="24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etmektedir.</a:t>
            </a:r>
          </a:p>
          <a:p>
            <a:pPr>
              <a:lnSpc>
                <a:spcPts val="625"/>
              </a:lnSpc>
            </a:pPr>
            <a:endParaRPr lang="en-US" dirty="0" smtClean="0"/>
          </a:p>
          <a:p>
            <a:pPr marL="283463" indent="-283463" hangingPunct="0">
              <a:lnSpc>
                <a:spcPct val="14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herhangi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kesitindeki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maksimum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yatay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kesitteki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ortalama</a:t>
            </a:r>
            <a:r>
              <a:rPr lang="en-US" altLang="zh-CN" sz="2400" spc="1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düşey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gerilmesinin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1.5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katına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eşit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olmaktadır.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Ekran Gösterisi (4:3)</PresentationFormat>
  <Paragraphs>134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宋体</vt:lpstr>
      <vt:lpstr>Arial</vt:lpstr>
      <vt:lpstr>Calibri</vt:lpstr>
      <vt:lpstr>Symbol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Eylem</dc:creator>
  <cp:lastModifiedBy>Eylem</cp:lastModifiedBy>
  <cp:revision>3</cp:revision>
  <dcterms:created xsi:type="dcterms:W3CDTF">2011-01-21T15:00:27Z</dcterms:created>
  <dcterms:modified xsi:type="dcterms:W3CDTF">2020-01-07T11:59:08Z</dcterms:modified>
</cp:coreProperties>
</file>