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52" d="100"/>
          <a:sy n="52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56DD26-32A4-2A43-990A-6F7E5E73786E}" type="datetimeFigureOut">
              <a:rPr lang="en-US" smtClean="0"/>
              <a:t>1/7/2020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1"/>
          <p:cNvSpPr txBox="1"/>
          <p:nvPr/>
        </p:nvSpPr>
        <p:spPr>
          <a:xfrm>
            <a:off x="2673729" y="1190201"/>
            <a:ext cx="5331935" cy="41652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4000" b="1" spc="-30" dirty="0">
                <a:solidFill>
                  <a:srgbClr val="552112"/>
                </a:solidFill>
                <a:latin typeface="Arial"/>
                <a:ea typeface="Arial"/>
              </a:rPr>
              <a:t>MUKAVEMET</a:t>
            </a:r>
            <a:r>
              <a:rPr lang="en-US" altLang="zh-CN" sz="4000" b="1" spc="40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4000" b="1" spc="-25" dirty="0">
                <a:solidFill>
                  <a:srgbClr val="552112"/>
                </a:solidFill>
                <a:latin typeface="Arial"/>
                <a:ea typeface="Arial"/>
              </a:rPr>
              <a:t>DERSİ</a:t>
            </a:r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594"/>
              </a:lnSpc>
            </a:pPr>
            <a:endParaRPr lang="en-US" dirty="0" smtClean="0"/>
          </a:p>
          <a:p>
            <a:pPr marL="0" indent="900048">
              <a:lnSpc>
                <a:spcPct val="100000"/>
              </a:lnSpc>
            </a:pPr>
            <a:r>
              <a:rPr lang="en-US" altLang="zh-CN" sz="3600" b="1" dirty="0">
                <a:solidFill>
                  <a:srgbClr val="BF0000"/>
                </a:solidFill>
                <a:latin typeface="Arial"/>
                <a:ea typeface="Arial"/>
              </a:rPr>
              <a:t>(Eğilme</a:t>
            </a:r>
            <a:r>
              <a:rPr lang="en-US" altLang="zh-CN" sz="3600" b="1" spc="2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3600" b="1" spc="-5" dirty="0">
                <a:solidFill>
                  <a:srgbClr val="BF0000"/>
                </a:solidFill>
                <a:latin typeface="Arial"/>
                <a:ea typeface="Arial"/>
              </a:rPr>
              <a:t>Etkisi)</a:t>
            </a:r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419"/>
              </a:lnSpc>
            </a:pPr>
            <a:endParaRPr lang="en-US" dirty="0" smtClean="0"/>
          </a:p>
          <a:p>
            <a:pPr indent="344042"/>
            <a:r>
              <a:rPr lang="tr-TR" altLang="zh-CN" sz="2800" b="1" i="1" dirty="0">
                <a:solidFill>
                  <a:srgbClr val="26110C"/>
                </a:solidFill>
                <a:latin typeface="Arial"/>
                <a:ea typeface="Arial"/>
              </a:rPr>
              <a:t>Doç.</a:t>
            </a:r>
            <a:r>
              <a:rPr lang="en-US" altLang="zh-CN" sz="2800" b="1" i="1" dirty="0">
                <a:solidFill>
                  <a:srgbClr val="26110C"/>
                </a:solidFill>
                <a:latin typeface="Arial"/>
                <a:cs typeface="Arial"/>
              </a:rPr>
              <a:t> </a:t>
            </a:r>
            <a:r>
              <a:rPr lang="en-US" altLang="zh-CN" sz="2800" b="1" i="1" dirty="0">
                <a:solidFill>
                  <a:srgbClr val="26110C"/>
                </a:solidFill>
                <a:latin typeface="Arial"/>
                <a:ea typeface="Arial"/>
              </a:rPr>
              <a:t>Dr.</a:t>
            </a:r>
            <a:r>
              <a:rPr lang="en-US" altLang="zh-CN" sz="2800" b="1" i="1" dirty="0">
                <a:solidFill>
                  <a:srgbClr val="26110C"/>
                </a:solidFill>
                <a:latin typeface="Arial"/>
                <a:cs typeface="Arial"/>
              </a:rPr>
              <a:t> </a:t>
            </a:r>
            <a:r>
              <a:rPr lang="tr-TR" altLang="zh-CN" sz="2800" b="1" i="1" dirty="0">
                <a:solidFill>
                  <a:srgbClr val="26110C"/>
                </a:solidFill>
                <a:latin typeface="Arial"/>
                <a:ea typeface="Arial"/>
              </a:rPr>
              <a:t>Havva Eylem POLAT</a:t>
            </a:r>
            <a:endParaRPr lang="en-US" altLang="zh-CN" sz="2800" b="1" i="1" dirty="0">
              <a:solidFill>
                <a:srgbClr val="26110C"/>
              </a:solidFill>
              <a:latin typeface="Arial"/>
              <a:ea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495297" y="573435"/>
            <a:ext cx="2022309" cy="4876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3200" dirty="0">
                <a:solidFill>
                  <a:srgbClr val="BF0000"/>
                </a:solidFill>
                <a:latin typeface="Arial"/>
                <a:ea typeface="Arial"/>
              </a:rPr>
              <a:t>Ders</a:t>
            </a:r>
            <a:r>
              <a:rPr lang="en-US" altLang="zh-CN" sz="3200" spc="-3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3200" dirty="0">
                <a:solidFill>
                  <a:srgbClr val="BF0000"/>
                </a:solidFill>
                <a:latin typeface="Arial"/>
                <a:ea typeface="Arial"/>
              </a:rPr>
              <a:t>Planı</a:t>
            </a:r>
          </a:p>
        </p:txBody>
      </p:sp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1397253" y="1118362"/>
          <a:ext cx="7298308" cy="50546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99058"/>
                <a:gridCol w="6199251"/>
              </a:tblGrid>
              <a:tr h="463550">
                <a:tc>
                  <a:txBody>
                    <a:bodyPr/>
                    <a:lstStyle/>
                    <a:p>
                      <a:pPr>
                        <a:lnSpc>
                          <a:spcPts val="734"/>
                        </a:lnSpc>
                      </a:pPr>
                      <a:endParaRPr lang="en-US" dirty="0" smtClean="0"/>
                    </a:p>
                    <a:p>
                      <a:pPr marL="0" indent="116459">
                        <a:lnSpc>
                          <a:spcPct val="100000"/>
                        </a:lnSpc>
                      </a:pPr>
                      <a:r>
                        <a:rPr lang="en-US" altLang="zh-CN" sz="2000" b="1" spc="-5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HA</a:t>
                      </a:r>
                      <a:r>
                        <a:rPr lang="en-US" altLang="zh-CN" sz="2000" b="1" spc="-44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FTA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734"/>
                        </a:lnSpc>
                      </a:pPr>
                      <a:endParaRPr lang="en-US" dirty="0" smtClean="0"/>
                    </a:p>
                    <a:p>
                      <a:pPr marL="0" indent="56133">
                        <a:lnSpc>
                          <a:spcPct val="100000"/>
                        </a:lnSpc>
                      </a:pPr>
                      <a:r>
                        <a:rPr lang="en-US" altLang="zh-CN" sz="2000" b="1" spc="-2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KO</a:t>
                      </a:r>
                      <a:r>
                        <a:rPr lang="en-US" altLang="zh-CN" sz="2000" b="1" spc="-2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NU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>
                        <a:lnSpc>
                          <a:spcPts val="669"/>
                        </a:lnSpc>
                      </a:pPr>
                      <a:endParaRPr lang="en-US" dirty="0" smtClean="0"/>
                    </a:p>
                    <a:p>
                      <a:pPr marL="0" indent="468503">
                        <a:lnSpc>
                          <a:spcPct val="100000"/>
                        </a:lnSpc>
                      </a:pPr>
                      <a:r>
                        <a:rPr lang="en-US" altLang="zh-CN" sz="2000" spc="-109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1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709"/>
                        </a:lnSpc>
                      </a:pPr>
                      <a:endParaRPr lang="en-US" dirty="0" smtClean="0"/>
                    </a:p>
                    <a:p>
                      <a:pPr marL="0" indent="56133">
                        <a:lnSpc>
                          <a:spcPct val="100000"/>
                        </a:lnSpc>
                      </a:pP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Giriş,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Mukavemetin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tanımı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ve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genel</a:t>
                      </a:r>
                      <a:r>
                        <a:rPr lang="en-US" altLang="zh-CN" sz="2000" spc="-16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ilkeleri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>
                        <a:lnSpc>
                          <a:spcPts val="669"/>
                        </a:lnSpc>
                      </a:pPr>
                      <a:endParaRPr lang="en-US" dirty="0" smtClean="0"/>
                    </a:p>
                    <a:p>
                      <a:pPr marL="0" indent="468503">
                        <a:lnSpc>
                          <a:spcPct val="100000"/>
                        </a:lnSpc>
                      </a:pPr>
                      <a:r>
                        <a:rPr lang="en-US" altLang="zh-CN" sz="2000" spc="-109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2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709"/>
                        </a:lnSpc>
                      </a:pPr>
                      <a:endParaRPr lang="en-US" dirty="0" smtClean="0"/>
                    </a:p>
                    <a:p>
                      <a:pPr marL="0" indent="56133">
                        <a:lnSpc>
                          <a:spcPct val="100000"/>
                        </a:lnSpc>
                      </a:pP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Mukavemetin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temel</a:t>
                      </a:r>
                      <a:r>
                        <a:rPr lang="en-US" altLang="zh-CN" sz="2000" spc="-11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kavramları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>
                        <a:lnSpc>
                          <a:spcPts val="669"/>
                        </a:lnSpc>
                      </a:pPr>
                      <a:endParaRPr lang="en-US" dirty="0" smtClean="0"/>
                    </a:p>
                    <a:p>
                      <a:pPr marL="0" indent="355727">
                        <a:lnSpc>
                          <a:spcPct val="100000"/>
                        </a:lnSpc>
                      </a:pPr>
                      <a:r>
                        <a:rPr lang="en-US" altLang="zh-CN" sz="2000" spc="-34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3</a:t>
                      </a:r>
                      <a:r>
                        <a:rPr lang="en-US" altLang="zh-CN" sz="2000" spc="-2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-</a:t>
                      </a:r>
                      <a:r>
                        <a:rPr lang="en-US" altLang="zh-CN" sz="2000" spc="-4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4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669"/>
                        </a:lnSpc>
                      </a:pPr>
                      <a:endParaRPr lang="en-US" dirty="0" smtClean="0"/>
                    </a:p>
                    <a:p>
                      <a:pPr marL="0" indent="56133">
                        <a:lnSpc>
                          <a:spcPct val="100000"/>
                        </a:lnSpc>
                      </a:pPr>
                      <a:r>
                        <a:rPr lang="en-US" altLang="zh-CN" sz="2000" spc="-1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Normal</a:t>
                      </a:r>
                      <a:r>
                        <a:rPr lang="en-US" altLang="zh-CN" sz="2000" spc="-25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spc="-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kuvvet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>
                        <a:lnSpc>
                          <a:spcPts val="669"/>
                        </a:lnSpc>
                      </a:pPr>
                      <a:endParaRPr lang="en-US" dirty="0" smtClean="0"/>
                    </a:p>
                    <a:p>
                      <a:pPr marL="0" indent="355727">
                        <a:lnSpc>
                          <a:spcPct val="100000"/>
                        </a:lnSpc>
                      </a:pPr>
                      <a:r>
                        <a:rPr lang="en-US" altLang="zh-CN" sz="2000" spc="-34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5</a:t>
                      </a:r>
                      <a:r>
                        <a:rPr lang="en-US" altLang="zh-CN" sz="2000" spc="-2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-</a:t>
                      </a:r>
                      <a:r>
                        <a:rPr lang="en-US" altLang="zh-CN" sz="2000" spc="-4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6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669"/>
                        </a:lnSpc>
                      </a:pPr>
                      <a:endParaRPr lang="en-US" dirty="0" smtClean="0"/>
                    </a:p>
                    <a:p>
                      <a:pPr marL="0" indent="56133">
                        <a:lnSpc>
                          <a:spcPct val="100000"/>
                        </a:lnSpc>
                      </a:pPr>
                      <a:r>
                        <a:rPr lang="en-US" altLang="zh-CN" sz="2000" spc="-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Gerilme</a:t>
                      </a:r>
                      <a:r>
                        <a:rPr lang="en-US" altLang="zh-CN" sz="2000" spc="-35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spc="-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analizi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>
                        <a:lnSpc>
                          <a:spcPts val="669"/>
                        </a:lnSpc>
                      </a:pPr>
                      <a:endParaRPr lang="en-US" dirty="0" smtClean="0"/>
                    </a:p>
                    <a:p>
                      <a:pPr marL="0" indent="468503">
                        <a:lnSpc>
                          <a:spcPct val="100000"/>
                        </a:lnSpc>
                      </a:pPr>
                      <a:r>
                        <a:rPr lang="en-US" altLang="zh-CN" sz="2000" spc="-109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7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709"/>
                        </a:lnSpc>
                      </a:pPr>
                      <a:endParaRPr lang="en-US" dirty="0" smtClean="0"/>
                    </a:p>
                    <a:p>
                      <a:pPr marL="0" indent="56133">
                        <a:lnSpc>
                          <a:spcPct val="100000"/>
                        </a:lnSpc>
                      </a:pP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Şekil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değiştirme</a:t>
                      </a:r>
                      <a:r>
                        <a:rPr lang="en-US" altLang="zh-CN" sz="2000" spc="-10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analizi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>
                        <a:lnSpc>
                          <a:spcPts val="669"/>
                        </a:lnSpc>
                      </a:pPr>
                      <a:endParaRPr lang="en-US" dirty="0" smtClean="0"/>
                    </a:p>
                    <a:p>
                      <a:pPr marL="0" indent="468503">
                        <a:lnSpc>
                          <a:spcPct val="100000"/>
                        </a:lnSpc>
                      </a:pPr>
                      <a:r>
                        <a:rPr lang="en-US" altLang="zh-CN" sz="2000" spc="-109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8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709"/>
                        </a:lnSpc>
                      </a:pPr>
                      <a:endParaRPr lang="en-US" dirty="0" smtClean="0"/>
                    </a:p>
                    <a:p>
                      <a:pPr marL="0" indent="56133">
                        <a:lnSpc>
                          <a:spcPct val="100000"/>
                        </a:lnSpc>
                      </a:pPr>
                      <a:r>
                        <a:rPr lang="en-US" altLang="zh-CN" sz="2000" spc="-1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Aras</a:t>
                      </a:r>
                      <a:r>
                        <a:rPr lang="en-US" altLang="zh-CN" sz="2000" spc="-1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ınavı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>
                        <a:lnSpc>
                          <a:spcPts val="675"/>
                        </a:lnSpc>
                      </a:pPr>
                      <a:endParaRPr lang="en-US" dirty="0" smtClean="0"/>
                    </a:p>
                    <a:p>
                      <a:pPr marL="0" indent="284099">
                        <a:lnSpc>
                          <a:spcPct val="100000"/>
                        </a:lnSpc>
                      </a:pPr>
                      <a:r>
                        <a:rPr lang="en-US" altLang="zh-CN" sz="2000" spc="-2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9</a:t>
                      </a:r>
                      <a:r>
                        <a:rPr lang="en-US" altLang="zh-CN" sz="2000" spc="-1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-</a:t>
                      </a:r>
                      <a:r>
                        <a:rPr lang="en-US" altLang="zh-CN" sz="2000" spc="-3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10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675"/>
                        </a:lnSpc>
                      </a:pPr>
                      <a:endParaRPr lang="en-US" dirty="0" smtClean="0"/>
                    </a:p>
                    <a:p>
                      <a:pPr marL="0" indent="56133">
                        <a:lnSpc>
                          <a:spcPct val="100000"/>
                        </a:lnSpc>
                      </a:pPr>
                      <a:r>
                        <a:rPr lang="en-US" altLang="zh-CN" sz="2000" spc="-1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Kesme</a:t>
                      </a:r>
                      <a:r>
                        <a:rPr lang="en-US" altLang="zh-CN" sz="2000" spc="-2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spc="-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etkisi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>
                        <a:lnSpc>
                          <a:spcPts val="675"/>
                        </a:lnSpc>
                      </a:pPr>
                      <a:endParaRPr lang="en-US" dirty="0" smtClean="0"/>
                    </a:p>
                    <a:p>
                      <a:pPr marL="0" indent="407543">
                        <a:lnSpc>
                          <a:spcPct val="100000"/>
                        </a:lnSpc>
                      </a:pPr>
                      <a:r>
                        <a:rPr lang="en-US" altLang="zh-CN" sz="2000" spc="-12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11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715"/>
                        </a:lnSpc>
                      </a:pPr>
                      <a:endParaRPr lang="en-US" dirty="0" smtClean="0"/>
                    </a:p>
                    <a:p>
                      <a:pPr marL="0" indent="56133">
                        <a:lnSpc>
                          <a:spcPct val="100000"/>
                        </a:lnSpc>
                      </a:pP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Kirişlerde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kesit</a:t>
                      </a:r>
                      <a:r>
                        <a:rPr lang="en-US" altLang="zh-CN" sz="2000" spc="-104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tesirleri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225">
                <a:tc>
                  <a:txBody>
                    <a:bodyPr/>
                    <a:lstStyle/>
                    <a:p>
                      <a:pPr>
                        <a:lnSpc>
                          <a:spcPts val="675"/>
                        </a:lnSpc>
                      </a:pPr>
                      <a:endParaRPr lang="en-US" dirty="0" smtClean="0"/>
                    </a:p>
                    <a:p>
                      <a:pPr marL="0" indent="213995">
                        <a:lnSpc>
                          <a:spcPct val="100000"/>
                        </a:lnSpc>
                      </a:pPr>
                      <a:r>
                        <a:rPr lang="en-US" altLang="zh-CN" sz="2000" spc="-2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12</a:t>
                      </a:r>
                      <a:r>
                        <a:rPr lang="en-US" altLang="zh-CN" sz="2000" spc="-1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-</a:t>
                      </a:r>
                      <a:r>
                        <a:rPr lang="en-US" altLang="zh-CN" sz="2000" spc="-2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13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715"/>
                        </a:lnSpc>
                      </a:pPr>
                      <a:endParaRPr lang="en-US" dirty="0" smtClean="0"/>
                    </a:p>
                    <a:p>
                      <a:pPr marL="0" indent="56133">
                        <a:lnSpc>
                          <a:spcPct val="100000"/>
                        </a:lnSpc>
                      </a:pPr>
                      <a:r>
                        <a:rPr lang="en-US" altLang="zh-CN" sz="2000" spc="-1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Eğilme</a:t>
                      </a:r>
                      <a:r>
                        <a:rPr lang="en-US" altLang="zh-CN" sz="2000" spc="-5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spc="-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etkisi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76250">
                <a:tc>
                  <a:txBody>
                    <a:bodyPr/>
                    <a:lstStyle/>
                    <a:p>
                      <a:pPr>
                        <a:lnSpc>
                          <a:spcPts val="675"/>
                        </a:lnSpc>
                      </a:pPr>
                      <a:endParaRPr lang="en-US" dirty="0" smtClean="0"/>
                    </a:p>
                    <a:p>
                      <a:pPr marL="0" indent="213995">
                        <a:lnSpc>
                          <a:spcPct val="100000"/>
                        </a:lnSpc>
                      </a:pPr>
                      <a:r>
                        <a:rPr lang="en-US" altLang="zh-CN" sz="2000" spc="-2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14</a:t>
                      </a:r>
                      <a:r>
                        <a:rPr lang="en-US" altLang="zh-CN" sz="2000" spc="-1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-</a:t>
                      </a:r>
                      <a:r>
                        <a:rPr lang="en-US" altLang="zh-CN" sz="2000" spc="-2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15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675"/>
                        </a:lnSpc>
                      </a:pPr>
                      <a:endParaRPr lang="en-US" dirty="0" smtClean="0"/>
                    </a:p>
                    <a:p>
                      <a:pPr marL="0" indent="56133">
                        <a:lnSpc>
                          <a:spcPct val="100000"/>
                        </a:lnSpc>
                      </a:pPr>
                      <a:r>
                        <a:rPr lang="en-US" altLang="zh-CN" sz="2000" spc="-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Burkulma</a:t>
                      </a:r>
                      <a:r>
                        <a:rPr lang="en-US" altLang="zh-CN" sz="2000" spc="-35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spc="-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etkisi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6"/>
          <p:cNvSpPr txBox="1"/>
          <p:nvPr/>
        </p:nvSpPr>
        <p:spPr>
          <a:xfrm>
            <a:off x="1432813" y="584321"/>
            <a:ext cx="7509335" cy="28178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93980">
              <a:lnSpc>
                <a:spcPct val="100000"/>
              </a:lnSpc>
            </a:pPr>
            <a:r>
              <a:rPr lang="en-US" altLang="zh-CN" sz="3600" spc="-10" dirty="0">
                <a:solidFill>
                  <a:srgbClr val="BF0000"/>
                </a:solidFill>
                <a:latin typeface="Arial"/>
                <a:ea typeface="Arial"/>
              </a:rPr>
              <a:t>Yararlanılan</a:t>
            </a:r>
            <a:r>
              <a:rPr lang="en-US" altLang="zh-CN" sz="3600" spc="-3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3600" spc="-15" dirty="0">
                <a:solidFill>
                  <a:srgbClr val="BF0000"/>
                </a:solidFill>
                <a:latin typeface="Arial"/>
                <a:ea typeface="Arial"/>
              </a:rPr>
              <a:t>Kaynaklar</a:t>
            </a:r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854"/>
              </a:lnSpc>
            </a:pPr>
            <a:endParaRPr lang="en-US" dirty="0" smtClean="0"/>
          </a:p>
          <a:p>
            <a:pPr marL="283463" indent="-283463" hangingPunct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Girgin,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İ.,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Beyribey,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M.,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1990.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i="1" dirty="0">
                <a:solidFill>
                  <a:srgbClr val="000000"/>
                </a:solidFill>
                <a:latin typeface="Arial"/>
                <a:ea typeface="Arial"/>
              </a:rPr>
              <a:t>Mukavemet.</a:t>
            </a:r>
            <a:r>
              <a:rPr lang="en-US" altLang="zh-CN" sz="2400" i="1" spc="17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A.Ü.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Ziraat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Fakültesi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Yayınları: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1191,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Ders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Kitabı:</a:t>
            </a:r>
            <a:r>
              <a:rPr lang="en-US" altLang="zh-CN" sz="2400" spc="-19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341,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Ankara</a:t>
            </a:r>
            <a:r>
              <a:rPr lang="en-US" altLang="zh-CN" sz="2400" spc="-15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  <a:p>
            <a:pPr>
              <a:lnSpc>
                <a:spcPts val="605"/>
              </a:lnSpc>
            </a:pPr>
            <a:endParaRPr lang="en-US" dirty="0" smtClean="0"/>
          </a:p>
          <a:p>
            <a:pPr marL="283463" indent="-283463" hangingPunct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15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Omurtag,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M.,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2012.,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i="1" dirty="0">
                <a:solidFill>
                  <a:srgbClr val="000000"/>
                </a:solidFill>
                <a:latin typeface="Arial"/>
                <a:ea typeface="Arial"/>
              </a:rPr>
              <a:t>Mukavemet</a:t>
            </a:r>
            <a:r>
              <a:rPr lang="en-US" altLang="zh-CN" sz="2400" i="1" spc="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i="1" dirty="0">
                <a:solidFill>
                  <a:srgbClr val="000000"/>
                </a:solidFill>
                <a:latin typeface="Arial"/>
                <a:ea typeface="Arial"/>
              </a:rPr>
              <a:t>I.</a:t>
            </a:r>
            <a:r>
              <a:rPr lang="en-US" altLang="zh-CN" sz="2400" i="1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Birsen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yayınevi,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İstanbul,</a:t>
            </a:r>
            <a:r>
              <a:rPr lang="en-US" altLang="zh-CN" sz="2400" spc="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472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s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8"/>
          <p:cNvSpPr txBox="1"/>
          <p:nvPr/>
        </p:nvSpPr>
        <p:spPr>
          <a:xfrm>
            <a:off x="1361566" y="286506"/>
            <a:ext cx="7224626" cy="10363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2071116">
              <a:lnSpc>
                <a:spcPct val="100000"/>
              </a:lnSpc>
            </a:pPr>
            <a:r>
              <a:rPr lang="en-US" altLang="zh-CN" sz="3600" b="1" dirty="0">
                <a:solidFill>
                  <a:srgbClr val="552112"/>
                </a:solidFill>
                <a:latin typeface="Arial"/>
                <a:ea typeface="Arial"/>
              </a:rPr>
              <a:t>Kirişlerin</a:t>
            </a:r>
            <a:r>
              <a:rPr lang="en-US" altLang="zh-CN" sz="3600" b="1" spc="15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600" b="1" spc="-5" dirty="0">
                <a:solidFill>
                  <a:srgbClr val="552112"/>
                </a:solidFill>
                <a:latin typeface="Arial"/>
                <a:ea typeface="Arial"/>
              </a:rPr>
              <a:t>analizi</a:t>
            </a:r>
          </a:p>
          <a:p>
            <a:pPr>
              <a:lnSpc>
                <a:spcPts val="960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55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Kirişler</a:t>
            </a:r>
            <a:r>
              <a:rPr lang="en-US" altLang="zh-CN" sz="2400" spc="-19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eksenine</a:t>
            </a:r>
            <a:r>
              <a:rPr lang="en-US" altLang="zh-CN" sz="2400" spc="-18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dik</a:t>
            </a:r>
            <a:r>
              <a:rPr lang="en-US" altLang="zh-CN" sz="2400" spc="-19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yük</a:t>
            </a:r>
            <a:r>
              <a:rPr lang="en-US" altLang="zh-CN" sz="2400" spc="-19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taşıyan</a:t>
            </a:r>
            <a:r>
              <a:rPr lang="en-US" altLang="zh-CN" sz="2400" spc="-19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yapı</a:t>
            </a:r>
            <a:r>
              <a:rPr lang="en-US" altLang="zh-CN" sz="2400" spc="-19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elemanlarıdır.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361566" y="1399463"/>
            <a:ext cx="7535489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209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Kirişlerin</a:t>
            </a:r>
            <a:r>
              <a:rPr lang="en-US" altLang="zh-CN" sz="2400" spc="-69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analiz</a:t>
            </a:r>
            <a:r>
              <a:rPr lang="en-US" altLang="zh-CN" sz="2400" spc="-75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spc="-75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projelenmelerinde</a:t>
            </a:r>
            <a:r>
              <a:rPr lang="en-US" altLang="zh-CN" sz="2400" spc="-8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üzerlerine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361566" y="1765224"/>
            <a:ext cx="7508519" cy="34448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3463" hangingPunct="0">
              <a:lnSpc>
                <a:spcPct val="99583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gelen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yüklerin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etkisi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altındaki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kesme,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eğilme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sarkı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9" dirty="0">
                <a:solidFill>
                  <a:srgbClr val="000000"/>
                </a:solidFill>
                <a:latin typeface="Arial"/>
                <a:ea typeface="Arial"/>
              </a:rPr>
              <a:t>karakteristikleri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ea typeface="Arial"/>
              </a:rPr>
              <a:t>ile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85" dirty="0">
                <a:solidFill>
                  <a:srgbClr val="000000"/>
                </a:solidFill>
                <a:latin typeface="Arial"/>
                <a:ea typeface="Arial"/>
              </a:rPr>
              <a:t>ortaya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85" dirty="0">
                <a:solidFill>
                  <a:srgbClr val="000000"/>
                </a:solidFill>
                <a:latin typeface="Arial"/>
                <a:ea typeface="Arial"/>
              </a:rPr>
              <a:t>çıkan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ea typeface="Arial"/>
              </a:rPr>
              <a:t>gerilmelerin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9" dirty="0">
                <a:solidFill>
                  <a:srgbClr val="000000"/>
                </a:solidFill>
                <a:latin typeface="Arial"/>
                <a:ea typeface="Arial"/>
              </a:rPr>
              <a:t>iyi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şekilde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anlaşılması</a:t>
            </a:r>
            <a:r>
              <a:rPr lang="en-US" altLang="zh-CN" sz="2400" spc="-1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zorunludur.</a:t>
            </a:r>
          </a:p>
          <a:p>
            <a:pPr>
              <a:lnSpc>
                <a:spcPts val="634"/>
              </a:lnSpc>
            </a:pPr>
            <a:endParaRPr lang="en-US" dirty="0" smtClean="0"/>
          </a:p>
          <a:p>
            <a:pPr marL="283463" indent="-283463" hangingPunct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245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Bu</a:t>
            </a:r>
            <a:r>
              <a:rPr lang="en-US" altLang="zh-CN" sz="2400" spc="8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nedenle</a:t>
            </a:r>
            <a:r>
              <a:rPr lang="en-US" altLang="zh-CN" sz="2400" spc="8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kirişlerin</a:t>
            </a:r>
            <a:r>
              <a:rPr lang="en-US" altLang="zh-CN" sz="2400" spc="8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analiz</a:t>
            </a:r>
            <a:r>
              <a:rPr lang="en-US" altLang="zh-CN" sz="2400" spc="8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spc="8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projelenmesinde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öncelikle</a:t>
            </a:r>
            <a:r>
              <a:rPr lang="en-US" altLang="zh-CN" sz="2400" spc="1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kirişin</a:t>
            </a:r>
            <a:r>
              <a:rPr lang="en-US" altLang="zh-CN" sz="2400" spc="11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mesnetlenme</a:t>
            </a:r>
            <a:r>
              <a:rPr lang="en-US" altLang="zh-CN" sz="2400" spc="1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spc="11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yükleme</a:t>
            </a:r>
            <a:r>
              <a:rPr lang="en-US" altLang="zh-CN" sz="2400" spc="1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durumuna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ea typeface="Arial"/>
              </a:rPr>
              <a:t>bağlı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9" dirty="0">
                <a:solidFill>
                  <a:srgbClr val="000000"/>
                </a:solidFill>
                <a:latin typeface="Arial"/>
                <a:ea typeface="Arial"/>
              </a:rPr>
              <a:t>olarak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ea typeface="Arial"/>
              </a:rPr>
              <a:t>açıklığı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80" dirty="0">
                <a:solidFill>
                  <a:srgbClr val="000000"/>
                </a:solidFill>
                <a:latin typeface="Arial"/>
                <a:ea typeface="Arial"/>
              </a:rPr>
              <a:t>boyunca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89" dirty="0">
                <a:solidFill>
                  <a:srgbClr val="000000"/>
                </a:solidFill>
                <a:latin typeface="Arial"/>
                <a:ea typeface="Arial"/>
              </a:rPr>
              <a:t>kesme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ea typeface="Arial"/>
              </a:rPr>
              <a:t>kuvvetleri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89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eğilme</a:t>
            </a:r>
            <a:r>
              <a:rPr lang="en-US" altLang="zh-CN" sz="2400" spc="1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momentlerinin</a:t>
            </a:r>
            <a:r>
              <a:rPr lang="en-US" altLang="zh-CN" sz="2400" spc="11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değişimini</a:t>
            </a:r>
            <a:r>
              <a:rPr lang="en-US" altLang="zh-CN" sz="2400" spc="11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gösteren</a:t>
            </a:r>
            <a:r>
              <a:rPr lang="en-US" altLang="zh-CN" sz="2400" spc="11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kesit</a:t>
            </a:r>
            <a:r>
              <a:rPr lang="en-US" altLang="zh-CN" sz="2400" spc="1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tesiri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diyagramlarının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çizilmesi</a:t>
            </a:r>
            <a:r>
              <a:rPr lang="en-US" altLang="zh-CN" sz="2400" spc="-11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gerekir.</a:t>
            </a:r>
          </a:p>
          <a:p>
            <a:pPr>
              <a:lnSpc>
                <a:spcPts val="600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229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Bu</a:t>
            </a:r>
            <a:r>
              <a:rPr lang="en-US" altLang="zh-CN" sz="2400" spc="8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diyagramlarda</a:t>
            </a:r>
            <a:r>
              <a:rPr lang="en-US" altLang="zh-CN" sz="2400" spc="8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maksimum</a:t>
            </a:r>
            <a:r>
              <a:rPr lang="en-US" altLang="zh-CN" sz="2400" spc="8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kesme</a:t>
            </a:r>
            <a:r>
              <a:rPr lang="en-US" altLang="zh-CN" sz="2400" spc="8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kuvveti</a:t>
            </a:r>
            <a:r>
              <a:rPr lang="en-US" altLang="zh-CN" sz="2400" spc="8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645030" y="5210098"/>
            <a:ext cx="7251858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eğilme</a:t>
            </a:r>
            <a:r>
              <a:rPr lang="en-US" altLang="zh-CN" sz="2400" spc="135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momenti</a:t>
            </a:r>
            <a:r>
              <a:rPr lang="en-US" altLang="zh-CN" sz="2400" spc="139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değerlerinin</a:t>
            </a:r>
            <a:r>
              <a:rPr lang="en-US" altLang="zh-CN" sz="2400" spc="139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bilinmesi</a:t>
            </a:r>
            <a:r>
              <a:rPr lang="en-US" altLang="zh-CN" sz="2400" spc="139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oldukça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645030" y="5576163"/>
            <a:ext cx="1429405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400" spc="-15" dirty="0">
                <a:solidFill>
                  <a:srgbClr val="000000"/>
                </a:solidFill>
                <a:latin typeface="Arial"/>
                <a:ea typeface="Arial"/>
              </a:rPr>
              <a:t>önemlidir</a:t>
            </a:r>
            <a:r>
              <a:rPr lang="en-US" altLang="zh-CN" sz="2400" spc="-25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14"/>
          <p:cNvSpPr txBox="1"/>
          <p:nvPr/>
        </p:nvSpPr>
        <p:spPr>
          <a:xfrm>
            <a:off x="1217675" y="0"/>
            <a:ext cx="7723964" cy="372356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2111628">
              <a:lnSpc>
                <a:spcPct val="100000"/>
              </a:lnSpc>
            </a:pPr>
            <a:r>
              <a:rPr lang="en-US" altLang="zh-CN" sz="3600" b="1" dirty="0">
                <a:solidFill>
                  <a:srgbClr val="552112"/>
                </a:solidFill>
                <a:latin typeface="Arial"/>
                <a:ea typeface="Arial"/>
              </a:rPr>
              <a:t>Kirişlerin</a:t>
            </a:r>
            <a:r>
              <a:rPr lang="en-US" altLang="zh-CN" sz="3600" b="1" spc="15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600" b="1" spc="-5" dirty="0">
                <a:solidFill>
                  <a:srgbClr val="552112"/>
                </a:solidFill>
                <a:latin typeface="Arial"/>
                <a:ea typeface="Arial"/>
              </a:rPr>
              <a:t>analizi</a:t>
            </a:r>
          </a:p>
          <a:p>
            <a:pPr marL="0">
              <a:lnSpc>
                <a:spcPct val="100000"/>
              </a:lnSpc>
              <a:spcBef>
                <a:spcPts val="150"/>
              </a:spcBef>
            </a:pPr>
            <a:r>
              <a:rPr lang="en-US" altLang="zh-CN" sz="1900" spc="-104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10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spc="-55" dirty="0">
                <a:solidFill>
                  <a:srgbClr val="BF0000"/>
                </a:solidFill>
                <a:latin typeface="Arial"/>
                <a:ea typeface="Arial"/>
              </a:rPr>
              <a:t>Kirişlerde</a:t>
            </a:r>
            <a:r>
              <a:rPr lang="en-US" altLang="zh-CN" sz="2400" spc="-4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spc="-69" dirty="0">
                <a:solidFill>
                  <a:srgbClr val="BF0000"/>
                </a:solidFill>
                <a:latin typeface="Arial"/>
                <a:ea typeface="Arial"/>
              </a:rPr>
              <a:t>eğilme</a:t>
            </a:r>
            <a:r>
              <a:rPr lang="en-US" altLang="zh-CN" sz="2400" spc="-4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spc="-50" dirty="0">
                <a:solidFill>
                  <a:srgbClr val="BF0000"/>
                </a:solidFill>
                <a:latin typeface="Arial"/>
                <a:ea typeface="Arial"/>
              </a:rPr>
              <a:t>etkisi</a:t>
            </a:r>
          </a:p>
          <a:p>
            <a:pPr>
              <a:lnSpc>
                <a:spcPts val="594"/>
              </a:lnSpc>
            </a:pPr>
            <a:endParaRPr lang="en-US" dirty="0" smtClean="0"/>
          </a:p>
          <a:p>
            <a:pPr marL="283463" indent="-283463" hangingPunct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204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Her</a:t>
            </a:r>
            <a:r>
              <a:rPr lang="en-US" altLang="zh-CN" sz="2400" spc="6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iki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ucundan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</a:t>
            </a:r>
            <a:r>
              <a:rPr lang="en-US" altLang="zh-CN" sz="2400" spc="6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eğilme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momentine</a:t>
            </a:r>
            <a:r>
              <a:rPr lang="en-US" altLang="zh-CN" sz="2400" spc="6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maruz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çubuğun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eğilmesine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basit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eğilme</a:t>
            </a:r>
            <a:r>
              <a:rPr lang="en-US" altLang="zh-CN" sz="2400" spc="-1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denir.</a:t>
            </a:r>
          </a:p>
          <a:p>
            <a:pPr>
              <a:lnSpc>
                <a:spcPts val="600"/>
              </a:lnSpc>
            </a:pPr>
            <a:endParaRPr lang="en-US" dirty="0" smtClean="0"/>
          </a:p>
          <a:p>
            <a:pPr marL="283463" indent="-283463" hangingPunct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434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Eğilmeden</a:t>
            </a:r>
            <a:r>
              <a:rPr lang="en-US" altLang="zh-CN" sz="2400" spc="15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dolayı</a:t>
            </a:r>
            <a:r>
              <a:rPr lang="en-US" altLang="zh-CN" sz="2400" spc="1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üst</a:t>
            </a:r>
            <a:r>
              <a:rPr lang="en-US" altLang="zh-CN" sz="2400" spc="15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lifler</a:t>
            </a:r>
            <a:r>
              <a:rPr lang="en-US" altLang="zh-CN" sz="2400" spc="1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kısalırken</a:t>
            </a:r>
            <a:r>
              <a:rPr lang="en-US" altLang="zh-CN" sz="2400" spc="15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(K’L’)</a:t>
            </a:r>
            <a:r>
              <a:rPr lang="en-US" altLang="zh-CN" sz="2400" spc="15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alt</a:t>
            </a:r>
            <a:r>
              <a:rPr lang="en-US" altLang="zh-CN" sz="2400" spc="1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liflerin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boyu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(E’F’)</a:t>
            </a:r>
            <a:r>
              <a:rPr lang="en-US" altLang="zh-CN" sz="2400" spc="-1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uzamaktadır.</a:t>
            </a:r>
          </a:p>
          <a:p>
            <a:pPr>
              <a:lnSpc>
                <a:spcPts val="594"/>
              </a:lnSpc>
            </a:pPr>
            <a:endParaRPr lang="en-US" dirty="0" smtClean="0"/>
          </a:p>
          <a:p>
            <a:pPr marL="283463" indent="-283463" hangingPunct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22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AC</a:t>
            </a:r>
            <a:r>
              <a:rPr lang="en-US" altLang="zh-CN" sz="2400" spc="-7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lifinin</a:t>
            </a:r>
            <a:r>
              <a:rPr lang="en-US" altLang="zh-CN" sz="2400" spc="-8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boyunda</a:t>
            </a:r>
            <a:r>
              <a:rPr lang="en-US" altLang="zh-CN" sz="2400" spc="-7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ise</a:t>
            </a:r>
            <a:r>
              <a:rPr lang="en-US" altLang="zh-CN" sz="2400" spc="-8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değişiklik</a:t>
            </a:r>
            <a:r>
              <a:rPr lang="en-US" altLang="zh-CN" sz="2400" spc="-7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olmamaktadır.</a:t>
            </a:r>
            <a:r>
              <a:rPr lang="en-US" altLang="zh-CN" sz="2400" spc="-8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AC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15" dirty="0">
                <a:solidFill>
                  <a:srgbClr val="000000"/>
                </a:solidFill>
                <a:latin typeface="Arial"/>
                <a:ea typeface="Arial"/>
              </a:rPr>
              <a:t>lifinin</a:t>
            </a:r>
            <a:r>
              <a:rPr lang="en-US" altLang="zh-CN" sz="2400" spc="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ea typeface="Arial"/>
              </a:rPr>
              <a:t>bulunduğu</a:t>
            </a:r>
            <a:r>
              <a:rPr lang="en-US" altLang="zh-CN" sz="2400" spc="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ea typeface="Arial"/>
              </a:rPr>
              <a:t>düzleme</a:t>
            </a:r>
            <a:r>
              <a:rPr lang="en-US" altLang="zh-CN" sz="2400" spc="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20" dirty="0">
                <a:solidFill>
                  <a:srgbClr val="BF0000"/>
                </a:solidFill>
                <a:latin typeface="Arial"/>
                <a:ea typeface="Arial"/>
              </a:rPr>
              <a:t>tarafsız</a:t>
            </a:r>
            <a:r>
              <a:rPr lang="en-US" altLang="zh-CN" sz="2400" spc="2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spc="25" dirty="0">
                <a:solidFill>
                  <a:srgbClr val="BF0000"/>
                </a:solidFill>
                <a:latin typeface="Arial"/>
                <a:ea typeface="Arial"/>
              </a:rPr>
              <a:t>düzlem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ea typeface="Arial"/>
              </a:rPr>
              <a:t>,</a:t>
            </a:r>
            <a:r>
              <a:rPr lang="en-US" altLang="zh-CN" sz="2400" spc="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ea typeface="Arial"/>
              </a:rPr>
              <a:t>bulunduğu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eksene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tarafsız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eksen</a:t>
            </a:r>
            <a:r>
              <a:rPr lang="en-US" altLang="zh-CN" sz="2400" spc="-154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denir.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16"/>
          <p:cNvSpPr txBox="1"/>
          <p:nvPr/>
        </p:nvSpPr>
        <p:spPr>
          <a:xfrm>
            <a:off x="1361566" y="163733"/>
            <a:ext cx="7578417" cy="18237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2266188">
              <a:lnSpc>
                <a:spcPct val="100000"/>
              </a:lnSpc>
            </a:pP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Kirişlerin</a:t>
            </a:r>
            <a:r>
              <a:rPr lang="en-US" altLang="zh-CN" sz="3200" b="1" spc="10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analizi</a:t>
            </a:r>
          </a:p>
          <a:p>
            <a:pPr>
              <a:lnSpc>
                <a:spcPts val="1269"/>
              </a:lnSpc>
            </a:pPr>
            <a:endParaRPr lang="en-US" dirty="0" smtClean="0"/>
          </a:p>
          <a:p>
            <a:pPr marL="283463" indent="-283463" hangingPunct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Çubuğun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kesitine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etki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eden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iç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kuvvetlerin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</a:t>
            </a:r>
            <a:r>
              <a:rPr lang="en-US" altLang="zh-CN" sz="2400" spc="17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dış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momentini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dengelemesi</a:t>
            </a:r>
            <a:r>
              <a:rPr lang="en-US" altLang="zh-CN" sz="2400" spc="-10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gerekir.</a:t>
            </a:r>
          </a:p>
          <a:p>
            <a:pPr>
              <a:lnSpc>
                <a:spcPts val="605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559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Basit</a:t>
            </a:r>
            <a:r>
              <a:rPr lang="en-US" altLang="zh-CN" sz="2400" spc="-19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eğilme</a:t>
            </a:r>
            <a:r>
              <a:rPr lang="en-US" altLang="zh-CN" sz="2400" spc="-19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etkisindeki</a:t>
            </a:r>
            <a:r>
              <a:rPr lang="en-US" altLang="zh-CN" sz="2400" spc="-19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400" spc="-2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kirişte</a:t>
            </a:r>
            <a:r>
              <a:rPr lang="en-US" altLang="zh-CN" sz="2400" spc="-2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gerilme;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3419749" y="2325468"/>
            <a:ext cx="310941" cy="36481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ts val="2870"/>
              </a:lnSpc>
            </a:pPr>
            <a:r>
              <a:rPr lang="en-US" altLang="zh-CN" sz="2350" spc="889" dirty="0">
                <a:solidFill>
                  <a:srgbClr val="000000"/>
                </a:solidFill>
                <a:latin typeface="Symbol"/>
                <a:ea typeface="Symbol"/>
              </a:rPr>
              <a:t>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3739819" y="2325468"/>
            <a:ext cx="174546" cy="36481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ts val="2870"/>
              </a:lnSpc>
            </a:pPr>
            <a:r>
              <a:rPr lang="en-US" altLang="zh-CN" sz="2350" spc="-30" dirty="0">
                <a:solidFill>
                  <a:srgbClr val="000000"/>
                </a:solidFill>
                <a:latin typeface="Symbol"/>
                <a:ea typeface="Symbol"/>
              </a:rPr>
              <a:t>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4007267" y="2162546"/>
            <a:ext cx="577371" cy="76636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5833"/>
              </a:lnSpc>
            </a:pPr>
            <a:r>
              <a:rPr lang="en-US" altLang="zh-CN" sz="2350" i="1" spc="-90" dirty="0">
                <a:solidFill>
                  <a:srgbClr val="000000"/>
                </a:solidFill>
                <a:latin typeface="Times New Roman"/>
                <a:ea typeface="Times New Roman"/>
              </a:rPr>
              <a:t>M</a:t>
            </a:r>
            <a:r>
              <a:rPr lang="en-US" altLang="zh-CN" sz="2350" i="1" spc="-23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350" spc="-34" dirty="0">
                <a:solidFill>
                  <a:srgbClr val="000000"/>
                </a:solidFill>
                <a:latin typeface="Times New Roman"/>
                <a:ea typeface="Times New Roman"/>
              </a:rPr>
              <a:t>max</a:t>
            </a:r>
          </a:p>
          <a:p>
            <a:pPr marL="0" indent="256090">
              <a:lnSpc>
                <a:spcPct val="100000"/>
              </a:lnSpc>
              <a:spcBef>
                <a:spcPts val="225"/>
              </a:spcBef>
            </a:pPr>
            <a:r>
              <a:rPr lang="en-US" altLang="zh-CN" sz="2350" i="1" spc="-25" dirty="0">
                <a:solidFill>
                  <a:srgbClr val="000000"/>
                </a:solidFill>
                <a:latin typeface="Times New Roman"/>
                <a:ea typeface="Times New Roman"/>
              </a:rPr>
              <a:t>z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361566" y="2947847"/>
            <a:ext cx="7608031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Maksimum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eğilme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momentinin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kesit</a:t>
            </a:r>
            <a:r>
              <a:rPr lang="en-US" altLang="zh-CN" sz="2400" spc="179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modülüne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361566" y="3313754"/>
            <a:ext cx="7578609" cy="15394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3463" hangingPunct="0">
              <a:lnSpc>
                <a:spcPct val="100000"/>
              </a:lnSpc>
            </a:pPr>
            <a:r>
              <a:rPr lang="en-US" altLang="zh-CN" sz="2400" spc="69" dirty="0">
                <a:solidFill>
                  <a:srgbClr val="BF0000"/>
                </a:solidFill>
                <a:latin typeface="Arial"/>
                <a:ea typeface="Arial"/>
              </a:rPr>
              <a:t>(mukavemet</a:t>
            </a:r>
            <a:r>
              <a:rPr lang="en-US" altLang="zh-CN" sz="2400" spc="34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spc="64" dirty="0">
                <a:solidFill>
                  <a:srgbClr val="BF0000"/>
                </a:solidFill>
                <a:latin typeface="Arial"/>
                <a:ea typeface="Arial"/>
              </a:rPr>
              <a:t>momenti)</a:t>
            </a:r>
            <a:r>
              <a:rPr lang="en-US" altLang="zh-CN" sz="2400" spc="34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ea typeface="Arial"/>
              </a:rPr>
              <a:t>bölünmesi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ea typeface="Arial"/>
              </a:rPr>
              <a:t>ile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ea typeface="Arial"/>
              </a:rPr>
              <a:t>elde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ea typeface="Arial"/>
              </a:rPr>
              <a:t>edilir.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80" dirty="0">
                <a:solidFill>
                  <a:srgbClr val="000000"/>
                </a:solidFill>
                <a:latin typeface="Arial"/>
                <a:ea typeface="Arial"/>
              </a:rPr>
              <a:t>Bu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durumda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ortaya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çıkan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gerilme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malzemenin</a:t>
            </a:r>
            <a:r>
              <a:rPr lang="en-US" altLang="zh-CN" sz="2400" spc="9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eğilme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emniyet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gerilmesinden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küçük</a:t>
            </a:r>
            <a:r>
              <a:rPr lang="en-US" altLang="zh-CN" sz="2400" spc="-1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olmalıdır.</a:t>
            </a:r>
          </a:p>
          <a:p>
            <a:pPr>
              <a:lnSpc>
                <a:spcPts val="600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1900" spc="-6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6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spc="-40" dirty="0">
                <a:solidFill>
                  <a:srgbClr val="000000"/>
                </a:solidFill>
                <a:latin typeface="Arial"/>
                <a:ea typeface="Arial"/>
              </a:rPr>
              <a:t>Dikdörtgen</a:t>
            </a:r>
            <a:r>
              <a:rPr lang="en-US" altLang="zh-CN" sz="2400" spc="-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25" dirty="0">
                <a:solidFill>
                  <a:srgbClr val="000000"/>
                </a:solidFill>
                <a:latin typeface="Arial"/>
                <a:ea typeface="Arial"/>
              </a:rPr>
              <a:t>kesitli</a:t>
            </a:r>
            <a:r>
              <a:rPr lang="en-US" altLang="zh-CN" sz="2400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30" dirty="0">
                <a:solidFill>
                  <a:srgbClr val="000000"/>
                </a:solidFill>
                <a:latin typeface="Arial"/>
                <a:ea typeface="Arial"/>
              </a:rPr>
              <a:t>kirişlerde</a:t>
            </a:r>
            <a:r>
              <a:rPr lang="en-US" altLang="zh-CN" sz="2400" spc="-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34" dirty="0">
                <a:solidFill>
                  <a:srgbClr val="000000"/>
                </a:solidFill>
                <a:latin typeface="Arial"/>
                <a:ea typeface="Arial"/>
              </a:rPr>
              <a:t>kesit</a:t>
            </a:r>
            <a:r>
              <a:rPr lang="en-US" altLang="zh-CN" sz="2400" spc="-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45" dirty="0">
                <a:solidFill>
                  <a:srgbClr val="000000"/>
                </a:solidFill>
                <a:latin typeface="Arial"/>
                <a:ea typeface="Arial"/>
              </a:rPr>
              <a:t>modülü</a:t>
            </a:r>
            <a:r>
              <a:rPr lang="en-US" altLang="zh-CN" sz="2400" spc="-15" dirty="0">
                <a:solidFill>
                  <a:srgbClr val="000000"/>
                </a:solidFill>
                <a:latin typeface="Arial"/>
                <a:ea typeface="Arial"/>
              </a:rPr>
              <a:t>;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3818734" y="5272952"/>
            <a:ext cx="149699" cy="2895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900" i="1" spc="10" dirty="0">
                <a:solidFill>
                  <a:srgbClr val="000000"/>
                </a:solidFill>
                <a:latin typeface="Times New Roman"/>
                <a:ea typeface="Times New Roman"/>
              </a:rPr>
              <a:t>Z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4034646" y="5256837"/>
            <a:ext cx="147943" cy="297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ts val="2339"/>
              </a:lnSpc>
            </a:pPr>
            <a:r>
              <a:rPr lang="en-US" altLang="zh-CN" sz="1900" spc="10" dirty="0">
                <a:solidFill>
                  <a:srgbClr val="000000"/>
                </a:solidFill>
                <a:latin typeface="Symbol"/>
                <a:ea typeface="Symbol"/>
              </a:rPr>
              <a:t>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4237505" y="5123205"/>
            <a:ext cx="250203" cy="2895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900" i="1" spc="-20" dirty="0">
                <a:solidFill>
                  <a:srgbClr val="000000"/>
                </a:solidFill>
                <a:latin typeface="Times New Roman"/>
                <a:ea typeface="Times New Roman"/>
              </a:rPr>
              <a:t>b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4388058" y="5107089"/>
            <a:ext cx="304391" cy="6398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ts val="2339"/>
              </a:lnSpc>
            </a:pPr>
            <a:r>
              <a:rPr lang="en-US" altLang="zh-CN" sz="1900" dirty="0">
                <a:solidFill>
                  <a:srgbClr val="000000"/>
                </a:solidFill>
                <a:latin typeface="Symbol"/>
                <a:ea typeface="Symbol"/>
              </a:rPr>
              <a:t></a:t>
            </a:r>
            <a:r>
              <a:rPr lang="en-US" altLang="zh-CN" sz="1900" spc="-214" dirty="0">
                <a:solidFill>
                  <a:srgbClr val="000000"/>
                </a:solidFill>
                <a:latin typeface="Symbol"/>
                <a:cs typeface="Symbol"/>
              </a:rPr>
              <a:t> </a:t>
            </a:r>
            <a:r>
              <a:rPr lang="en-US" altLang="zh-CN" sz="1900" i="1" dirty="0">
                <a:solidFill>
                  <a:srgbClr val="000000"/>
                </a:solidFill>
                <a:latin typeface="Times New Roman"/>
                <a:ea typeface="Times New Roman"/>
              </a:rPr>
              <a:t>h</a:t>
            </a:r>
          </a:p>
          <a:p>
            <a:pPr>
              <a:lnSpc>
                <a:spcPts val="415"/>
              </a:lnSpc>
            </a:pPr>
            <a:endParaRPr lang="en-US" dirty="0" smtClean="0"/>
          </a:p>
          <a:p>
            <a:pPr marL="0" indent="72150">
              <a:lnSpc>
                <a:spcPct val="100000"/>
              </a:lnSpc>
            </a:pPr>
            <a:r>
              <a:rPr lang="en-US" altLang="zh-CN" sz="1900" spc="10" dirty="0">
                <a:solidFill>
                  <a:srgbClr val="000000"/>
                </a:solidFill>
                <a:latin typeface="Times New Roman"/>
                <a:ea typeface="Times New Roman"/>
              </a:rPr>
              <a:t>6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4694031" y="5111885"/>
            <a:ext cx="198888" cy="1676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100" spc="5" dirty="0">
                <a:solidFill>
                  <a:srgbClr val="000000"/>
                </a:solidFill>
                <a:latin typeface="Times New Roman"/>
                <a:ea typeface="Times New Roman"/>
              </a:rPr>
              <a:t>2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699895" y="5813602"/>
            <a:ext cx="3141492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bağıntısından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bulunur</a:t>
            </a:r>
            <a:r>
              <a:rPr lang="en-US" altLang="zh-CN" sz="2400" spc="-25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29"/>
          <p:cNvSpPr txBox="1"/>
          <p:nvPr/>
        </p:nvSpPr>
        <p:spPr>
          <a:xfrm>
            <a:off x="1361566" y="199568"/>
            <a:ext cx="7580303" cy="25952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2178685">
              <a:lnSpc>
                <a:spcPct val="100000"/>
              </a:lnSpc>
            </a:pP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Kirişlerin</a:t>
            </a:r>
            <a:r>
              <a:rPr lang="en-US" altLang="zh-CN" sz="3200" b="1" spc="-5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analizi</a:t>
            </a:r>
          </a:p>
          <a:p>
            <a:pPr>
              <a:lnSpc>
                <a:spcPts val="989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1900" spc="-104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104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spc="-55" dirty="0">
                <a:solidFill>
                  <a:srgbClr val="BF0000"/>
                </a:solidFill>
                <a:latin typeface="Arial"/>
                <a:ea typeface="Arial"/>
              </a:rPr>
              <a:t>Kirişlerde</a:t>
            </a:r>
            <a:r>
              <a:rPr lang="en-US" altLang="zh-CN" sz="2400" spc="-34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spc="-85" dirty="0">
                <a:solidFill>
                  <a:srgbClr val="BF0000"/>
                </a:solidFill>
                <a:latin typeface="Arial"/>
                <a:ea typeface="Arial"/>
              </a:rPr>
              <a:t>kesme</a:t>
            </a:r>
            <a:r>
              <a:rPr lang="en-US" altLang="zh-CN" sz="2400" spc="-4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spc="-50" dirty="0">
                <a:solidFill>
                  <a:srgbClr val="BF0000"/>
                </a:solidFill>
                <a:latin typeface="Arial"/>
                <a:ea typeface="Arial"/>
              </a:rPr>
              <a:t>etkisi</a:t>
            </a:r>
          </a:p>
          <a:p>
            <a:pPr>
              <a:lnSpc>
                <a:spcPts val="600"/>
              </a:lnSpc>
            </a:pPr>
            <a:endParaRPr lang="en-US" dirty="0" smtClean="0"/>
          </a:p>
          <a:p>
            <a:pPr marL="283463" indent="-283463" hangingPunct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6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Düşey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yük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etkisi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altında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kirişte,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kesite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dik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normal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gerilmelerden</a:t>
            </a:r>
            <a:r>
              <a:rPr lang="en-US" altLang="zh-CN" sz="2400" spc="8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başka</a:t>
            </a:r>
            <a:r>
              <a:rPr lang="en-US" altLang="zh-CN" sz="2400" spc="8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kesite</a:t>
            </a:r>
            <a:r>
              <a:rPr lang="en-US" altLang="zh-CN" sz="2400" spc="8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paralel</a:t>
            </a:r>
            <a:r>
              <a:rPr lang="en-US" altLang="zh-CN" sz="2400" spc="8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400" spc="8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gerilme</a:t>
            </a:r>
            <a:r>
              <a:rPr lang="en-US" altLang="zh-CN" sz="2400" spc="8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ortaya</a:t>
            </a:r>
            <a:r>
              <a:rPr lang="en-US" altLang="zh-CN" sz="2400" spc="-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çıkar.</a:t>
            </a:r>
            <a:r>
              <a:rPr lang="en-US" altLang="zh-CN" sz="2400" spc="-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Bu</a:t>
            </a:r>
            <a:r>
              <a:rPr lang="en-US" altLang="zh-CN" sz="2400" spc="-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gerilmeye</a:t>
            </a:r>
            <a:r>
              <a:rPr lang="en-US" altLang="zh-CN" sz="2400" spc="-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kayma</a:t>
            </a:r>
            <a:r>
              <a:rPr lang="en-US" altLang="zh-CN" sz="2400" spc="-4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gerilmesi</a:t>
            </a:r>
            <a:r>
              <a:rPr lang="en-US" altLang="zh-CN" sz="2400" spc="-5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denir.</a:t>
            </a:r>
          </a:p>
          <a:p>
            <a:pPr>
              <a:lnSpc>
                <a:spcPts val="600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234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Eğer</a:t>
            </a:r>
            <a:r>
              <a:rPr lang="en-US" altLang="zh-CN" sz="2400" spc="8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kiriş</a:t>
            </a:r>
            <a:r>
              <a:rPr lang="en-US" altLang="zh-CN" sz="2400" spc="8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üzerine</a:t>
            </a:r>
            <a:r>
              <a:rPr lang="en-US" altLang="zh-CN" sz="2400" spc="8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gelen</a:t>
            </a:r>
            <a:r>
              <a:rPr lang="en-US" altLang="zh-CN" sz="2400" spc="8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yüklerin</a:t>
            </a:r>
            <a:r>
              <a:rPr lang="en-US" altLang="zh-CN" sz="2400" spc="8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etkisi</a:t>
            </a:r>
            <a:r>
              <a:rPr lang="en-US" altLang="zh-CN" sz="2400" spc="8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altında</a:t>
            </a:r>
            <a:r>
              <a:rPr lang="en-US" altLang="zh-CN" sz="2400" spc="8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statik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645030" y="2794812"/>
            <a:ext cx="7325990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1679702" algn="l"/>
                <a:tab pos="3068447" algn="l"/>
                <a:tab pos="3912742" algn="l"/>
                <a:tab pos="5470525" algn="l"/>
                <a:tab pos="6182487" algn="l"/>
              </a:tabLst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dengesini	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koruyor	ise,	herhangi	bir	</a:t>
            </a:r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hareket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361566" y="3160572"/>
            <a:ext cx="7579832" cy="34453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3463" hangingPunct="0">
              <a:lnSpc>
                <a:spcPct val="100000"/>
              </a:lnSpc>
            </a:pPr>
            <a:r>
              <a:rPr lang="en-US" altLang="zh-CN" sz="2400" spc="44" dirty="0">
                <a:solidFill>
                  <a:srgbClr val="000000"/>
                </a:solidFill>
                <a:latin typeface="Arial"/>
                <a:ea typeface="Arial"/>
              </a:rPr>
              <a:t>gerçekleşmediğinden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ea typeface="Arial"/>
              </a:rPr>
              <a:t>kesitte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ea typeface="Arial"/>
              </a:rPr>
              <a:t>ortaya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ea typeface="Arial"/>
              </a:rPr>
              <a:t>çıkan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ea typeface="Arial"/>
              </a:rPr>
              <a:t>kayma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gerilmeleri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kesitteki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kesme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kuvvetini</a:t>
            </a:r>
            <a:r>
              <a:rPr lang="en-US" altLang="zh-CN" sz="2400" spc="-1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karşılar.</a:t>
            </a:r>
          </a:p>
          <a:p>
            <a:pPr>
              <a:lnSpc>
                <a:spcPts val="600"/>
              </a:lnSpc>
            </a:pPr>
            <a:endParaRPr lang="en-US" dirty="0" smtClean="0"/>
          </a:p>
          <a:p>
            <a:pPr marL="283463" indent="-283463" hangingPunct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10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Bu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durumda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düşey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kesme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kuvvetine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karşı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koyan,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iç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ea typeface="Arial"/>
              </a:rPr>
              <a:t>kesme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ea typeface="Arial"/>
              </a:rPr>
              <a:t>gerilmelerinin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ea typeface="Arial"/>
              </a:rPr>
              <a:t>kesit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ea typeface="Arial"/>
              </a:rPr>
              <a:t>yüzeyinde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ea typeface="Arial"/>
              </a:rPr>
              <a:t>düzgün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şekilde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dağıldığı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kabul</a:t>
            </a:r>
            <a:r>
              <a:rPr lang="en-US" altLang="zh-CN" sz="2400" spc="-14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edilir.</a:t>
            </a:r>
          </a:p>
          <a:p>
            <a:pPr>
              <a:lnSpc>
                <a:spcPts val="600"/>
              </a:lnSpc>
            </a:pPr>
            <a:endParaRPr lang="en-US" dirty="0" smtClean="0"/>
          </a:p>
          <a:p>
            <a:pPr marL="283463" indent="-283463" hangingPunct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329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Gerçekte</a:t>
            </a:r>
            <a:r>
              <a:rPr lang="en-US" altLang="zh-CN" sz="2400" spc="-11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kirişlerde</a:t>
            </a:r>
            <a:r>
              <a:rPr lang="en-US" altLang="zh-CN" sz="2400" spc="-11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ortaya</a:t>
            </a:r>
            <a:r>
              <a:rPr lang="en-US" altLang="zh-CN" sz="2400" spc="-11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çıkan</a:t>
            </a:r>
            <a:r>
              <a:rPr lang="en-US" altLang="zh-CN" sz="2400" spc="-11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kesme</a:t>
            </a:r>
            <a:r>
              <a:rPr lang="en-US" altLang="zh-CN" sz="2400" spc="-11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gerilmeleri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kesit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boyunca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düzgün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şekilde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dağılmaz.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Yatay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ea typeface="Arial"/>
              </a:rPr>
              <a:t>kesme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ea typeface="Arial"/>
              </a:rPr>
              <a:t>gerilmesinin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ea typeface="Arial"/>
              </a:rPr>
              <a:t>değeri,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ea typeface="Arial"/>
              </a:rPr>
              <a:t>kirişin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ea typeface="Arial"/>
              </a:rPr>
              <a:t>tarafsız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ea typeface="Arial"/>
              </a:rPr>
              <a:t>yüzeyinde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maksimum,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alt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üst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yüzeylerinde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ise</a:t>
            </a:r>
            <a:r>
              <a:rPr lang="en-US" altLang="zh-CN" sz="2400" spc="-16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sıfırdır.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33"/>
          <p:cNvSpPr txBox="1"/>
          <p:nvPr/>
        </p:nvSpPr>
        <p:spPr>
          <a:xfrm>
            <a:off x="1289558" y="433481"/>
            <a:ext cx="7653016" cy="18604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2250694">
              <a:lnSpc>
                <a:spcPct val="100000"/>
              </a:lnSpc>
            </a:pP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Kirişlerin</a:t>
            </a:r>
            <a:r>
              <a:rPr lang="en-US" altLang="zh-CN" sz="3200" b="1" spc="-15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analizi</a:t>
            </a:r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160"/>
              </a:lnSpc>
            </a:pPr>
            <a:endParaRPr lang="en-US" dirty="0" smtClean="0"/>
          </a:p>
          <a:p>
            <a:pPr marL="283463" indent="-283463" hangingPunct="0">
              <a:lnSpc>
                <a:spcPct val="15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215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Homojen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malzemeden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yapılmış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dikdörtgen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kesitli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kirişlerde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maksimum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kayma</a:t>
            </a:r>
            <a:r>
              <a:rPr lang="en-US" altLang="zh-CN" sz="2400" spc="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gerilmesi;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2973958" y="2451078"/>
            <a:ext cx="3223408" cy="37185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1666"/>
              </a:lnSpc>
              <a:tabLst>
                <a:tab pos="2674874" algn="l"/>
              </a:tabLst>
            </a:pPr>
            <a:r>
              <a:rPr lang="zh-CN" altLang="en-US" sz="2400" spc="-259" dirty="0">
                <a:solidFill>
                  <a:srgbClr val="000000"/>
                </a:solidFill>
                <a:latin typeface="宋体"/>
                <a:ea typeface="宋体"/>
              </a:rPr>
              <a:t>Ꞇ</a:t>
            </a:r>
            <a:r>
              <a:rPr lang="zh-CN" altLang="en-US" sz="2400" spc="-129" dirty="0">
                <a:solidFill>
                  <a:srgbClr val="000000"/>
                </a:solidFill>
                <a:latin typeface="宋体"/>
                <a:cs typeface="宋体"/>
              </a:rPr>
              <a:t> </a:t>
            </a:r>
            <a:r>
              <a:rPr lang="en-US" altLang="zh-CN" sz="2400" spc="-154" dirty="0">
                <a:solidFill>
                  <a:srgbClr val="000000"/>
                </a:solidFill>
                <a:latin typeface="Arial"/>
                <a:ea typeface="Arial"/>
              </a:rPr>
              <a:t>=</a:t>
            </a:r>
            <a:r>
              <a:rPr lang="en-US" altLang="zh-CN" sz="2400" spc="-7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145" dirty="0">
                <a:solidFill>
                  <a:srgbClr val="000000"/>
                </a:solidFill>
                <a:latin typeface="Arial"/>
                <a:ea typeface="Arial"/>
              </a:rPr>
              <a:t>1</a:t>
            </a:r>
            <a:r>
              <a:rPr lang="en-US" altLang="zh-CN" sz="2400" spc="-75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  <a:r>
              <a:rPr lang="en-US" altLang="zh-CN" sz="2400" spc="-145" dirty="0">
                <a:solidFill>
                  <a:srgbClr val="000000"/>
                </a:solidFill>
                <a:latin typeface="Arial"/>
                <a:ea typeface="Arial"/>
              </a:rPr>
              <a:t>5</a:t>
            </a:r>
            <a:r>
              <a:rPr lang="en-US" altLang="zh-CN" sz="2400" spc="-6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175" dirty="0">
                <a:solidFill>
                  <a:srgbClr val="000000"/>
                </a:solidFill>
                <a:latin typeface="Arial"/>
                <a:ea typeface="Arial"/>
              </a:rPr>
              <a:t>V</a:t>
            </a:r>
            <a:r>
              <a:rPr lang="en-US" altLang="zh-CN" sz="2400" spc="-7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75" dirty="0">
                <a:solidFill>
                  <a:srgbClr val="000000"/>
                </a:solidFill>
                <a:latin typeface="Arial"/>
                <a:ea typeface="Arial"/>
              </a:rPr>
              <a:t>/</a:t>
            </a:r>
            <a:r>
              <a:rPr lang="en-US" altLang="zh-CN" sz="2400" spc="-7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175" dirty="0">
                <a:solidFill>
                  <a:srgbClr val="000000"/>
                </a:solidFill>
                <a:latin typeface="Arial"/>
                <a:ea typeface="Arial"/>
              </a:rPr>
              <a:t>A	</a:t>
            </a:r>
            <a:r>
              <a:rPr lang="en-US" altLang="zh-CN" sz="2400" spc="-50" dirty="0">
                <a:solidFill>
                  <a:srgbClr val="000000"/>
                </a:solidFill>
                <a:latin typeface="Arial"/>
                <a:ea typeface="Arial"/>
              </a:rPr>
              <a:t>dır</a:t>
            </a:r>
            <a:r>
              <a:rPr lang="en-US" altLang="zh-CN" sz="2400" spc="-40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1289558" y="2995092"/>
            <a:ext cx="7652853" cy="28196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3463" indent="-283463" hangingPunct="0">
              <a:lnSpc>
                <a:spcPct val="149583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Eşitlikteki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V/A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terimi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kiriş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kesitindeki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ortalama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kayma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gerilmesini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temsil</a:t>
            </a:r>
            <a:r>
              <a:rPr lang="en-US" altLang="zh-CN" sz="2400" spc="-1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etmektedir.</a:t>
            </a:r>
          </a:p>
          <a:p>
            <a:pPr>
              <a:lnSpc>
                <a:spcPts val="625"/>
              </a:lnSpc>
            </a:pPr>
            <a:endParaRPr lang="en-US" dirty="0" smtClean="0"/>
          </a:p>
          <a:p>
            <a:pPr marL="283463" indent="-283463" hangingPunct="0">
              <a:lnSpc>
                <a:spcPct val="149583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Bu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durumda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herhangi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kiriş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kesitindeki</a:t>
            </a:r>
            <a:r>
              <a:rPr lang="en-US" altLang="zh-CN" sz="2400" spc="1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maksimum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yatay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kesme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gerilmesi,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kesitteki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ortalama</a:t>
            </a:r>
            <a:r>
              <a:rPr lang="en-US" altLang="zh-CN" sz="2400" spc="18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düşey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kesme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gerilmesinin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1.5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katına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eşit</a:t>
            </a:r>
            <a:r>
              <a:rPr lang="en-US" altLang="zh-CN" sz="2400" spc="-13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olmaktadır.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474</Words>
  <Application>Microsoft Office PowerPoint</Application>
  <PresentationFormat>Ekran Gösterisi (4:3)</PresentationFormat>
  <Paragraphs>134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5" baseType="lpstr">
      <vt:lpstr>宋体</vt:lpstr>
      <vt:lpstr>Arial</vt:lpstr>
      <vt:lpstr>Calibri</vt:lpstr>
      <vt:lpstr>Symbol</vt:lpstr>
      <vt:lpstr>Times New Roman</vt:lpstr>
      <vt:lpstr>Wingdings</vt:lpstr>
      <vt:lpstr>Office Theme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Eylem</dc:creator>
  <cp:lastModifiedBy>Eylem</cp:lastModifiedBy>
  <cp:revision>3</cp:revision>
  <dcterms:created xsi:type="dcterms:W3CDTF">2011-01-21T15:00:27Z</dcterms:created>
  <dcterms:modified xsi:type="dcterms:W3CDTF">2020-01-07T11:59:08Z</dcterms:modified>
</cp:coreProperties>
</file>