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63" r:id="rId3"/>
    <p:sldId id="261" r:id="rId4"/>
    <p:sldId id="262" r:id="rId5"/>
    <p:sldId id="294" r:id="rId6"/>
    <p:sldId id="271" r:id="rId7"/>
    <p:sldId id="287" r:id="rId8"/>
    <p:sldId id="272" r:id="rId9"/>
    <p:sldId id="264" r:id="rId10"/>
    <p:sldId id="289" r:id="rId11"/>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50C81127-D32A-4C30-9018-7C62E33C0ABC}" type="datetimeFigureOut">
              <a:rPr lang="tr-TR" smtClean="0"/>
            </a:fld>
            <a:endParaRPr lang="tr-TR"/>
          </a:p>
        </p:txBody>
      </p:sp>
      <p:sp>
        <p:nvSpPr>
          <p:cNvPr id="4" name="Altbilgi Yer Tutucusu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905D0918-FD27-4FE3-9B77-B55AC53E7253}" type="slidenum">
              <a:rPr lang="tr-TR" smtClean="0"/>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9FE2FCD2-6792-4D1D-89BE-496788ECFCD1}" type="datetimeFigureOut">
              <a:rPr lang="tr-TR" smtClean="0"/>
            </a:fld>
            <a:endParaRPr lang="tr-TR"/>
          </a:p>
        </p:txBody>
      </p:sp>
      <p:sp>
        <p:nvSpPr>
          <p:cNvPr id="4" name="3 Slayt Görüntüsü Yer Tutucusu"/>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6" name="5 Altbilgi Yer Tutucusu"/>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419C1674-19E2-417D-A6C2-6CC6761B7131}" type="slidenum">
              <a:rPr lang="tr-TR" smtClean="0"/>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hasCustomPrompt="1"/>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57D7057-CB9D-48FC-A62D-070C999D34C6}" type="datetime1">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hasCustomPrompt="1"/>
          </p:nvPr>
        </p:nvSpPr>
        <p:spPr/>
        <p:txBody>
          <a:bodyPr vert="eaVert"/>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40A69A1C-B1EE-40B1-AAC2-84C04132A710}" type="datetime1">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674A57AC-68B1-42A7-9A4C-FD0F6B3BC3E4}" type="datetime1">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İçerik Yer Tutucusu"/>
          <p:cNvSpPr>
            <a:spLocks noGrp="1"/>
          </p:cNvSpPr>
          <p:nvPr>
            <p:ph idx="1" hasCustomPrompt="1"/>
          </p:nvPr>
        </p:nvSpPr>
        <p:spPr/>
        <p:txBody>
          <a:body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10"/>
          </p:nvPr>
        </p:nvSpPr>
        <p:spPr/>
        <p:txBody>
          <a:bodyPr/>
          <a:lstStyle/>
          <a:p>
            <a:fld id="{7C8E8FAC-BAF4-4828-BA72-CCAADFF2F662}" type="datetime1">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endParaRPr lang="tr-TR" smtClean="0"/>
          </a:p>
        </p:txBody>
      </p:sp>
      <p:sp>
        <p:nvSpPr>
          <p:cNvPr id="4" name="3 Veri Yer Tutucusu"/>
          <p:cNvSpPr>
            <a:spLocks noGrp="1"/>
          </p:cNvSpPr>
          <p:nvPr>
            <p:ph type="dt" sz="half" idx="10"/>
          </p:nvPr>
        </p:nvSpPr>
        <p:spPr/>
        <p:txBody>
          <a:bodyPr/>
          <a:lstStyle/>
          <a:p>
            <a:fld id="{20E59B16-0591-4166-B3FD-7EE3307CD2DE}" type="datetime1">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İçerik Yer Tutucusu"/>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İçerik Yer Tutucusu"/>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4 Veri Yer Tutucusu"/>
          <p:cNvSpPr>
            <a:spLocks noGrp="1"/>
          </p:cNvSpPr>
          <p:nvPr>
            <p:ph type="dt" sz="half" idx="10"/>
          </p:nvPr>
        </p:nvSpPr>
        <p:spPr/>
        <p:txBody>
          <a:bodyPr/>
          <a:lstStyle/>
          <a:p>
            <a:fld id="{4302D0C2-8D42-4CEC-9644-0FEC904ECBA4}" type="datetime1">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endParaRPr lang="tr-TR" smtClean="0"/>
          </a:p>
        </p:txBody>
      </p:sp>
      <p:sp>
        <p:nvSpPr>
          <p:cNvPr id="4" name="3 İçerik Yer Tutucusu"/>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4 Metin Yer Tutucusu"/>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endParaRPr lang="tr-TR" smtClean="0"/>
          </a:p>
        </p:txBody>
      </p:sp>
      <p:sp>
        <p:nvSpPr>
          <p:cNvPr id="6" name="5 İçerik Yer Tutucusu"/>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6 Veri Yer Tutucusu"/>
          <p:cNvSpPr>
            <a:spLocks noGrp="1"/>
          </p:cNvSpPr>
          <p:nvPr>
            <p:ph type="dt" sz="half" idx="10"/>
          </p:nvPr>
        </p:nvSpPr>
        <p:spPr/>
        <p:txBody>
          <a:bodyPr/>
          <a:lstStyle/>
          <a:p>
            <a:fld id="{AAEFBECB-D53C-4B33-A79B-01EA89ED5329}" type="datetime1">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E16410E-A6FA-428F-ACAA-1301EEA389B0}" type="datetime1">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641BE70-40AD-42E6-8BD4-154E31FF277A}" type="datetime1">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Metin Yer Tutucusu"/>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endParaRPr lang="tr-TR" smtClean="0"/>
          </a:p>
        </p:txBody>
      </p:sp>
      <p:sp>
        <p:nvSpPr>
          <p:cNvPr id="5" name="4 Veri Yer Tutucusu"/>
          <p:cNvSpPr>
            <a:spLocks noGrp="1"/>
          </p:cNvSpPr>
          <p:nvPr>
            <p:ph type="dt" sz="half" idx="10"/>
          </p:nvPr>
        </p:nvSpPr>
        <p:spPr/>
        <p:txBody>
          <a:bodyPr/>
          <a:lstStyle/>
          <a:p>
            <a:fld id="{C4E9F17C-943B-4E93-809B-30A986E851A7}" type="datetime1">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endParaRPr lang="tr-TR" smtClean="0"/>
          </a:p>
        </p:txBody>
      </p:sp>
      <p:sp>
        <p:nvSpPr>
          <p:cNvPr id="5" name="4 Veri Yer Tutucusu"/>
          <p:cNvSpPr>
            <a:spLocks noGrp="1"/>
          </p:cNvSpPr>
          <p:nvPr>
            <p:ph type="dt" sz="half" idx="10"/>
          </p:nvPr>
        </p:nvSpPr>
        <p:spPr/>
        <p:txBody>
          <a:bodyPr/>
          <a:lstStyle/>
          <a:p>
            <a:fld id="{62C09EBA-D359-4909-8A46-89FDE4D07A21}" type="datetime1">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C6F01-19B6-4E7B-BB3F-B7CDA9C4F460}" type="datetime1">
              <a:rPr lang="tr-TR" smtClean="0"/>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E49CF-8B4D-45AA-B72F-B01453598F37}"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media/image2.wmf"/><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jpeg"/><Relationship Id="rId1" Type="http://schemas.openxmlformats.org/officeDocument/2006/relationships/image" Target="../media/image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600" b="1" dirty="0" smtClean="0"/>
              <a:t>Sağlığın Geliştirilmesi,</a:t>
            </a:r>
            <a:endParaRPr lang="tr-TR" sz="3600" b="1" dirty="0"/>
          </a:p>
        </p:txBody>
      </p:sp>
      <p:sp>
        <p:nvSpPr>
          <p:cNvPr id="3" name="2 İçerik Yer Tutucusu"/>
          <p:cNvSpPr>
            <a:spLocks noGrp="1"/>
          </p:cNvSpPr>
          <p:nvPr>
            <p:ph idx="1"/>
          </p:nvPr>
        </p:nvSpPr>
        <p:spPr>
          <a:xfrm>
            <a:off x="457200" y="1052736"/>
            <a:ext cx="8229600" cy="5073427"/>
          </a:xfrm>
        </p:spPr>
        <p:txBody>
          <a:bodyPr>
            <a:normAutofit/>
          </a:bodyPr>
          <a:lstStyle/>
          <a:p>
            <a:pPr marL="0" indent="0" algn="just">
              <a:buNone/>
            </a:pPr>
            <a:endParaRPr lang="tr-TR" dirty="0" smtClean="0"/>
          </a:p>
          <a:p>
            <a:pPr marL="0" indent="0" algn="just">
              <a:buNone/>
            </a:pPr>
            <a:r>
              <a:rPr lang="tr-TR" dirty="0" smtClean="0"/>
              <a:t>İnsanların </a:t>
            </a:r>
            <a:r>
              <a:rPr lang="tr-TR" dirty="0"/>
              <a:t>kendi sağlıkları üzerindeki kontrollerini artırmalarını ve </a:t>
            </a:r>
            <a:r>
              <a:rPr lang="tr-TR" dirty="0" smtClean="0"/>
              <a:t>kendi sağlıklarını </a:t>
            </a:r>
            <a:r>
              <a:rPr lang="tr-TR" dirty="0"/>
              <a:t>geliştirmelerini sağlama sürecidir</a:t>
            </a:r>
            <a:r>
              <a:rPr lang="tr-TR" dirty="0" smtClean="0"/>
              <a:t>.</a:t>
            </a:r>
            <a:endParaRPr lang="tr-TR" dirty="0" smtClean="0"/>
          </a:p>
          <a:p>
            <a:pPr marL="0" indent="0" algn="just">
              <a:buNone/>
            </a:pPr>
            <a:endParaRPr lang="tr-TR" dirty="0" smtClean="0"/>
          </a:p>
          <a:p>
            <a:pPr marL="0" indent="0">
              <a:buNone/>
            </a:pPr>
            <a:r>
              <a:rPr lang="tr-TR" dirty="0" smtClean="0"/>
              <a:t>Sağlık</a:t>
            </a:r>
            <a:r>
              <a:rPr lang="tr-TR" dirty="0"/>
              <a:t>, </a:t>
            </a:r>
            <a:r>
              <a:rPr lang="tr-TR" dirty="0" smtClean="0"/>
              <a:t>hayatın amacı </a:t>
            </a:r>
            <a:r>
              <a:rPr lang="tr-TR" dirty="0"/>
              <a:t>olarak değil, günlük yaşam için bir kaynak olarak görülür; fiziki kapasiteler yanında, toplumsal </a:t>
            </a:r>
            <a:r>
              <a:rPr lang="tr-TR" dirty="0" smtClean="0"/>
              <a:t>ve kişisel </a:t>
            </a:r>
            <a:r>
              <a:rPr lang="tr-TR" dirty="0"/>
              <a:t>kaynakları da vurgulayan pozitif bir kavramdır.</a:t>
            </a:r>
            <a:endParaRPr lang="tr-TR" dirty="0" smtClean="0"/>
          </a:p>
          <a:p>
            <a:pPr marL="0" indent="0" algn="just">
              <a:buNone/>
            </a:pPr>
            <a:endParaRPr lang="tr-TR" dirty="0"/>
          </a:p>
        </p:txBody>
      </p:sp>
      <p:sp>
        <p:nvSpPr>
          <p:cNvPr id="16" name="15 Metin kutusu"/>
          <p:cNvSpPr txBox="1"/>
          <p:nvPr/>
        </p:nvSpPr>
        <p:spPr>
          <a:xfrm>
            <a:off x="6012160" y="6211669"/>
            <a:ext cx="2929969" cy="646331"/>
          </a:xfrm>
          <a:prstGeom prst="rect">
            <a:avLst/>
          </a:prstGeom>
          <a:noFill/>
        </p:spPr>
        <p:txBody>
          <a:bodyPr wrap="none" rtlCol="0">
            <a:spAutoFit/>
          </a:bodyPr>
          <a:lstStyle/>
          <a:p>
            <a:pPr algn="ctr"/>
            <a:r>
              <a:rPr lang="tr-TR" sz="900" b="1" dirty="0" smtClean="0"/>
              <a:t>Bir Müzakere Belgesi</a:t>
            </a:r>
            <a:endParaRPr lang="tr-TR" sz="900" b="1" dirty="0" smtClean="0"/>
          </a:p>
          <a:p>
            <a:pPr algn="ctr"/>
            <a:r>
              <a:rPr lang="tr-TR" sz="900" b="1" dirty="0" smtClean="0"/>
              <a:t>Kopenhag, 9-13 Temmuz 1984</a:t>
            </a:r>
            <a:endParaRPr lang="tr-TR" sz="900" dirty="0" smtClean="0"/>
          </a:p>
          <a:p>
            <a:endParaRPr lang="tr-TR" dirty="0"/>
          </a:p>
        </p:txBody>
      </p:sp>
      <p:sp>
        <p:nvSpPr>
          <p:cNvPr id="5" name="4 Veri Yer Tutucusu"/>
          <p:cNvSpPr>
            <a:spLocks noGrp="1"/>
          </p:cNvSpPr>
          <p:nvPr>
            <p:ph type="dt" sz="half" idx="10"/>
          </p:nvPr>
        </p:nvSpPr>
        <p:spPr/>
        <p:txBody>
          <a:bodyPr/>
          <a:lstStyle/>
          <a:p>
            <a:fld id="{0E7E3F12-C335-4F49-AD33-23B0373ED290}" type="datetime1">
              <a:rPr lang="tr-TR" smtClean="0"/>
            </a:fld>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Sağlığın Geliştirilmesi Kavramı</a:t>
            </a:r>
            <a:endParaRPr lang="tr-TR" dirty="0"/>
          </a:p>
        </p:txBody>
      </p:sp>
      <p:sp>
        <p:nvSpPr>
          <p:cNvPr id="3" name="2 İçerik Yer Tutucusu"/>
          <p:cNvSpPr>
            <a:spLocks noGrp="1"/>
          </p:cNvSpPr>
          <p:nvPr>
            <p:ph idx="1"/>
          </p:nvPr>
        </p:nvSpPr>
        <p:spPr>
          <a:xfrm>
            <a:off x="457200" y="1600200"/>
            <a:ext cx="8229600" cy="4853136"/>
          </a:xfrm>
        </p:spPr>
        <p:txBody>
          <a:bodyPr>
            <a:normAutofit lnSpcReduction="10000"/>
          </a:bodyPr>
          <a:lstStyle/>
          <a:p>
            <a:pPr marL="0" indent="0" algn="just"/>
            <a:r>
              <a:rPr lang="tr-TR" dirty="0"/>
              <a:t>Genel düzeyde</a:t>
            </a:r>
            <a:r>
              <a:rPr lang="tr-TR" dirty="0" smtClean="0"/>
              <a:t>, </a:t>
            </a:r>
            <a:r>
              <a:rPr lang="tr-TR" dirty="0"/>
              <a:t>sağlıklarını geliştirmek için yaşam tarzlarında </a:t>
            </a:r>
            <a:r>
              <a:rPr lang="tr-TR" i="1" dirty="0" smtClean="0"/>
              <a:t>ve </a:t>
            </a:r>
            <a:r>
              <a:rPr lang="tr-TR" dirty="0" smtClean="0"/>
              <a:t>koşullarında </a:t>
            </a:r>
            <a:r>
              <a:rPr lang="tr-TR" i="1" u="sng" dirty="0">
                <a:solidFill>
                  <a:srgbClr val="FF0000"/>
                </a:solidFill>
              </a:rPr>
              <a:t>değişiklik</a:t>
            </a:r>
            <a:r>
              <a:rPr lang="tr-TR" i="1" dirty="0"/>
              <a:t> yapma ihtiyacının farkında olanlara yönelik </a:t>
            </a:r>
            <a:r>
              <a:rPr lang="tr-TR" i="1" u="sng" dirty="0">
                <a:solidFill>
                  <a:srgbClr val="FF0000"/>
                </a:solidFill>
              </a:rPr>
              <a:t>birleştirici bir kavramı </a:t>
            </a:r>
            <a:r>
              <a:rPr lang="tr-TR" i="1" dirty="0"/>
              <a:t>temsil </a:t>
            </a:r>
            <a:r>
              <a:rPr lang="tr-TR" i="1" dirty="0" smtClean="0"/>
              <a:t>eder.</a:t>
            </a:r>
            <a:r>
              <a:rPr lang="tr-TR" dirty="0" smtClean="0"/>
              <a:t> </a:t>
            </a:r>
            <a:endParaRPr lang="tr-TR" dirty="0" smtClean="0"/>
          </a:p>
          <a:p>
            <a:pPr marL="0" indent="0" algn="just">
              <a:buNone/>
            </a:pPr>
            <a:endParaRPr lang="tr-TR" dirty="0" smtClean="0"/>
          </a:p>
          <a:p>
            <a:pPr marL="0" indent="0"/>
            <a:r>
              <a:rPr lang="tr-TR" dirty="0" smtClean="0"/>
              <a:t>Sağlığın geliştirilmesi</a:t>
            </a:r>
            <a:r>
              <a:rPr lang="tr-TR" dirty="0"/>
              <a:t>, daha sağlıklı bir gelecek yaratmak üzere </a:t>
            </a:r>
            <a:r>
              <a:rPr lang="tr-TR" dirty="0" smtClean="0"/>
              <a:t>sağlık konusunda </a:t>
            </a:r>
            <a:r>
              <a:rPr lang="tr-TR" dirty="0"/>
              <a:t>kişisel tercih ve sosyal sorumluluk sentezi yaparak, insanlar ve içinde bulundukları </a:t>
            </a:r>
            <a:r>
              <a:rPr lang="tr-TR" dirty="0" smtClean="0"/>
              <a:t>çevre arasındaki </a:t>
            </a:r>
            <a:r>
              <a:rPr lang="tr-TR" dirty="0"/>
              <a:t>ara bulucu bir stratejiyi ifade </a:t>
            </a:r>
            <a:r>
              <a:rPr lang="tr-TR" dirty="0" smtClean="0"/>
              <a:t>eder.</a:t>
            </a:r>
            <a:endParaRPr lang="tr-TR" dirty="0"/>
          </a:p>
        </p:txBody>
      </p:sp>
      <p:sp>
        <p:nvSpPr>
          <p:cNvPr id="4" name="3 Metin kutusu"/>
          <p:cNvSpPr txBox="1"/>
          <p:nvPr/>
        </p:nvSpPr>
        <p:spPr>
          <a:xfrm>
            <a:off x="6012160" y="6211669"/>
            <a:ext cx="2929969" cy="646331"/>
          </a:xfrm>
          <a:prstGeom prst="rect">
            <a:avLst/>
          </a:prstGeom>
          <a:noFill/>
        </p:spPr>
        <p:txBody>
          <a:bodyPr wrap="none" rtlCol="0">
            <a:spAutoFit/>
          </a:bodyPr>
          <a:lstStyle/>
          <a:p>
            <a:pPr algn="ctr"/>
            <a:r>
              <a:rPr lang="tr-TR" sz="900" b="1" dirty="0" smtClean="0"/>
              <a:t>Bir Müzakere Belgesi</a:t>
            </a:r>
            <a:endParaRPr lang="tr-TR" sz="900" b="1" dirty="0" smtClean="0"/>
          </a:p>
          <a:p>
            <a:pPr algn="ctr"/>
            <a:r>
              <a:rPr lang="tr-TR" sz="900" b="1" dirty="0" smtClean="0"/>
              <a:t>Kopenhag, 9-13 Temmuz 1984</a:t>
            </a:r>
            <a:endParaRPr lang="tr-TR" sz="900" dirty="0" smtClean="0"/>
          </a:p>
          <a:p>
            <a:endParaRPr lang="tr-TR" dirty="0"/>
          </a:p>
        </p:txBody>
      </p:sp>
      <p:sp>
        <p:nvSpPr>
          <p:cNvPr id="5" name="4 Veri Yer Tutucusu"/>
          <p:cNvSpPr>
            <a:spLocks noGrp="1"/>
          </p:cNvSpPr>
          <p:nvPr>
            <p:ph type="dt" sz="half" idx="10"/>
          </p:nvPr>
        </p:nvSpPr>
        <p:spPr/>
        <p:txBody>
          <a:bodyPr/>
          <a:lstStyle/>
          <a:p>
            <a:fld id="{8F04A877-9046-4FD7-96B2-9DC38E673022}" type="datetime1">
              <a:rPr lang="tr-TR" smtClean="0"/>
            </a:fld>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t>Sağlığın Geliştirilmesi</a:t>
            </a:r>
            <a:endParaRPr lang="tr-TR" dirty="0"/>
          </a:p>
        </p:txBody>
      </p:sp>
      <p:sp>
        <p:nvSpPr>
          <p:cNvPr id="3" name="2 İçerik Yer Tutucusu"/>
          <p:cNvSpPr>
            <a:spLocks noGrp="1"/>
          </p:cNvSpPr>
          <p:nvPr>
            <p:ph idx="1"/>
          </p:nvPr>
        </p:nvSpPr>
        <p:spPr/>
        <p:txBody>
          <a:bodyPr/>
          <a:lstStyle/>
          <a:p>
            <a:endParaRPr lang="tr-TR" dirty="0" smtClean="0"/>
          </a:p>
          <a:p>
            <a:r>
              <a:rPr lang="tr-TR" dirty="0" smtClean="0"/>
              <a:t>Sağlığın </a:t>
            </a:r>
            <a:r>
              <a:rPr lang="tr-TR" dirty="0"/>
              <a:t>temel kaynakları; </a:t>
            </a:r>
            <a:endParaRPr lang="tr-TR" dirty="0" smtClean="0"/>
          </a:p>
          <a:p>
            <a:pPr algn="ctr">
              <a:buNone/>
            </a:pPr>
            <a:r>
              <a:rPr lang="tr-TR" u="sng" dirty="0" smtClean="0"/>
              <a:t>gelir</a:t>
            </a:r>
            <a:r>
              <a:rPr lang="tr-TR" u="sng" dirty="0"/>
              <a:t>, </a:t>
            </a:r>
            <a:r>
              <a:rPr lang="tr-TR" u="sng" dirty="0" smtClean="0"/>
              <a:t>barınak </a:t>
            </a:r>
            <a:r>
              <a:rPr lang="tr-TR" u="sng" dirty="0"/>
              <a:t>ve gıdadır</a:t>
            </a:r>
            <a:r>
              <a:rPr lang="tr-TR" u="sng" dirty="0" smtClean="0"/>
              <a:t>.</a:t>
            </a:r>
            <a:endParaRPr lang="tr-TR" u="sng" dirty="0" smtClean="0"/>
          </a:p>
          <a:p>
            <a:pPr algn="ctr">
              <a:buNone/>
            </a:pPr>
            <a:endParaRPr lang="tr-TR" u="sng" dirty="0"/>
          </a:p>
          <a:p>
            <a:pPr algn="just"/>
            <a:r>
              <a:rPr lang="tr-TR" dirty="0"/>
              <a:t>K</a:t>
            </a:r>
            <a:r>
              <a:rPr lang="tr-TR" dirty="0" smtClean="0"/>
              <a:t>avramsal çerçevesini;</a:t>
            </a:r>
            <a:endParaRPr lang="tr-TR" dirty="0" smtClean="0"/>
          </a:p>
          <a:p>
            <a:pPr marL="0" indent="0">
              <a:buNone/>
            </a:pPr>
            <a:r>
              <a:rPr lang="tr-TR" dirty="0"/>
              <a:t>İnsanlar ve çevre arasındaki ayrılmaz bağlantı, sağlığa yönelik </a:t>
            </a:r>
            <a:r>
              <a:rPr lang="tr-TR" dirty="0" err="1"/>
              <a:t>sosyo</a:t>
            </a:r>
            <a:r>
              <a:rPr lang="tr-TR" dirty="0"/>
              <a:t>-ekolojik bir </a:t>
            </a:r>
            <a:r>
              <a:rPr lang="tr-TR" dirty="0" smtClean="0"/>
              <a:t>yaklaşımın temelini </a:t>
            </a:r>
            <a:r>
              <a:rPr lang="tr-TR" dirty="0"/>
              <a:t>oluşturmaktadır</a:t>
            </a:r>
            <a:endParaRPr lang="tr-TR" dirty="0" smtClean="0"/>
          </a:p>
          <a:p>
            <a:pPr algn="just">
              <a:buNone/>
            </a:pPr>
            <a:endParaRPr lang="tr-TR" u="sng" dirty="0"/>
          </a:p>
        </p:txBody>
      </p:sp>
      <p:sp>
        <p:nvSpPr>
          <p:cNvPr id="4" name="3 Metin kutusu"/>
          <p:cNvSpPr txBox="1"/>
          <p:nvPr/>
        </p:nvSpPr>
        <p:spPr>
          <a:xfrm>
            <a:off x="6012160" y="6211669"/>
            <a:ext cx="2929969" cy="646331"/>
          </a:xfrm>
          <a:prstGeom prst="rect">
            <a:avLst/>
          </a:prstGeom>
          <a:noFill/>
        </p:spPr>
        <p:txBody>
          <a:bodyPr wrap="none" rtlCol="0">
            <a:spAutoFit/>
          </a:bodyPr>
          <a:lstStyle/>
          <a:p>
            <a:pPr algn="ctr"/>
            <a:r>
              <a:rPr lang="tr-TR" sz="900" b="1" dirty="0" smtClean="0"/>
              <a:t>Bir Müzakere Belgesi</a:t>
            </a:r>
            <a:endParaRPr lang="tr-TR" sz="900" b="1" dirty="0" smtClean="0"/>
          </a:p>
          <a:p>
            <a:pPr algn="ctr"/>
            <a:r>
              <a:rPr lang="tr-TR" sz="900" b="1" dirty="0" smtClean="0"/>
              <a:t>Kopenhag, 9-13 Temmuz 1984</a:t>
            </a:r>
            <a:endParaRPr lang="tr-TR" sz="900" dirty="0" smtClean="0"/>
          </a:p>
          <a:p>
            <a:endParaRPr lang="tr-TR" dirty="0"/>
          </a:p>
        </p:txBody>
      </p:sp>
      <p:sp>
        <p:nvSpPr>
          <p:cNvPr id="5" name="4 Veri Yer Tutucusu"/>
          <p:cNvSpPr>
            <a:spLocks noGrp="1"/>
          </p:cNvSpPr>
          <p:nvPr>
            <p:ph type="dt" sz="half" idx="10"/>
          </p:nvPr>
        </p:nvSpPr>
        <p:spPr/>
        <p:txBody>
          <a:bodyPr/>
          <a:lstStyle/>
          <a:p>
            <a:fld id="{74383FD8-1750-4559-8A7C-F83EE1133A1E}" type="datetime1">
              <a:rPr lang="tr-TR" smtClean="0"/>
            </a:fld>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pic>
        <p:nvPicPr>
          <p:cNvPr id="3074" name="Picture 2" descr="C:\Users\Nesibe\AppData\Local\Microsoft\Windows\Temporary Internet Files\Content.IE5\2P11G3Y0\MP900446560[1].jpg"/>
          <p:cNvPicPr>
            <a:picLocks noChangeAspect="1" noChangeArrowheads="1"/>
          </p:cNvPicPr>
          <p:nvPr/>
        </p:nvPicPr>
        <p:blipFill>
          <a:blip r:embed="rId1" cstate="print"/>
          <a:srcRect/>
          <a:stretch>
            <a:fillRect/>
          </a:stretch>
        </p:blipFill>
        <p:spPr bwMode="auto">
          <a:xfrm>
            <a:off x="7576170" y="188640"/>
            <a:ext cx="1567830" cy="2030283"/>
          </a:xfrm>
          <a:prstGeom prst="rect">
            <a:avLst/>
          </a:prstGeom>
          <a:ln>
            <a:noFill/>
          </a:ln>
          <a:effectLst>
            <a:softEdge rad="112500"/>
          </a:effectLst>
        </p:spPr>
      </p:pic>
      <p:pic>
        <p:nvPicPr>
          <p:cNvPr id="3076" name="Picture 4" descr="C:\Users\Nesibe\AppData\Local\Microsoft\Windows\Temporary Internet Files\Content.IE5\2P11G3Y0\MC900290285[1].wmf"/>
          <p:cNvPicPr>
            <a:picLocks noChangeAspect="1" noChangeArrowheads="1"/>
          </p:cNvPicPr>
          <p:nvPr/>
        </p:nvPicPr>
        <p:blipFill>
          <a:blip r:embed="rId2" cstate="print"/>
          <a:srcRect/>
          <a:stretch>
            <a:fillRect/>
          </a:stretch>
        </p:blipFill>
        <p:spPr bwMode="auto">
          <a:xfrm>
            <a:off x="6516216" y="2852936"/>
            <a:ext cx="1619396" cy="1471748"/>
          </a:xfrm>
          <a:prstGeom prst="rect">
            <a:avLst/>
          </a:prstGeom>
          <a:noFill/>
        </p:spPr>
      </p:pic>
      <p:pic>
        <p:nvPicPr>
          <p:cNvPr id="3078" name="Picture 6" descr="C:\Users\Nesibe\AppData\Local\Microsoft\Windows\Temporary Internet Files\Content.IE5\Z2MVV0FE\MP900449076[1].jpg"/>
          <p:cNvPicPr>
            <a:picLocks noChangeAspect="1" noChangeArrowheads="1"/>
          </p:cNvPicPr>
          <p:nvPr/>
        </p:nvPicPr>
        <p:blipFill>
          <a:blip r:embed="rId3" cstate="print"/>
          <a:srcRect/>
          <a:stretch>
            <a:fillRect/>
          </a:stretch>
        </p:blipFill>
        <p:spPr bwMode="auto">
          <a:xfrm>
            <a:off x="5652120" y="1052736"/>
            <a:ext cx="1872208" cy="187220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23528" y="620688"/>
            <a:ext cx="8064896" cy="5201424"/>
          </a:xfrm>
          <a:prstGeom prst="rect">
            <a:avLst/>
          </a:prstGeom>
        </p:spPr>
        <p:txBody>
          <a:bodyPr wrap="square">
            <a:spAutoFit/>
          </a:bodyPr>
          <a:lstStyle/>
          <a:p>
            <a:r>
              <a:rPr lang="tr-TR" sz="4000" dirty="0" smtClean="0"/>
              <a:t>Sağlık için ön koşullar </a:t>
            </a:r>
            <a:endParaRPr lang="tr-TR" sz="4000" dirty="0" smtClean="0"/>
          </a:p>
          <a:p>
            <a:r>
              <a:rPr lang="tr-TR" sz="4000" dirty="0" smtClean="0"/>
              <a:t>(Ottowa bildirgesi)</a:t>
            </a:r>
            <a:endParaRPr lang="tr-TR" sz="4000" dirty="0" smtClean="0"/>
          </a:p>
          <a:p>
            <a:pPr>
              <a:buFont typeface="Wingdings" panose="05000000000000000000" pitchFamily="2" charset="2"/>
              <a:buChar char="v"/>
            </a:pPr>
            <a:endParaRPr lang="tr-TR" sz="2800" dirty="0" smtClean="0"/>
          </a:p>
          <a:p>
            <a:pPr>
              <a:buFont typeface="Wingdings" panose="05000000000000000000" pitchFamily="2" charset="2"/>
              <a:buChar char="v"/>
            </a:pPr>
            <a:r>
              <a:rPr lang="tr-TR" sz="2800" dirty="0" smtClean="0"/>
              <a:t>Barış</a:t>
            </a:r>
            <a:endParaRPr lang="tr-TR" sz="2800" dirty="0" smtClean="0"/>
          </a:p>
          <a:p>
            <a:pPr>
              <a:buFont typeface="Wingdings" panose="05000000000000000000" pitchFamily="2" charset="2"/>
              <a:buChar char="v"/>
            </a:pPr>
            <a:r>
              <a:rPr lang="tr-TR" sz="2800" dirty="0" smtClean="0"/>
              <a:t>Eğitim</a:t>
            </a:r>
            <a:endParaRPr lang="tr-TR" sz="2800" dirty="0" smtClean="0"/>
          </a:p>
          <a:p>
            <a:pPr>
              <a:buFont typeface="Wingdings" panose="05000000000000000000" pitchFamily="2" charset="2"/>
              <a:buChar char="v"/>
            </a:pPr>
            <a:r>
              <a:rPr lang="tr-TR" sz="2800" dirty="0" smtClean="0"/>
              <a:t>Barınak</a:t>
            </a:r>
            <a:endParaRPr lang="tr-TR" sz="2800" dirty="0" smtClean="0"/>
          </a:p>
          <a:p>
            <a:pPr>
              <a:buFont typeface="Wingdings" panose="05000000000000000000" pitchFamily="2" charset="2"/>
              <a:buChar char="v"/>
            </a:pPr>
            <a:r>
              <a:rPr lang="tr-TR" sz="2800" dirty="0" smtClean="0"/>
              <a:t>Gıda</a:t>
            </a:r>
            <a:endParaRPr lang="tr-TR" sz="2800" dirty="0" smtClean="0"/>
          </a:p>
          <a:p>
            <a:pPr>
              <a:buFont typeface="Wingdings" panose="05000000000000000000" pitchFamily="2" charset="2"/>
              <a:buChar char="v"/>
            </a:pPr>
            <a:r>
              <a:rPr lang="tr-TR" sz="2800" dirty="0" smtClean="0"/>
              <a:t>Gelir</a:t>
            </a:r>
            <a:endParaRPr lang="tr-TR" sz="2800" dirty="0" smtClean="0"/>
          </a:p>
          <a:p>
            <a:pPr>
              <a:buFont typeface="Wingdings" panose="05000000000000000000" pitchFamily="2" charset="2"/>
              <a:buChar char="v"/>
            </a:pPr>
            <a:r>
              <a:rPr lang="tr-TR" sz="2800" dirty="0" smtClean="0"/>
              <a:t>Stabil bir ekosistem</a:t>
            </a:r>
            <a:endParaRPr lang="tr-TR" sz="2800" dirty="0" smtClean="0"/>
          </a:p>
          <a:p>
            <a:pPr>
              <a:buFont typeface="Wingdings" panose="05000000000000000000" pitchFamily="2" charset="2"/>
              <a:buChar char="v"/>
            </a:pPr>
            <a:r>
              <a:rPr lang="tr-TR" sz="2800" dirty="0" smtClean="0"/>
              <a:t>Sürdürülebilir kaynaklar</a:t>
            </a:r>
            <a:endParaRPr lang="tr-TR" sz="2800" dirty="0" smtClean="0"/>
          </a:p>
          <a:p>
            <a:pPr>
              <a:buFont typeface="Wingdings" panose="05000000000000000000" pitchFamily="2" charset="2"/>
              <a:buChar char="v"/>
            </a:pPr>
            <a:r>
              <a:rPr lang="tr-TR" sz="2800" dirty="0" smtClean="0"/>
              <a:t>Sosyal adalet ve eşitlik...</a:t>
            </a:r>
            <a:endParaRPr lang="tr-TR" sz="2800" dirty="0"/>
          </a:p>
        </p:txBody>
      </p:sp>
      <p:sp>
        <p:nvSpPr>
          <p:cNvPr id="3" name="2 Veri Yer Tutucusu"/>
          <p:cNvSpPr>
            <a:spLocks noGrp="1"/>
          </p:cNvSpPr>
          <p:nvPr>
            <p:ph type="dt" sz="half" idx="10"/>
          </p:nvPr>
        </p:nvSpPr>
        <p:spPr/>
        <p:txBody>
          <a:bodyPr/>
          <a:lstStyle/>
          <a:p>
            <a:fld id="{97684588-0A90-4F86-B896-574DDF6DF55D}" type="datetime1">
              <a:rPr lang="tr-TR" smtClean="0"/>
            </a:fld>
            <a:endParaRPr lang="tr-TR"/>
          </a:p>
        </p:txBody>
      </p:sp>
      <p:sp>
        <p:nvSpPr>
          <p:cNvPr id="4" name="3 Slayt Numarası Yer Tutucusu"/>
          <p:cNvSpPr>
            <a:spLocks noGrp="1"/>
          </p:cNvSpPr>
          <p:nvPr>
            <p:ph type="sldNum" sz="quarter" idx="12"/>
          </p:nvPr>
        </p:nvSpPr>
        <p:spPr/>
        <p:txBody>
          <a:bodyPr/>
          <a:lstStyle/>
          <a:p>
            <a:fld id="{956E49CF-8B4D-45AA-B72F-B01453598F37}" type="slidenum">
              <a:rPr lang="tr-TR" smtClean="0"/>
            </a:fld>
            <a:endParaRPr lang="tr-TR" dirty="0"/>
          </a:p>
        </p:txBody>
      </p:sp>
      <p:pic>
        <p:nvPicPr>
          <p:cNvPr id="2053" name="Picture 5" descr="C:\Users\Nesibe\AppData\Local\Microsoft\Windows\Temporary Internet Files\Content.IE5\M91LL6CS\MP900430642[1].jpg"/>
          <p:cNvPicPr>
            <a:picLocks noChangeAspect="1" noChangeArrowheads="1"/>
          </p:cNvPicPr>
          <p:nvPr/>
        </p:nvPicPr>
        <p:blipFill>
          <a:blip r:embed="rId1" cstate="print"/>
          <a:srcRect/>
          <a:stretch>
            <a:fillRect/>
          </a:stretch>
        </p:blipFill>
        <p:spPr bwMode="auto">
          <a:xfrm>
            <a:off x="3707904" y="2132856"/>
            <a:ext cx="5370512" cy="252028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600" b="1" dirty="0"/>
              <a:t>Sağlığın geliştirilmesi (</a:t>
            </a:r>
            <a:r>
              <a:rPr lang="tr-TR" sz="3600" b="1" dirty="0" err="1"/>
              <a:t>Health</a:t>
            </a:r>
            <a:r>
              <a:rPr lang="tr-TR" sz="3600" b="1" dirty="0"/>
              <a:t> </a:t>
            </a:r>
            <a:r>
              <a:rPr lang="tr-TR" sz="3600" b="1" dirty="0" err="1"/>
              <a:t>Promotion</a:t>
            </a:r>
            <a:r>
              <a:rPr lang="tr-TR" sz="3600" b="1" dirty="0"/>
              <a:t>);</a:t>
            </a:r>
            <a:endParaRPr lang="tr-TR" sz="3600" b="1" dirty="0"/>
          </a:p>
        </p:txBody>
      </p:sp>
      <p:sp>
        <p:nvSpPr>
          <p:cNvPr id="3" name="2 İçerik Yer Tutucusu"/>
          <p:cNvSpPr>
            <a:spLocks noGrp="1"/>
          </p:cNvSpPr>
          <p:nvPr>
            <p:ph idx="1"/>
          </p:nvPr>
        </p:nvSpPr>
        <p:spPr/>
        <p:txBody>
          <a:bodyPr>
            <a:normAutofit/>
          </a:bodyPr>
          <a:lstStyle/>
          <a:p>
            <a:pPr marL="0" indent="0"/>
            <a:r>
              <a:rPr lang="tr-TR" dirty="0"/>
              <a:t>Kişilerin optimal sağlık durumunun sağlanması yönünde hareket edebilmeleri için, yaşam tarzlarını değiştirmelerine yardım eden bir sanat ve bilim dalıdır</a:t>
            </a:r>
            <a:r>
              <a:rPr lang="tr-TR" dirty="0" smtClean="0"/>
              <a:t>.</a:t>
            </a:r>
            <a:endParaRPr lang="tr-TR" dirty="0" smtClean="0"/>
          </a:p>
          <a:p>
            <a:pPr marL="0" indent="0"/>
            <a:endParaRPr lang="tr-TR" dirty="0" smtClean="0"/>
          </a:p>
          <a:p>
            <a:pPr marL="0" indent="0"/>
            <a:r>
              <a:rPr lang="tr-TR" dirty="0" smtClean="0"/>
              <a:t> Fiziksel</a:t>
            </a:r>
            <a:r>
              <a:rPr lang="tr-TR" dirty="0"/>
              <a:t>, ruhsal, sosyal, duygusal ve </a:t>
            </a:r>
            <a:r>
              <a:rPr lang="tr-TR" dirty="0" err="1"/>
              <a:t>entellektüel</a:t>
            </a:r>
            <a:r>
              <a:rPr lang="tr-TR" dirty="0"/>
              <a:t> açıdan tam iyilik </a:t>
            </a:r>
            <a:r>
              <a:rPr lang="tr-TR" dirty="0" smtClean="0"/>
              <a:t>halinin sağlanmasına yardım eder.</a:t>
            </a:r>
            <a:endParaRPr lang="tr-TR" dirty="0" smtClean="0"/>
          </a:p>
          <a:p>
            <a:pPr marL="0" indent="0">
              <a:buNone/>
            </a:pPr>
            <a:endParaRPr lang="tr-TR" dirty="0"/>
          </a:p>
        </p:txBody>
      </p:sp>
      <p:sp>
        <p:nvSpPr>
          <p:cNvPr id="4" name="3 Veri Yer Tutucusu"/>
          <p:cNvSpPr>
            <a:spLocks noGrp="1"/>
          </p:cNvSpPr>
          <p:nvPr>
            <p:ph type="dt" sz="half" idx="10"/>
          </p:nvPr>
        </p:nvSpPr>
        <p:spPr/>
        <p:txBody>
          <a:bodyPr/>
          <a:lstStyle/>
          <a:p>
            <a:fld id="{B8451F05-1B24-4C4D-B061-FBE146E0DC07}" type="datetime1">
              <a:rPr lang="tr-TR" smtClean="0"/>
            </a:fld>
            <a:endParaRPr lang="tr-TR"/>
          </a:p>
        </p:txBody>
      </p:sp>
      <p:sp>
        <p:nvSpPr>
          <p:cNvPr id="5" name="4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500" b="1" dirty="0" smtClean="0"/>
              <a:t>Sağlığın geliştirilmesi (</a:t>
            </a:r>
            <a:r>
              <a:rPr lang="tr-TR" sz="3500" b="1" dirty="0" err="1" smtClean="0"/>
              <a:t>Health</a:t>
            </a:r>
            <a:r>
              <a:rPr lang="tr-TR" sz="3500" b="1" dirty="0" smtClean="0"/>
              <a:t> </a:t>
            </a:r>
            <a:r>
              <a:rPr lang="tr-TR" sz="3500" b="1" dirty="0" err="1" smtClean="0"/>
              <a:t>Promotion</a:t>
            </a:r>
            <a:r>
              <a:rPr lang="tr-TR" sz="3500" b="1" dirty="0" smtClean="0"/>
              <a:t>);</a:t>
            </a:r>
            <a:endParaRPr lang="tr-TR" sz="3500" b="1" dirty="0"/>
          </a:p>
        </p:txBody>
      </p:sp>
      <p:sp>
        <p:nvSpPr>
          <p:cNvPr id="3" name="2 Dikdörtgen"/>
          <p:cNvSpPr/>
          <p:nvPr/>
        </p:nvSpPr>
        <p:spPr>
          <a:xfrm>
            <a:off x="539552" y="1556792"/>
            <a:ext cx="7848872" cy="4401205"/>
          </a:xfrm>
          <a:prstGeom prst="rect">
            <a:avLst/>
          </a:prstGeom>
        </p:spPr>
        <p:txBody>
          <a:bodyPr wrap="square">
            <a:spAutoFit/>
          </a:bodyPr>
          <a:lstStyle/>
          <a:p>
            <a:pPr>
              <a:buFont typeface="Wingdings" panose="05000000000000000000" pitchFamily="2" charset="2"/>
              <a:buChar char="Ø"/>
            </a:pPr>
            <a:r>
              <a:rPr lang="tr-TR" sz="2800" dirty="0" smtClean="0"/>
              <a:t>Yaşam tarzı değişiklikleri, </a:t>
            </a:r>
            <a:endParaRPr lang="tr-TR" sz="2800" dirty="0" smtClean="0"/>
          </a:p>
          <a:p>
            <a:pPr>
              <a:buFont typeface="Wingdings" panose="05000000000000000000" pitchFamily="2" charset="2"/>
              <a:buChar char="Ø"/>
            </a:pPr>
            <a:r>
              <a:rPr lang="tr-TR" sz="2800" dirty="0" err="1" smtClean="0"/>
              <a:t>Farkındalığın</a:t>
            </a:r>
            <a:r>
              <a:rPr lang="tr-TR" sz="2800" dirty="0" smtClean="0"/>
              <a:t> sağlanması, </a:t>
            </a:r>
            <a:endParaRPr lang="tr-TR" sz="2800" dirty="0" smtClean="0"/>
          </a:p>
          <a:p>
            <a:pPr>
              <a:buFont typeface="Wingdings" panose="05000000000000000000" pitchFamily="2" charset="2"/>
              <a:buChar char="Ø"/>
            </a:pPr>
            <a:r>
              <a:rPr lang="tr-TR" sz="2800" dirty="0" smtClean="0"/>
              <a:t>Davranışın değiştirilmesi,</a:t>
            </a:r>
            <a:endParaRPr lang="tr-TR" sz="2800" dirty="0" smtClean="0"/>
          </a:p>
          <a:p>
            <a:pPr>
              <a:buFont typeface="Wingdings" panose="05000000000000000000" pitchFamily="2" charset="2"/>
              <a:buChar char="Ø"/>
            </a:pPr>
            <a:r>
              <a:rPr lang="tr-TR" sz="2800" dirty="0" smtClean="0"/>
              <a:t>Sağlıklı davranışları destekleyen çevreler oluşturulması </a:t>
            </a:r>
            <a:endParaRPr lang="tr-TR" sz="2800" dirty="0" smtClean="0"/>
          </a:p>
          <a:p>
            <a:r>
              <a:rPr lang="tr-TR" sz="2800" dirty="0" smtClean="0"/>
              <a:t>                        faaliyetleri aracılığıyla sağlanabilir. </a:t>
            </a:r>
            <a:endParaRPr lang="tr-TR" sz="2800" dirty="0" smtClean="0"/>
          </a:p>
          <a:p>
            <a:endParaRPr lang="tr-TR" sz="2800" dirty="0" smtClean="0"/>
          </a:p>
          <a:p>
            <a:endParaRPr lang="tr-TR" sz="2800" dirty="0" smtClean="0"/>
          </a:p>
          <a:p>
            <a:pPr>
              <a:buFont typeface="Wingdings" panose="05000000000000000000" pitchFamily="2" charset="2"/>
              <a:buChar char="Ø"/>
            </a:pPr>
            <a:r>
              <a:rPr lang="tr-TR" sz="2800" dirty="0" smtClean="0"/>
              <a:t>En büyük ve kalıcı etkiyi sağlığı </a:t>
            </a:r>
            <a:r>
              <a:rPr lang="tr-TR" sz="2800" u="sng" dirty="0" smtClean="0"/>
              <a:t>destekleyici çevrelerin  s</a:t>
            </a:r>
            <a:r>
              <a:rPr lang="tr-TR" sz="2800" dirty="0" smtClean="0"/>
              <a:t>ağlanmasıdır. </a:t>
            </a:r>
            <a:endParaRPr lang="tr-TR" sz="2800" dirty="0"/>
          </a:p>
        </p:txBody>
      </p:sp>
      <p:sp>
        <p:nvSpPr>
          <p:cNvPr id="4" name="3 Veri Yer Tutucusu"/>
          <p:cNvSpPr>
            <a:spLocks noGrp="1"/>
          </p:cNvSpPr>
          <p:nvPr>
            <p:ph type="dt" sz="half" idx="10"/>
          </p:nvPr>
        </p:nvSpPr>
        <p:spPr/>
        <p:txBody>
          <a:bodyPr/>
          <a:lstStyle/>
          <a:p>
            <a:fld id="{8FEF067D-FF9B-48B9-9CD3-D59FEE71C27C}" type="datetime1">
              <a:rPr lang="tr-TR" smtClean="0"/>
            </a:fld>
            <a:endParaRPr lang="tr-TR"/>
          </a:p>
        </p:txBody>
      </p:sp>
      <p:sp>
        <p:nvSpPr>
          <p:cNvPr id="5" name="4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600" b="1" dirty="0"/>
              <a:t>Sağlığın </a:t>
            </a:r>
            <a:r>
              <a:rPr lang="tr-TR" sz="3600" b="1" dirty="0" smtClean="0"/>
              <a:t>Geliştirilmesi;</a:t>
            </a:r>
            <a:endParaRPr lang="tr-TR" sz="3600" b="1" dirty="0"/>
          </a:p>
        </p:txBody>
      </p:sp>
      <p:sp>
        <p:nvSpPr>
          <p:cNvPr id="3" name="2 İçerik Yer Tutucusu"/>
          <p:cNvSpPr>
            <a:spLocks noGrp="1"/>
          </p:cNvSpPr>
          <p:nvPr>
            <p:ph idx="1"/>
          </p:nvPr>
        </p:nvSpPr>
        <p:spPr>
          <a:xfrm>
            <a:off x="457200" y="1196752"/>
            <a:ext cx="8229600" cy="4929411"/>
          </a:xfrm>
        </p:spPr>
        <p:txBody>
          <a:bodyPr>
            <a:noAutofit/>
          </a:bodyPr>
          <a:lstStyle/>
          <a:p>
            <a:pPr marL="0" indent="0">
              <a:lnSpc>
                <a:spcPct val="160000"/>
              </a:lnSpc>
              <a:buNone/>
            </a:pPr>
            <a:r>
              <a:rPr lang="tr-TR" sz="2800" dirty="0"/>
              <a:t>-Koruyucu Sağlık Hizmeti (</a:t>
            </a:r>
            <a:r>
              <a:rPr lang="tr-TR" sz="2800" dirty="0" err="1"/>
              <a:t>protective</a:t>
            </a:r>
            <a:r>
              <a:rPr lang="tr-TR" sz="2800" dirty="0"/>
              <a:t> </a:t>
            </a:r>
            <a:r>
              <a:rPr lang="tr-TR" sz="2800" dirty="0" err="1"/>
              <a:t>health</a:t>
            </a:r>
            <a:r>
              <a:rPr lang="tr-TR" sz="2800" dirty="0"/>
              <a:t> </a:t>
            </a:r>
            <a:r>
              <a:rPr lang="tr-TR" sz="2800" dirty="0" err="1"/>
              <a:t>services</a:t>
            </a:r>
            <a:r>
              <a:rPr lang="tr-TR" sz="2800" dirty="0"/>
              <a:t>)</a:t>
            </a:r>
            <a:br>
              <a:rPr lang="tr-TR" sz="2800" dirty="0"/>
            </a:br>
            <a:r>
              <a:rPr lang="tr-TR" sz="2800" dirty="0"/>
              <a:t>-Sağlıkta Yetkin Olmak (</a:t>
            </a:r>
            <a:r>
              <a:rPr lang="tr-TR" sz="2800" dirty="0" err="1"/>
              <a:t>empowerment</a:t>
            </a:r>
            <a:r>
              <a:rPr lang="tr-TR" sz="2800" dirty="0"/>
              <a:t>)</a:t>
            </a:r>
            <a:br>
              <a:rPr lang="tr-TR" sz="2800" dirty="0"/>
            </a:br>
            <a:r>
              <a:rPr lang="tr-TR" sz="2800" dirty="0"/>
              <a:t>-Sağlık Teşvikinin Sağlanması(</a:t>
            </a:r>
            <a:r>
              <a:rPr lang="tr-TR" sz="2800" dirty="0" err="1"/>
              <a:t>enabling</a:t>
            </a:r>
            <a:r>
              <a:rPr lang="tr-TR" sz="2800" dirty="0"/>
              <a:t>)</a:t>
            </a:r>
            <a:br>
              <a:rPr lang="tr-TR" sz="2800" dirty="0"/>
            </a:br>
            <a:r>
              <a:rPr lang="tr-TR" sz="2800" dirty="0"/>
              <a:t>-Sağlık Davranışı (</a:t>
            </a:r>
            <a:r>
              <a:rPr lang="tr-TR" sz="2800" dirty="0" err="1"/>
              <a:t>health</a:t>
            </a:r>
            <a:r>
              <a:rPr lang="tr-TR" sz="2800" dirty="0"/>
              <a:t> </a:t>
            </a:r>
            <a:r>
              <a:rPr lang="tr-TR" sz="2800" dirty="0" err="1"/>
              <a:t>behaviour</a:t>
            </a:r>
            <a:r>
              <a:rPr lang="tr-TR" sz="2800" dirty="0"/>
              <a:t>)</a:t>
            </a:r>
            <a:br>
              <a:rPr lang="tr-TR" sz="2800" dirty="0"/>
            </a:br>
            <a:r>
              <a:rPr lang="tr-TR" sz="2800" dirty="0"/>
              <a:t>-Sağlık Eğitimi (</a:t>
            </a:r>
            <a:r>
              <a:rPr lang="tr-TR" sz="2800" dirty="0" err="1"/>
              <a:t>health</a:t>
            </a:r>
            <a:r>
              <a:rPr lang="tr-TR" sz="2800" dirty="0"/>
              <a:t> </a:t>
            </a:r>
            <a:r>
              <a:rPr lang="tr-TR" sz="2800" dirty="0" err="1"/>
              <a:t>education</a:t>
            </a:r>
            <a:r>
              <a:rPr lang="tr-TR" sz="2800" dirty="0"/>
              <a:t>)</a:t>
            </a:r>
            <a:br>
              <a:rPr lang="tr-TR" sz="2800" dirty="0"/>
            </a:br>
            <a:r>
              <a:rPr lang="tr-TR" sz="2800" dirty="0"/>
              <a:t>-Sağlık Okuryazarlığı (</a:t>
            </a:r>
            <a:r>
              <a:rPr lang="tr-TR" sz="2800" dirty="0" err="1"/>
              <a:t>health</a:t>
            </a:r>
            <a:r>
              <a:rPr lang="tr-TR" sz="2800" dirty="0"/>
              <a:t> </a:t>
            </a:r>
            <a:r>
              <a:rPr lang="tr-TR" sz="2800" dirty="0" err="1"/>
              <a:t>literacy</a:t>
            </a:r>
            <a:r>
              <a:rPr lang="tr-TR" sz="2800" dirty="0"/>
              <a:t>)</a:t>
            </a:r>
            <a:br>
              <a:rPr lang="tr-TR" sz="2800" dirty="0"/>
            </a:br>
            <a:r>
              <a:rPr lang="tr-TR" sz="2800" dirty="0"/>
              <a:t>-Temel Sağlık Hizmetleri(</a:t>
            </a:r>
            <a:r>
              <a:rPr lang="tr-TR" sz="2800" dirty="0" err="1"/>
              <a:t>Primary</a:t>
            </a:r>
            <a:r>
              <a:rPr lang="tr-TR" sz="2800" dirty="0"/>
              <a:t> </a:t>
            </a:r>
            <a:r>
              <a:rPr lang="tr-TR" sz="2800" dirty="0" err="1"/>
              <a:t>health</a:t>
            </a:r>
            <a:r>
              <a:rPr lang="tr-TR" sz="2800" dirty="0"/>
              <a:t> </a:t>
            </a:r>
            <a:r>
              <a:rPr lang="tr-TR" sz="2800" dirty="0" err="1"/>
              <a:t>care</a:t>
            </a:r>
            <a:r>
              <a:rPr lang="tr-TR" sz="2800" dirty="0" smtClean="0"/>
              <a:t>)</a:t>
            </a:r>
            <a:endParaRPr lang="tr-TR" sz="2800" dirty="0" smtClean="0"/>
          </a:p>
          <a:p>
            <a:pPr marL="0" indent="0" algn="r">
              <a:lnSpc>
                <a:spcPct val="160000"/>
              </a:lnSpc>
              <a:buNone/>
            </a:pPr>
            <a:r>
              <a:rPr lang="tr-TR" sz="2800" dirty="0" smtClean="0"/>
              <a:t>Kavramlarını kapsamaktadır.</a:t>
            </a:r>
            <a:br>
              <a:rPr lang="tr-TR" sz="2800" dirty="0"/>
            </a:br>
            <a:endParaRPr lang="tr-TR" sz="2800" dirty="0"/>
          </a:p>
          <a:p>
            <a:endParaRPr lang="tr-TR" sz="2800" dirty="0"/>
          </a:p>
        </p:txBody>
      </p:sp>
      <p:sp>
        <p:nvSpPr>
          <p:cNvPr id="4" name="3 Veri Yer Tutucusu"/>
          <p:cNvSpPr>
            <a:spLocks noGrp="1"/>
          </p:cNvSpPr>
          <p:nvPr>
            <p:ph type="dt" sz="half" idx="10"/>
          </p:nvPr>
        </p:nvSpPr>
        <p:spPr/>
        <p:txBody>
          <a:bodyPr/>
          <a:lstStyle/>
          <a:p>
            <a:fld id="{017463B1-8E8B-467F-806F-E1C371DB287D}" type="datetime1">
              <a:rPr lang="tr-TR" smtClean="0"/>
            </a:fld>
            <a:endParaRPr lang="tr-TR"/>
          </a:p>
        </p:txBody>
      </p:sp>
      <p:sp>
        <p:nvSpPr>
          <p:cNvPr id="5" name="4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Güneş"/>
          <p:cNvSpPr/>
          <p:nvPr/>
        </p:nvSpPr>
        <p:spPr>
          <a:xfrm>
            <a:off x="1187624" y="3068960"/>
            <a:ext cx="7128792" cy="3312368"/>
          </a:xfrm>
          <a:prstGeom prst="su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tx1"/>
                </a:solidFill>
              </a:rPr>
              <a:t>“sağlık”</a:t>
            </a:r>
            <a:endParaRPr lang="tr-TR" sz="3600" b="1" dirty="0">
              <a:solidFill>
                <a:schemeClr val="tx1"/>
              </a:solidFill>
            </a:endParaRPr>
          </a:p>
        </p:txBody>
      </p:sp>
      <p:pic>
        <p:nvPicPr>
          <p:cNvPr id="3" name="Picture 2" descr="C:\Users\Nesibe\AppData\Local\Microsoft\Windows\Temporary Internet Files\Content.IE5\Q8UDVZ45\MC900383550[1].wmf"/>
          <p:cNvPicPr>
            <a:picLocks noChangeAspect="1" noChangeArrowheads="1"/>
          </p:cNvPicPr>
          <p:nvPr/>
        </p:nvPicPr>
        <p:blipFill>
          <a:blip r:embed="rId1" cstate="print"/>
          <a:srcRect/>
          <a:stretch>
            <a:fillRect/>
          </a:stretch>
        </p:blipFill>
        <p:spPr bwMode="auto">
          <a:xfrm>
            <a:off x="251520" y="476672"/>
            <a:ext cx="2504585" cy="1512168"/>
          </a:xfrm>
          <a:prstGeom prst="rect">
            <a:avLst/>
          </a:prstGeom>
          <a:noFill/>
        </p:spPr>
      </p:pic>
      <p:pic>
        <p:nvPicPr>
          <p:cNvPr id="4" name="Picture 11" descr="C:\Users\Nesibe\AppData\Local\Microsoft\Windows\Temporary Internet Files\Content.IE5\0K54F49Q\MP900424428[1].jpg"/>
          <p:cNvPicPr>
            <a:picLocks noChangeAspect="1" noChangeArrowheads="1"/>
          </p:cNvPicPr>
          <p:nvPr/>
        </p:nvPicPr>
        <p:blipFill>
          <a:blip r:embed="rId2" cstate="print"/>
          <a:srcRect/>
          <a:stretch>
            <a:fillRect/>
          </a:stretch>
        </p:blipFill>
        <p:spPr bwMode="auto">
          <a:xfrm>
            <a:off x="6372200" y="260648"/>
            <a:ext cx="2339752" cy="1716427"/>
          </a:xfrm>
          <a:prstGeom prst="rect">
            <a:avLst/>
          </a:prstGeom>
          <a:noFill/>
        </p:spPr>
      </p:pic>
      <p:cxnSp>
        <p:nvCxnSpPr>
          <p:cNvPr id="7" name="6 Düz Ok Bağlayıcısı"/>
          <p:cNvCxnSpPr/>
          <p:nvPr/>
        </p:nvCxnSpPr>
        <p:spPr>
          <a:xfrm flipH="1">
            <a:off x="5868144" y="2204864"/>
            <a:ext cx="936104" cy="1368152"/>
          </a:xfrm>
          <a:prstGeom prst="straightConnector1">
            <a:avLst/>
          </a:prstGeom>
          <a:ln w="38100">
            <a:headEnd type="arrow" w="lg" len="lg"/>
            <a:tailEnd type="arrow" w="lg" len="lg"/>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2699792" y="2204864"/>
            <a:ext cx="1008112" cy="1368152"/>
          </a:xfrm>
          <a:prstGeom prst="straightConnector1">
            <a:avLst/>
          </a:prstGeom>
          <a:ln w="38100" cap="sq" cmpd="sng">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3275856" y="1412776"/>
            <a:ext cx="2927148" cy="369332"/>
          </a:xfrm>
          <a:prstGeom prst="rect">
            <a:avLst/>
          </a:prstGeom>
        </p:spPr>
        <p:txBody>
          <a:bodyPr wrap="none">
            <a:spAutoFit/>
          </a:bodyPr>
          <a:lstStyle/>
          <a:p>
            <a:r>
              <a:rPr lang="tr-TR" b="1" dirty="0"/>
              <a:t>isteklerini gerçekleştirebilme</a:t>
            </a:r>
            <a:endParaRPr lang="tr-TR" b="1" dirty="0"/>
          </a:p>
        </p:txBody>
      </p:sp>
      <p:sp>
        <p:nvSpPr>
          <p:cNvPr id="13" name="12 Dikdörtgen"/>
          <p:cNvSpPr/>
          <p:nvPr/>
        </p:nvSpPr>
        <p:spPr>
          <a:xfrm>
            <a:off x="3275856" y="2060848"/>
            <a:ext cx="3195683" cy="369332"/>
          </a:xfrm>
          <a:prstGeom prst="rect">
            <a:avLst/>
          </a:prstGeom>
        </p:spPr>
        <p:txBody>
          <a:bodyPr wrap="none">
            <a:spAutoFit/>
          </a:bodyPr>
          <a:lstStyle/>
          <a:p>
            <a:r>
              <a:rPr lang="tr-TR" b="1" dirty="0"/>
              <a:t>gereksinimlerini karşılayabilme</a:t>
            </a:r>
            <a:r>
              <a:rPr lang="tr-TR" dirty="0"/>
              <a:t>,</a:t>
            </a:r>
            <a:endParaRPr lang="tr-TR" dirty="0"/>
          </a:p>
        </p:txBody>
      </p:sp>
      <p:sp>
        <p:nvSpPr>
          <p:cNvPr id="14" name="13 Dikdörtgen"/>
          <p:cNvSpPr/>
          <p:nvPr/>
        </p:nvSpPr>
        <p:spPr>
          <a:xfrm>
            <a:off x="827584" y="6237312"/>
            <a:ext cx="7992888" cy="369332"/>
          </a:xfrm>
          <a:prstGeom prst="rect">
            <a:avLst/>
          </a:prstGeom>
        </p:spPr>
        <p:txBody>
          <a:bodyPr wrap="square">
            <a:spAutoFit/>
          </a:bodyPr>
          <a:lstStyle/>
          <a:p>
            <a:pPr algn="ctr"/>
            <a:r>
              <a:rPr lang="tr-TR" b="1" dirty="0" smtClean="0"/>
              <a:t>Çevreyi değiştirebilme </a:t>
            </a:r>
            <a:r>
              <a:rPr lang="tr-TR" b="1" dirty="0"/>
              <a:t>veya onunla başa çıkabilme </a:t>
            </a:r>
            <a:r>
              <a:rPr lang="tr-TR" b="1" dirty="0" smtClean="0"/>
              <a:t>ölçüsüdür. </a:t>
            </a:r>
            <a:endParaRPr lang="tr-TR" b="1" dirty="0"/>
          </a:p>
        </p:txBody>
      </p:sp>
      <p:sp>
        <p:nvSpPr>
          <p:cNvPr id="10" name="9 Veri Yer Tutucusu"/>
          <p:cNvSpPr>
            <a:spLocks noGrp="1"/>
          </p:cNvSpPr>
          <p:nvPr>
            <p:ph type="dt" sz="half" idx="10"/>
          </p:nvPr>
        </p:nvSpPr>
        <p:spPr/>
        <p:txBody>
          <a:bodyPr/>
          <a:lstStyle/>
          <a:p>
            <a:fld id="{929F31D4-5233-49A9-9673-5FE3632D0C61}" type="datetime1">
              <a:rPr lang="tr-TR" smtClean="0"/>
            </a:fld>
            <a:endParaRPr lang="tr-TR"/>
          </a:p>
        </p:txBody>
      </p:sp>
      <p:sp>
        <p:nvSpPr>
          <p:cNvPr id="11" name="10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heckerboard(across)">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heckerboard(across)">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amond(in)">
                                      <p:cBhvr>
                                        <p:cTn id="31" dur="20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amond(in)">
                                      <p:cBhvr>
                                        <p:cTn id="36" dur="20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ox(in)">
                                      <p:cBhvr>
                                        <p:cTn id="4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5536" y="1556792"/>
            <a:ext cx="8352928" cy="2677656"/>
          </a:xfrm>
          <a:prstGeom prst="rect">
            <a:avLst/>
          </a:prstGeom>
        </p:spPr>
        <p:txBody>
          <a:bodyPr wrap="square">
            <a:spAutoFit/>
          </a:bodyPr>
          <a:lstStyle/>
          <a:p>
            <a:r>
              <a:rPr lang="tr-TR" sz="2800" dirty="0" smtClean="0"/>
              <a:t>Sağlığı geliştirme programları, uygulandıkları ortamın merkezi konumundan yararlanarak (örneğin,okullar, işyerleri, sağlık kuruluşları veya toplumlar) çocuklara, ergenlere, yetişkinlere ve ailelere ulaşmakta ve bu grupların kendi sağlıkları ile ilgili bilinçli kararlar almaları için </a:t>
            </a:r>
            <a:r>
              <a:rPr lang="tr-TR" sz="2800" u="sng" dirty="0" smtClean="0">
                <a:solidFill>
                  <a:srgbClr val="FF0000"/>
                </a:solidFill>
              </a:rPr>
              <a:t>gerekli bilgi ve becerileri </a:t>
            </a:r>
            <a:r>
              <a:rPr lang="tr-TR" sz="2800" dirty="0" smtClean="0"/>
              <a:t>edinmelerini sağlamaktadır.</a:t>
            </a:r>
            <a:endParaRPr lang="tr-TR" sz="2800" dirty="0"/>
          </a:p>
        </p:txBody>
      </p:sp>
      <p:sp>
        <p:nvSpPr>
          <p:cNvPr id="4" name="1 Başlık"/>
          <p:cNvSpPr>
            <a:spLocks noGrp="1"/>
          </p:cNvSpPr>
          <p:nvPr>
            <p:ph type="title"/>
          </p:nvPr>
        </p:nvSpPr>
        <p:spPr/>
        <p:txBody>
          <a:bodyPr>
            <a:normAutofit/>
          </a:bodyPr>
          <a:lstStyle/>
          <a:p>
            <a:r>
              <a:rPr lang="tr-TR" sz="3600" b="1" dirty="0" smtClean="0"/>
              <a:t>SAĞLIĞI GELİŞTİRME PROGRAMLARI</a:t>
            </a:r>
            <a:endParaRPr lang="tr-TR" sz="3600" dirty="0"/>
          </a:p>
        </p:txBody>
      </p:sp>
      <p:sp>
        <p:nvSpPr>
          <p:cNvPr id="5" name="4 Veri Yer Tutucusu"/>
          <p:cNvSpPr>
            <a:spLocks noGrp="1"/>
          </p:cNvSpPr>
          <p:nvPr>
            <p:ph type="dt" sz="half" idx="10"/>
          </p:nvPr>
        </p:nvSpPr>
        <p:spPr/>
        <p:txBody>
          <a:bodyPr/>
          <a:lstStyle/>
          <a:p>
            <a:fld id="{1D884ADC-A064-4328-98BA-426C23C97504}" type="datetime1">
              <a:rPr lang="tr-TR" smtClean="0"/>
            </a:fld>
            <a:endParaRPr lang="tr-TR"/>
          </a:p>
        </p:txBody>
      </p:sp>
      <p:sp>
        <p:nvSpPr>
          <p:cNvPr id="6" name="5 Slayt Numarası Yer Tutucusu"/>
          <p:cNvSpPr>
            <a:spLocks noGrp="1"/>
          </p:cNvSpPr>
          <p:nvPr>
            <p:ph type="sldNum" sz="quarter" idx="12"/>
          </p:nvPr>
        </p:nvSpPr>
        <p:spPr/>
        <p:txBody>
          <a:bodyPr/>
          <a:lstStyle/>
          <a:p>
            <a:fld id="{956E49CF-8B4D-45AA-B72F-B01453598F37}" type="slidenum">
              <a:rPr lang="tr-TR" smtClean="0"/>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2723</Words>
  <Application>WPS Presentation</Application>
  <PresentationFormat>Ekran Gösterisi (4:3)</PresentationFormat>
  <Paragraphs>118</Paragraphs>
  <Slides>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vt:i4>
      </vt:variant>
    </vt:vector>
  </HeadingPairs>
  <TitlesOfParts>
    <vt:vector size="17" baseType="lpstr">
      <vt:lpstr>Arial</vt:lpstr>
      <vt:lpstr>SimSun</vt:lpstr>
      <vt:lpstr>Wingdings</vt:lpstr>
      <vt:lpstr>Calibri</vt:lpstr>
      <vt:lpstr>Microsoft YaHei</vt:lpstr>
      <vt:lpstr/>
      <vt:lpstr>Arial Unicode MS</vt:lpstr>
      <vt:lpstr>Ofis Teması</vt:lpstr>
      <vt:lpstr>Sağlığın Geliştirilmesi,</vt:lpstr>
      <vt:lpstr>Sağlığın Geliştirilmesi Kavramı</vt:lpstr>
      <vt:lpstr>Sağlığın Geliştirilmesi</vt:lpstr>
      <vt:lpstr>PowerPoint 演示文稿</vt:lpstr>
      <vt:lpstr>Sağlığın geliştirilmesi (Health Promotion);</vt:lpstr>
      <vt:lpstr>Sağlığın geliştirilmesi (Health Promotion);</vt:lpstr>
      <vt:lpstr>Sağlığın Geliştirilmesi;</vt:lpstr>
      <vt:lpstr>PowerPoint 演示文稿</vt:lpstr>
      <vt:lpstr>SAĞLIĞI GELİŞTİRME PROGRAMLARI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Ebelik Bölümü</dc:title>
  <dc:creator>Nesibe</dc:creator>
  <cp:lastModifiedBy>Nesibe Uzel Yar</cp:lastModifiedBy>
  <cp:revision>58</cp:revision>
  <cp:lastPrinted>2017-03-16T09:43:00Z</cp:lastPrinted>
  <dcterms:created xsi:type="dcterms:W3CDTF">2012-03-06T20:12:00Z</dcterms:created>
  <dcterms:modified xsi:type="dcterms:W3CDTF">2020-02-06T14:35:46Z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