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36697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99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5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171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81996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20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928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868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8303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842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9535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VERTICAL TRANSMISSION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 are two types of vertical transmission: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hereditary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congenital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Hereditary Transmission</a:t>
            </a:r>
            <a:r>
              <a:rPr lang="en-US" dirty="0" smtClean="0"/>
              <a:t>: Hereditarily-transmitted diseases are carried within the genome of either parent.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For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ex</a:t>
            </a:r>
            <a:r>
              <a:rPr lang="tr-TR" dirty="0" smtClean="0"/>
              <a:t>: </a:t>
            </a:r>
            <a:r>
              <a:rPr lang="tr-TR" dirty="0" err="1" smtClean="0"/>
              <a:t>Retroviruses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integrated</a:t>
            </a:r>
            <a:r>
              <a:rPr lang="tr-TR" dirty="0" smtClean="0"/>
              <a:t> DNA </a:t>
            </a:r>
            <a:r>
              <a:rPr lang="en-US" dirty="0"/>
              <a:t>copies of the virus in the </a:t>
            </a:r>
            <a:r>
              <a:rPr lang="en-US" dirty="0" smtClean="0"/>
              <a:t>host’s</a:t>
            </a:r>
            <a:r>
              <a:rPr lang="tr-TR" dirty="0" smtClean="0"/>
              <a:t> </a:t>
            </a:r>
            <a:r>
              <a:rPr lang="tr-TR" dirty="0" err="1" smtClean="0"/>
              <a:t>genome</a:t>
            </a:r>
            <a:r>
              <a:rPr lang="tr-TR" dirty="0"/>
              <a:t> </a:t>
            </a:r>
            <a:endParaRPr lang="en-US" dirty="0" smtClean="0"/>
          </a:p>
          <a:p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Congenital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Transmission</a:t>
            </a:r>
            <a:r>
              <a:rPr lang="tr-TR" dirty="0" smtClean="0"/>
              <a:t>: </a:t>
            </a:r>
            <a:r>
              <a:rPr lang="en-US" dirty="0" smtClean="0"/>
              <a:t>Congenitally-transmitted diseases are, literally, those present at birth.</a:t>
            </a:r>
            <a:r>
              <a:rPr lang="tr-TR" dirty="0" smtClean="0"/>
              <a:t> </a:t>
            </a:r>
          </a:p>
          <a:p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Germinative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Transmission</a:t>
            </a:r>
            <a:r>
              <a:rPr lang="tr-TR" dirty="0" smtClean="0"/>
              <a:t>: </a:t>
            </a:r>
            <a:r>
              <a:rPr lang="en-US" dirty="0"/>
              <a:t>This involves either infection of the superficial </a:t>
            </a:r>
            <a:r>
              <a:rPr lang="en-US" dirty="0" smtClean="0"/>
              <a:t>layers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ovary, or infection of the ovum itself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For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ex</a:t>
            </a:r>
            <a:r>
              <a:rPr lang="tr-TR" dirty="0" smtClean="0"/>
              <a:t>: </a:t>
            </a:r>
            <a:r>
              <a:rPr lang="tr-TR" dirty="0" err="1" smtClean="0"/>
              <a:t>Chicken</a:t>
            </a:r>
            <a:r>
              <a:rPr lang="tr-TR" dirty="0" smtClean="0"/>
              <a:t> </a:t>
            </a:r>
            <a:r>
              <a:rPr lang="tr-TR" dirty="0" err="1"/>
              <a:t>leukosis</a:t>
            </a:r>
            <a:r>
              <a:rPr lang="tr-TR" dirty="0"/>
              <a:t> </a:t>
            </a:r>
            <a:r>
              <a:rPr lang="tr-TR" dirty="0" err="1" smtClean="0"/>
              <a:t>viruses</a:t>
            </a:r>
            <a:endParaRPr lang="tr-TR" dirty="0" smtClean="0"/>
          </a:p>
          <a:p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Transmission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to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embryo</a:t>
            </a:r>
            <a:r>
              <a:rPr lang="tr-TR" dirty="0" smtClean="0"/>
              <a:t>: </a:t>
            </a:r>
            <a:r>
              <a:rPr lang="en-US" dirty="0"/>
              <a:t>This is via the placenta (</a:t>
            </a:r>
            <a:r>
              <a:rPr lang="en-US" dirty="0" err="1"/>
              <a:t>transplacentally</a:t>
            </a:r>
            <a:r>
              <a:rPr lang="en-US" dirty="0"/>
              <a:t>) or via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fetal</a:t>
            </a:r>
            <a:r>
              <a:rPr lang="tr-TR" dirty="0" smtClean="0"/>
              <a:t> </a:t>
            </a:r>
            <a:r>
              <a:rPr lang="en-US" dirty="0" smtClean="0"/>
              <a:t>circulation</a:t>
            </a:r>
            <a:r>
              <a:rPr lang="en-US" dirty="0"/>
              <a:t>, through the placenta, to the fetus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For ex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r>
              <a:rPr lang="en-US" dirty="0"/>
              <a:t>kittens can be </a:t>
            </a:r>
            <a:r>
              <a:rPr lang="en-US" dirty="0" err="1" smtClean="0"/>
              <a:t>transplacentally</a:t>
            </a:r>
            <a:r>
              <a:rPr lang="tr-TR" dirty="0"/>
              <a:t> </a:t>
            </a:r>
            <a:r>
              <a:rPr lang="en-US" dirty="0" smtClean="0"/>
              <a:t>infected</a:t>
            </a:r>
            <a:r>
              <a:rPr lang="tr-TR" dirty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/>
              <a:t>feline</a:t>
            </a:r>
            <a:r>
              <a:rPr lang="tr-TR" dirty="0"/>
              <a:t> </a:t>
            </a:r>
            <a:r>
              <a:rPr lang="tr-TR" dirty="0" err="1"/>
              <a:t>panleucopenia</a:t>
            </a:r>
            <a:r>
              <a:rPr lang="tr-TR" dirty="0"/>
              <a:t> </a:t>
            </a:r>
            <a:r>
              <a:rPr lang="tr-TR" dirty="0" err="1"/>
              <a:t>virus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6952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VERTICAL </a:t>
            </a:r>
            <a:r>
              <a:rPr lang="tr-TR" dirty="0" smtClean="0"/>
              <a:t>TRANSMISSION-2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>
                <a:solidFill>
                  <a:schemeClr val="tx2">
                    <a:lumMod val="75000"/>
                  </a:schemeClr>
                </a:solidFill>
              </a:rPr>
              <a:t>Ascending</a:t>
            </a:r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infection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/>
              <a:t>This is infection that is transmitted from the </a:t>
            </a:r>
            <a:r>
              <a:rPr lang="en-US" dirty="0" smtClean="0"/>
              <a:t>lower</a:t>
            </a:r>
            <a:r>
              <a:rPr lang="tr-TR" dirty="0" smtClean="0"/>
              <a:t> </a:t>
            </a:r>
            <a:r>
              <a:rPr lang="en-US" dirty="0" smtClean="0"/>
              <a:t>genital </a:t>
            </a:r>
            <a:r>
              <a:rPr lang="en-US" dirty="0"/>
              <a:t>canal to the amnion and </a:t>
            </a:r>
            <a:r>
              <a:rPr lang="en-US" dirty="0" smtClean="0"/>
              <a:t>placenta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</a:t>
            </a:r>
            <a:r>
              <a:rPr lang="tr-TR" dirty="0" smtClean="0"/>
              <a:t>: S</a:t>
            </a:r>
            <a:r>
              <a:rPr lang="en-US" dirty="0" err="1" smtClean="0"/>
              <a:t>ome</a:t>
            </a:r>
            <a:r>
              <a:rPr lang="tr-TR" dirty="0"/>
              <a:t> </a:t>
            </a:r>
            <a:r>
              <a:rPr lang="en-US" i="1" dirty="0" smtClean="0"/>
              <a:t>Staphylococcus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/>
              <a:t>Streptococcus</a:t>
            </a:r>
            <a:r>
              <a:rPr lang="en-US" dirty="0"/>
              <a:t> spp. </a:t>
            </a:r>
            <a:r>
              <a:rPr lang="en-US" dirty="0" smtClean="0"/>
              <a:t>Infections</a:t>
            </a:r>
            <a:endParaRPr lang="tr-TR" dirty="0" smtClean="0"/>
          </a:p>
          <a:p>
            <a:r>
              <a:rPr lang="tr-TR" b="1" dirty="0" err="1">
                <a:solidFill>
                  <a:schemeClr val="tx2">
                    <a:lumMod val="75000"/>
                  </a:schemeClr>
                </a:solidFill>
              </a:rPr>
              <a:t>Infection</a:t>
            </a:r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 at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parturition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/>
              <a:t>This is infection acquired from the lower genital </a:t>
            </a:r>
            <a:r>
              <a:rPr lang="en-US" dirty="0" smtClean="0"/>
              <a:t>canal</a:t>
            </a:r>
            <a:r>
              <a:rPr lang="tr-TR" dirty="0" smtClean="0"/>
              <a:t> </a:t>
            </a:r>
            <a:r>
              <a:rPr lang="en-US" dirty="0" smtClean="0"/>
              <a:t>at birth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</a:t>
            </a:r>
            <a:r>
              <a:rPr lang="tr-TR" dirty="0" smtClean="0"/>
              <a:t>: H</a:t>
            </a:r>
            <a:r>
              <a:rPr lang="en-US" dirty="0" err="1" smtClean="0"/>
              <a:t>uman</a:t>
            </a:r>
            <a:r>
              <a:rPr lang="en-US" dirty="0" smtClean="0"/>
              <a:t> </a:t>
            </a:r>
            <a:r>
              <a:rPr lang="en-US" dirty="0"/>
              <a:t>herpes simplex infection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961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HORIZONTAL TRANSMISSION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Infections can be transmitted horizontally </a:t>
            </a:r>
            <a:r>
              <a:rPr lang="en-US" dirty="0" smtClean="0"/>
              <a:t>either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directly</a:t>
            </a:r>
            <a:r>
              <a:rPr lang="tr-TR" b="1" dirty="0" smtClean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indirectly</a:t>
            </a:r>
            <a:endParaRPr lang="tr-TR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Direct transmission </a:t>
            </a:r>
            <a:r>
              <a:rPr lang="en-US" dirty="0"/>
              <a:t>occurs when a susceptible </a:t>
            </a:r>
            <a:r>
              <a:rPr lang="en-US" dirty="0" smtClean="0"/>
              <a:t>host</a:t>
            </a:r>
            <a:r>
              <a:rPr lang="tr-TR" dirty="0" smtClean="0"/>
              <a:t> </a:t>
            </a:r>
            <a:r>
              <a:rPr lang="en-US" dirty="0" smtClean="0"/>
              <a:t>contracts </a:t>
            </a:r>
            <a:r>
              <a:rPr lang="en-US" dirty="0"/>
              <a:t>an infection, either by physical contact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/>
              <a:t>an infected host or by contact with the latter’s </a:t>
            </a:r>
            <a:r>
              <a:rPr lang="en-US" dirty="0" smtClean="0"/>
              <a:t>infected</a:t>
            </a:r>
            <a:r>
              <a:rPr lang="tr-TR" dirty="0" smtClean="0"/>
              <a:t> </a:t>
            </a:r>
            <a:r>
              <a:rPr lang="tr-TR" dirty="0" err="1" smtClean="0"/>
              <a:t>discharges</a:t>
            </a:r>
            <a:endParaRPr lang="tr-TR" dirty="0" smtClean="0"/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Indirect transmission </a:t>
            </a:r>
            <a:r>
              <a:rPr lang="en-US" dirty="0"/>
              <a:t>involves an </a:t>
            </a:r>
            <a:r>
              <a:rPr lang="en-US" dirty="0" smtClean="0"/>
              <a:t>intermediate</a:t>
            </a:r>
            <a:r>
              <a:rPr lang="tr-TR" dirty="0" smtClean="0"/>
              <a:t> </a:t>
            </a:r>
            <a:r>
              <a:rPr lang="en-US" dirty="0" smtClean="0"/>
              <a:t>vehicle</a:t>
            </a:r>
            <a:r>
              <a:rPr lang="en-US" dirty="0"/>
              <a:t>, living or inanimate,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transmits infection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infected and susceptible hosts. This </a:t>
            </a:r>
            <a:r>
              <a:rPr lang="en-US" dirty="0" smtClean="0"/>
              <a:t>vehicle</a:t>
            </a:r>
            <a:r>
              <a:rPr lang="tr-TR" dirty="0" smtClean="0"/>
              <a:t> </a:t>
            </a:r>
            <a:r>
              <a:rPr lang="en-US" dirty="0" smtClean="0"/>
              <a:t>generally </a:t>
            </a:r>
            <a:r>
              <a:rPr lang="en-US" dirty="0"/>
              <a:t>may be termed a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vector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95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HOST AND VECTOR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Host: </a:t>
            </a:r>
            <a:r>
              <a:rPr lang="en-US" dirty="0" smtClean="0"/>
              <a:t>A </a:t>
            </a:r>
            <a:r>
              <a:rPr lang="en-US" dirty="0"/>
              <a:t>plant, animal or arthropod that is capable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being </a:t>
            </a:r>
            <a:r>
              <a:rPr lang="en-US" dirty="0"/>
              <a:t>infected with,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therefore </a:t>
            </a:r>
            <a:r>
              <a:rPr lang="en-US" dirty="0"/>
              <a:t>giving </a:t>
            </a:r>
            <a:r>
              <a:rPr lang="en-US" dirty="0" smtClean="0"/>
              <a:t>sustenance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/>
              <a:t>, an </a:t>
            </a:r>
            <a:r>
              <a:rPr lang="tr-TR" dirty="0" err="1"/>
              <a:t>infectious</a:t>
            </a:r>
            <a:r>
              <a:rPr lang="tr-TR" dirty="0"/>
              <a:t> </a:t>
            </a:r>
            <a:r>
              <a:rPr lang="tr-TR" dirty="0" err="1"/>
              <a:t>agent</a:t>
            </a:r>
            <a:r>
              <a:rPr lang="tr-TR" dirty="0" smtClean="0"/>
              <a:t>.</a:t>
            </a:r>
          </a:p>
          <a:p>
            <a:r>
              <a:rPr lang="tr-TR" b="1" dirty="0" err="1">
                <a:solidFill>
                  <a:schemeClr val="tx2">
                    <a:lumMod val="75000"/>
                  </a:schemeClr>
                </a:solidFill>
              </a:rPr>
              <a:t>Definitive</a:t>
            </a:r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tr-TR" dirty="0"/>
              <a:t>A </a:t>
            </a:r>
            <a:r>
              <a:rPr lang="tr-TR" dirty="0" err="1"/>
              <a:t>parasitological</a:t>
            </a:r>
            <a:r>
              <a:rPr lang="tr-TR" dirty="0"/>
              <a:t> </a:t>
            </a:r>
            <a:r>
              <a:rPr lang="tr-TR" dirty="0" err="1"/>
              <a:t>term</a:t>
            </a:r>
            <a:r>
              <a:rPr lang="tr-TR" dirty="0"/>
              <a:t> </a:t>
            </a:r>
            <a:r>
              <a:rPr lang="tr-TR" dirty="0" err="1"/>
              <a:t>describing</a:t>
            </a:r>
            <a:r>
              <a:rPr lang="tr-TR" dirty="0"/>
              <a:t> </a:t>
            </a:r>
            <a:r>
              <a:rPr lang="tr-TR" dirty="0" smtClean="0"/>
              <a:t>a </a:t>
            </a:r>
            <a:r>
              <a:rPr lang="en-US" dirty="0" smtClean="0"/>
              <a:t>host </a:t>
            </a:r>
            <a:r>
              <a:rPr lang="en-US" dirty="0"/>
              <a:t>in which an organism undergoes its sexual </a:t>
            </a:r>
            <a:r>
              <a:rPr lang="en-US" dirty="0" smtClean="0"/>
              <a:t>phase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 smtClean="0"/>
              <a:t>reproduction</a:t>
            </a:r>
            <a:r>
              <a:rPr lang="tr-TR" dirty="0" smtClean="0"/>
              <a:t>. </a:t>
            </a: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Final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 smtClean="0"/>
              <a:t>A </a:t>
            </a:r>
            <a:r>
              <a:rPr lang="en-US" dirty="0"/>
              <a:t>term used in a more general sense (i.e.,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connection </a:t>
            </a:r>
            <a:r>
              <a:rPr lang="en-US" dirty="0"/>
              <a:t>with all types of infectious agent) as a </a:t>
            </a:r>
            <a:r>
              <a:rPr lang="en-US" dirty="0" smtClean="0"/>
              <a:t>synonym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b="1" dirty="0" err="1"/>
              <a:t>definitive</a:t>
            </a:r>
            <a:r>
              <a:rPr lang="tr-TR" b="1" dirty="0"/>
              <a:t> </a:t>
            </a:r>
            <a:r>
              <a:rPr lang="tr-TR" b="1" dirty="0" err="1" smtClean="0"/>
              <a:t>host</a:t>
            </a:r>
            <a:r>
              <a:rPr lang="tr-TR" b="1" dirty="0" smtClean="0"/>
              <a:t>. </a:t>
            </a:r>
            <a:r>
              <a:rPr lang="tr-TR" dirty="0" err="1"/>
              <a:t>Both</a:t>
            </a:r>
            <a:r>
              <a:rPr lang="tr-TR" dirty="0"/>
              <a:t> ‘final’ </a:t>
            </a:r>
            <a:r>
              <a:rPr lang="tr-TR" dirty="0" err="1"/>
              <a:t>and</a:t>
            </a:r>
            <a:r>
              <a:rPr lang="tr-TR" dirty="0"/>
              <a:t> ‘</a:t>
            </a:r>
            <a:r>
              <a:rPr lang="tr-TR" dirty="0" err="1"/>
              <a:t>definitive</a:t>
            </a:r>
            <a:r>
              <a:rPr lang="tr-TR" dirty="0" smtClean="0"/>
              <a:t>’ </a:t>
            </a:r>
            <a:r>
              <a:rPr lang="en-US" dirty="0" smtClean="0"/>
              <a:t>imply </a:t>
            </a:r>
            <a:r>
              <a:rPr lang="en-US" dirty="0"/>
              <a:t>the ‘end of the line</a:t>
            </a:r>
            <a:r>
              <a:rPr lang="en-US" dirty="0" smtClean="0"/>
              <a:t>’</a:t>
            </a:r>
            <a:r>
              <a:rPr lang="tr-TR" dirty="0" smtClean="0"/>
              <a:t>.</a:t>
            </a: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Primary (natural)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/>
              <a:t>An animal that maintains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infection </a:t>
            </a:r>
            <a:r>
              <a:rPr lang="en-US" dirty="0"/>
              <a:t>in the latter’s endemic </a:t>
            </a:r>
            <a:r>
              <a:rPr lang="en-US" dirty="0" smtClean="0"/>
              <a:t>area</a:t>
            </a:r>
            <a:r>
              <a:rPr lang="tr-TR" dirty="0" smtClean="0"/>
              <a:t>. </a:t>
            </a:r>
            <a:r>
              <a:rPr lang="en-US" dirty="0"/>
              <a:t>Since an infectious agent </a:t>
            </a:r>
            <a:r>
              <a:rPr lang="en-US" dirty="0" smtClean="0"/>
              <a:t>frequently</a:t>
            </a:r>
            <a:r>
              <a:rPr lang="tr-TR" dirty="0" smtClean="0"/>
              <a:t> </a:t>
            </a:r>
            <a:r>
              <a:rPr lang="en-US" dirty="0" smtClean="0"/>
              <a:t>depends </a:t>
            </a:r>
            <a:r>
              <a:rPr lang="en-US" dirty="0"/>
              <a:t>upon a primary host for its </a:t>
            </a:r>
            <a:r>
              <a:rPr lang="en-US" dirty="0" smtClean="0"/>
              <a:t>long-term</a:t>
            </a:r>
            <a:r>
              <a:rPr lang="tr-TR" dirty="0" smtClean="0"/>
              <a:t> </a:t>
            </a:r>
            <a:r>
              <a:rPr lang="en-US" dirty="0" smtClean="0"/>
              <a:t>existence</a:t>
            </a:r>
            <a:r>
              <a:rPr lang="en-US" dirty="0"/>
              <a:t>, the host also is called a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maintenance host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786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HOST AND </a:t>
            </a:r>
            <a:r>
              <a:rPr lang="en-US" dirty="0" smtClean="0"/>
              <a:t>VECTOR</a:t>
            </a:r>
            <a:r>
              <a:rPr lang="tr-TR" dirty="0" smtClean="0"/>
              <a:t>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Secondary (aberrant)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 smtClean="0"/>
              <a:t>A </a:t>
            </a:r>
            <a:r>
              <a:rPr lang="en-US" dirty="0"/>
              <a:t>species that </a:t>
            </a:r>
            <a:r>
              <a:rPr lang="en-US" dirty="0" smtClean="0"/>
              <a:t>additionally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involved in the life-cycle of an agent, especially </a:t>
            </a:r>
            <a:r>
              <a:rPr lang="en-US" dirty="0" smtClean="0"/>
              <a:t>outside</a:t>
            </a:r>
            <a:r>
              <a:rPr lang="tr-TR" dirty="0" smtClean="0"/>
              <a:t> </a:t>
            </a:r>
            <a:r>
              <a:rPr lang="tr-TR" dirty="0" err="1" smtClean="0"/>
              <a:t>typical</a:t>
            </a:r>
            <a:r>
              <a:rPr lang="tr-TR" dirty="0" smtClean="0"/>
              <a:t> </a:t>
            </a:r>
            <a:r>
              <a:rPr lang="tr-TR" dirty="0" err="1"/>
              <a:t>endemic</a:t>
            </a:r>
            <a:r>
              <a:rPr lang="tr-TR" dirty="0"/>
              <a:t> </a:t>
            </a:r>
            <a:r>
              <a:rPr lang="tr-TR" dirty="0" err="1" smtClean="0"/>
              <a:t>areas</a:t>
            </a:r>
            <a:r>
              <a:rPr lang="tr-TR" dirty="0" smtClean="0"/>
              <a:t>. </a:t>
            </a:r>
            <a:r>
              <a:rPr lang="en-US" dirty="0"/>
              <a:t>A secondary host sometimes can act as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tr-TR" dirty="0" err="1" smtClean="0"/>
              <a:t>maintenance</a:t>
            </a:r>
            <a:r>
              <a:rPr lang="tr-TR" dirty="0" smtClean="0"/>
              <a:t> </a:t>
            </a:r>
            <a:r>
              <a:rPr lang="tr-TR" dirty="0" err="1" smtClean="0"/>
              <a:t>host</a:t>
            </a:r>
            <a:r>
              <a:rPr lang="tr-TR" dirty="0" smtClean="0"/>
              <a:t>. </a:t>
            </a:r>
          </a:p>
          <a:p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Paratenic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/>
              <a:t>A host in which an agent is </a:t>
            </a:r>
            <a:r>
              <a:rPr lang="en-US" dirty="0" smtClean="0"/>
              <a:t>transferred</a:t>
            </a:r>
            <a:r>
              <a:rPr lang="tr-TR" dirty="0" smtClean="0"/>
              <a:t> </a:t>
            </a:r>
            <a:r>
              <a:rPr lang="tr-TR" b="1" dirty="0" err="1" smtClean="0"/>
              <a:t>mechanically</a:t>
            </a:r>
            <a:r>
              <a:rPr lang="tr-TR" dirty="0"/>
              <a:t>, 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further</a:t>
            </a:r>
            <a:r>
              <a:rPr lang="tr-TR" dirty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. </a:t>
            </a: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Intermediate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 smtClean="0"/>
              <a:t>An </a:t>
            </a:r>
            <a:r>
              <a:rPr lang="en-US" dirty="0"/>
              <a:t>animal in which an </a:t>
            </a:r>
            <a:r>
              <a:rPr lang="en-US" dirty="0" smtClean="0"/>
              <a:t>infectious</a:t>
            </a:r>
            <a:r>
              <a:rPr lang="tr-TR" dirty="0" smtClean="0"/>
              <a:t> </a:t>
            </a:r>
            <a:r>
              <a:rPr lang="en-US" dirty="0" smtClean="0"/>
              <a:t>agent </a:t>
            </a:r>
            <a:r>
              <a:rPr lang="en-US" dirty="0"/>
              <a:t>undergoes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development</a:t>
            </a:r>
            <a:r>
              <a:rPr lang="en-US" dirty="0"/>
              <a:t>, frequently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tr-TR" b="1" dirty="0" err="1" smtClean="0"/>
              <a:t>asexual</a:t>
            </a:r>
            <a:r>
              <a:rPr lang="tr-TR" b="1" dirty="0" smtClean="0"/>
              <a:t> </a:t>
            </a:r>
            <a:r>
              <a:rPr lang="tr-TR" b="1" dirty="0" err="1" smtClean="0"/>
              <a:t>reproduction</a:t>
            </a:r>
            <a:endParaRPr lang="tr-TR" b="1" dirty="0" smtClean="0"/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Amplifier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/>
              <a:t>An animal which, because of </a:t>
            </a:r>
            <a:r>
              <a:rPr lang="en-US" dirty="0" smtClean="0"/>
              <a:t>temporally-</a:t>
            </a:r>
            <a:r>
              <a:rPr lang="tr-TR" dirty="0" smtClean="0"/>
              <a:t> </a:t>
            </a:r>
            <a:r>
              <a:rPr lang="en-US" dirty="0" smtClean="0"/>
              <a:t>associated </a:t>
            </a:r>
            <a:r>
              <a:rPr lang="en-US" dirty="0"/>
              <a:t>changes in population dynamics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produce </a:t>
            </a:r>
            <a:r>
              <a:rPr lang="en-US" dirty="0"/>
              <a:t>a sudden increase in the host population size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suddenly increase the amount of infectious </a:t>
            </a:r>
            <a:r>
              <a:rPr lang="en-US" dirty="0" smtClean="0"/>
              <a:t>agent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6275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HOST AND </a:t>
            </a:r>
            <a:r>
              <a:rPr lang="en-US" dirty="0" smtClean="0"/>
              <a:t>VECTOR</a:t>
            </a:r>
            <a:r>
              <a:rPr lang="tr-TR" dirty="0" smtClean="0"/>
              <a:t>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Hibernating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 smtClean="0"/>
              <a:t>An </a:t>
            </a:r>
            <a:r>
              <a:rPr lang="en-US" dirty="0"/>
              <a:t>animal in which an agent is held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probably </a:t>
            </a:r>
            <a:r>
              <a:rPr lang="en-US" dirty="0"/>
              <a:t>without replication, in a state of ‘</a:t>
            </a:r>
            <a:r>
              <a:rPr lang="en-US" dirty="0" smtClean="0"/>
              <a:t>suspended</a:t>
            </a:r>
            <a:r>
              <a:rPr lang="tr-TR" dirty="0" smtClean="0"/>
              <a:t> </a:t>
            </a:r>
            <a:r>
              <a:rPr lang="tr-TR" dirty="0" err="1" smtClean="0"/>
              <a:t>animation</a:t>
            </a:r>
            <a:r>
              <a:rPr lang="tr-TR" dirty="0" smtClean="0"/>
              <a:t>’.</a:t>
            </a: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Incidental (dead-end or accidental)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 smtClean="0"/>
              <a:t>One </a:t>
            </a:r>
            <a:r>
              <a:rPr lang="en-US" dirty="0"/>
              <a:t>that </a:t>
            </a:r>
            <a:r>
              <a:rPr lang="en-US" dirty="0" smtClean="0"/>
              <a:t>does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usually transmit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infectious </a:t>
            </a:r>
            <a:r>
              <a:rPr lang="en-US" dirty="0"/>
              <a:t>agent to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r>
              <a:rPr lang="tr-TR" dirty="0" smtClean="0"/>
              <a:t>.</a:t>
            </a:r>
          </a:p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Link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host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 smtClean="0"/>
              <a:t>A </a:t>
            </a:r>
            <a:r>
              <a:rPr lang="en-US" dirty="0"/>
              <a:t>host that forms a link between other </a:t>
            </a:r>
            <a:r>
              <a:rPr lang="en-US" dirty="0" smtClean="0"/>
              <a:t>host</a:t>
            </a:r>
            <a:r>
              <a:rPr lang="tr-TR" dirty="0" smtClean="0"/>
              <a:t> </a:t>
            </a:r>
            <a:r>
              <a:rPr lang="tr-TR" dirty="0" err="1" smtClean="0"/>
              <a:t>species</a:t>
            </a:r>
            <a:r>
              <a:rPr lang="tr-TR" dirty="0" smtClean="0"/>
              <a:t>. 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Reservoir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en-US" dirty="0" smtClean="0"/>
              <a:t>A </a:t>
            </a:r>
            <a:r>
              <a:rPr lang="en-US" dirty="0"/>
              <a:t>term commonly used as a synonym for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prefix to, ‘host’ (‘</a:t>
            </a:r>
            <a:r>
              <a:rPr lang="en-US" b="1" dirty="0"/>
              <a:t>reservoir host</a:t>
            </a:r>
            <a:r>
              <a:rPr lang="en-US" dirty="0"/>
              <a:t>’). </a:t>
            </a:r>
            <a:endParaRPr lang="tr-TR" dirty="0" smtClean="0"/>
          </a:p>
          <a:p>
            <a:pPr lvl="1"/>
            <a:r>
              <a:rPr lang="en-US" i="0" dirty="0" smtClean="0"/>
              <a:t>A </a:t>
            </a:r>
            <a:r>
              <a:rPr lang="en-US" i="0" dirty="0"/>
              <a:t>reservoir </a:t>
            </a:r>
            <a:r>
              <a:rPr lang="en-US" i="0" dirty="0" smtClean="0"/>
              <a:t>host</a:t>
            </a:r>
            <a:r>
              <a:rPr lang="tr-TR" i="0" dirty="0" smtClean="0"/>
              <a:t> </a:t>
            </a:r>
            <a:r>
              <a:rPr lang="en-US" i="0" dirty="0" smtClean="0"/>
              <a:t>is </a:t>
            </a:r>
            <a:r>
              <a:rPr lang="en-US" i="0" dirty="0"/>
              <a:t>one in which an infectious agent normally </a:t>
            </a:r>
            <a:r>
              <a:rPr lang="en-US" i="0" dirty="0" smtClean="0"/>
              <a:t>lives</a:t>
            </a:r>
            <a:r>
              <a:rPr lang="tr-TR" i="0" dirty="0" smtClean="0"/>
              <a:t> </a:t>
            </a:r>
            <a:r>
              <a:rPr lang="en-US" i="0" dirty="0" smtClean="0"/>
              <a:t>and </a:t>
            </a:r>
            <a:r>
              <a:rPr lang="en-US" i="0" dirty="0"/>
              <a:t>multiplies, and therefore is a common source </a:t>
            </a:r>
            <a:r>
              <a:rPr lang="en-US" i="0" dirty="0" smtClean="0"/>
              <a:t>of</a:t>
            </a:r>
            <a:r>
              <a:rPr lang="tr-TR" i="0" dirty="0" smtClean="0"/>
              <a:t> </a:t>
            </a:r>
            <a:r>
              <a:rPr lang="en-US" i="0" dirty="0" smtClean="0"/>
              <a:t>infection </a:t>
            </a:r>
            <a:r>
              <a:rPr lang="en-US" i="0" dirty="0"/>
              <a:t>to other animals; thus, it is frequently a </a:t>
            </a:r>
            <a:r>
              <a:rPr lang="en-US" i="0" dirty="0" smtClean="0"/>
              <a:t>primary</a:t>
            </a:r>
            <a:r>
              <a:rPr lang="tr-TR" i="0" dirty="0" smtClean="0"/>
              <a:t> </a:t>
            </a:r>
            <a:r>
              <a:rPr lang="tr-TR" i="0" dirty="0" err="1" smtClean="0"/>
              <a:t>host</a:t>
            </a:r>
            <a:r>
              <a:rPr lang="tr-TR" dirty="0" smtClean="0"/>
              <a:t>.</a:t>
            </a:r>
          </a:p>
          <a:p>
            <a:pPr lvl="1"/>
            <a:r>
              <a:rPr lang="en-US" i="0" dirty="0"/>
              <a:t>Animals may be important reservoirs of </a:t>
            </a:r>
            <a:r>
              <a:rPr lang="en-US" i="0" dirty="0" smtClean="0"/>
              <a:t>infection</a:t>
            </a:r>
            <a:r>
              <a:rPr lang="tr-TR" i="0" dirty="0" smtClean="0"/>
              <a:t> </a:t>
            </a:r>
            <a:r>
              <a:rPr lang="tr-TR" i="0" dirty="0" err="1" smtClean="0"/>
              <a:t>for</a:t>
            </a:r>
            <a:r>
              <a:rPr lang="tr-TR" i="0" dirty="0" smtClean="0"/>
              <a:t> </a:t>
            </a:r>
            <a:r>
              <a:rPr lang="tr-TR" i="0" dirty="0" err="1"/>
              <a:t>humans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265034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HOST AND VECTOR</a:t>
            </a:r>
            <a:r>
              <a:rPr lang="tr-TR" dirty="0" smtClean="0"/>
              <a:t>-5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Vector</a:t>
            </a:r>
            <a:endParaRPr lang="tr-TR" dirty="0" smtClean="0"/>
          </a:p>
          <a:p>
            <a:pPr lvl="1"/>
            <a:r>
              <a:rPr lang="en-US" i="0" dirty="0" smtClean="0"/>
              <a:t>An </a:t>
            </a:r>
            <a:r>
              <a:rPr lang="en-US" i="0" dirty="0"/>
              <a:t>animate transmitter of infectious agents</a:t>
            </a:r>
            <a:r>
              <a:rPr lang="en-US" i="0" dirty="0" smtClean="0"/>
              <a:t>.</a:t>
            </a:r>
            <a:r>
              <a:rPr lang="tr-TR" i="0" dirty="0" smtClean="0"/>
              <a:t> </a:t>
            </a:r>
          </a:p>
          <a:p>
            <a:pPr lvl="1"/>
            <a:r>
              <a:rPr lang="en-US" i="0" dirty="0" smtClean="0"/>
              <a:t>By </a:t>
            </a:r>
            <a:r>
              <a:rPr lang="en-US" i="0" dirty="0"/>
              <a:t>common usage, vectors are defined as </a:t>
            </a:r>
            <a:r>
              <a:rPr lang="en-US" i="0" dirty="0" smtClean="0"/>
              <a:t>invertebrate</a:t>
            </a:r>
            <a:r>
              <a:rPr lang="tr-TR" i="0" dirty="0" smtClean="0"/>
              <a:t> </a:t>
            </a:r>
            <a:r>
              <a:rPr lang="en-US" i="0" dirty="0" smtClean="0"/>
              <a:t>animals </a:t>
            </a:r>
            <a:r>
              <a:rPr lang="en-US" i="0" dirty="0"/>
              <a:t>– usually arthropods – that transmit </a:t>
            </a:r>
            <a:r>
              <a:rPr lang="en-US" i="0" dirty="0" smtClean="0"/>
              <a:t>infectious</a:t>
            </a:r>
            <a:r>
              <a:rPr lang="tr-TR" i="0" dirty="0" smtClean="0"/>
              <a:t> </a:t>
            </a:r>
            <a:r>
              <a:rPr lang="tr-TR" i="0" dirty="0" err="1" smtClean="0"/>
              <a:t>agents</a:t>
            </a:r>
            <a:r>
              <a:rPr lang="tr-TR" i="0" dirty="0" smtClean="0"/>
              <a:t> </a:t>
            </a:r>
            <a:r>
              <a:rPr lang="tr-TR" i="0" dirty="0" err="1"/>
              <a:t>to</a:t>
            </a:r>
            <a:r>
              <a:rPr lang="tr-TR" i="0" dirty="0"/>
              <a:t> </a:t>
            </a:r>
            <a:r>
              <a:rPr lang="tr-TR" i="0" dirty="0" err="1"/>
              <a:t>vertebrates</a:t>
            </a:r>
            <a:r>
              <a:rPr lang="tr-TR" i="0" dirty="0" smtClean="0"/>
              <a:t>.</a:t>
            </a:r>
          </a:p>
          <a:p>
            <a:r>
              <a:rPr lang="tr-TR" b="1" dirty="0" err="1">
                <a:solidFill>
                  <a:schemeClr val="tx2">
                    <a:lumMod val="75000"/>
                  </a:schemeClr>
                </a:solidFill>
              </a:rPr>
              <a:t>Mechanical</a:t>
            </a:r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vector</a:t>
            </a:r>
            <a:endParaRPr lang="tr-T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US" i="0" dirty="0"/>
              <a:t>An animal (usually an arthropod</a:t>
            </a:r>
            <a:r>
              <a:rPr lang="en-US" i="0" dirty="0" smtClean="0"/>
              <a:t>)</a:t>
            </a:r>
            <a:r>
              <a:rPr lang="tr-TR" i="0" dirty="0" smtClean="0"/>
              <a:t> </a:t>
            </a:r>
            <a:r>
              <a:rPr lang="en-US" i="0" dirty="0" smtClean="0"/>
              <a:t>that </a:t>
            </a:r>
            <a:r>
              <a:rPr lang="en-US" i="0" dirty="0"/>
              <a:t>physically carries an infectious agent to its </a:t>
            </a:r>
            <a:r>
              <a:rPr lang="en-US" i="0" dirty="0" smtClean="0"/>
              <a:t>primary</a:t>
            </a:r>
            <a:r>
              <a:rPr lang="tr-TR" i="0" dirty="0" smtClean="0"/>
              <a:t> </a:t>
            </a:r>
            <a:r>
              <a:rPr lang="tr-TR" i="0" dirty="0" err="1" smtClean="0"/>
              <a:t>or</a:t>
            </a:r>
            <a:r>
              <a:rPr lang="tr-TR" i="0" dirty="0" smtClean="0"/>
              <a:t> </a:t>
            </a:r>
            <a:r>
              <a:rPr lang="tr-TR" i="0" dirty="0" err="1"/>
              <a:t>secondary</a:t>
            </a:r>
            <a:r>
              <a:rPr lang="tr-TR" i="0" dirty="0"/>
              <a:t> </a:t>
            </a:r>
            <a:r>
              <a:rPr lang="tr-TR" i="0" dirty="0" err="1" smtClean="0"/>
              <a:t>host</a:t>
            </a:r>
            <a:endParaRPr lang="tr-TR" i="0" dirty="0" smtClean="0"/>
          </a:p>
          <a:p>
            <a:pPr lvl="1"/>
            <a:r>
              <a:rPr lang="en-US" i="0" dirty="0"/>
              <a:t>The infectious agent neither multiplies nor </a:t>
            </a:r>
            <a:r>
              <a:rPr lang="en-US" i="0" dirty="0" smtClean="0"/>
              <a:t>develops</a:t>
            </a:r>
            <a:r>
              <a:rPr lang="tr-TR" i="0" dirty="0" smtClean="0"/>
              <a:t> in </a:t>
            </a:r>
            <a:r>
              <a:rPr lang="tr-TR" i="0" dirty="0" err="1"/>
              <a:t>the</a:t>
            </a:r>
            <a:r>
              <a:rPr lang="tr-TR" i="0" dirty="0"/>
              <a:t> </a:t>
            </a:r>
            <a:r>
              <a:rPr lang="tr-TR" i="0" dirty="0" err="1"/>
              <a:t>mechanical</a:t>
            </a:r>
            <a:r>
              <a:rPr lang="tr-TR" i="0" dirty="0"/>
              <a:t> </a:t>
            </a:r>
            <a:r>
              <a:rPr lang="tr-TR" i="0" dirty="0" err="1" smtClean="0"/>
              <a:t>vector</a:t>
            </a:r>
            <a:endParaRPr lang="tr-TR" i="0" dirty="0" smtClean="0"/>
          </a:p>
          <a:p>
            <a:r>
              <a:rPr lang="tr-TR" b="1" dirty="0" err="1">
                <a:solidFill>
                  <a:schemeClr val="tx2">
                    <a:lumMod val="75000"/>
                  </a:schemeClr>
                </a:solidFill>
              </a:rPr>
              <a:t>Biological</a:t>
            </a:r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vector</a:t>
            </a:r>
            <a:endParaRPr lang="tr-T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US" i="0" dirty="0"/>
              <a:t>A vector (usually an arthropod) </a:t>
            </a:r>
            <a:r>
              <a:rPr lang="en-US" i="0" dirty="0" smtClean="0"/>
              <a:t>in</a:t>
            </a:r>
            <a:r>
              <a:rPr lang="tr-TR" i="0" dirty="0" smtClean="0"/>
              <a:t> </a:t>
            </a:r>
            <a:r>
              <a:rPr lang="en-US" i="0" dirty="0" smtClean="0"/>
              <a:t>which </a:t>
            </a:r>
            <a:r>
              <a:rPr lang="en-US" i="0" dirty="0"/>
              <a:t>an infectious agent undergoes either a </a:t>
            </a:r>
            <a:r>
              <a:rPr lang="en-US" i="0" dirty="0" smtClean="0"/>
              <a:t>necessary</a:t>
            </a:r>
            <a:r>
              <a:rPr lang="tr-TR" i="0" dirty="0" smtClean="0"/>
              <a:t> </a:t>
            </a:r>
            <a:r>
              <a:rPr lang="en-US" i="0" dirty="0" smtClean="0"/>
              <a:t>part </a:t>
            </a:r>
            <a:r>
              <a:rPr lang="en-US" i="0" dirty="0"/>
              <a:t>of its life-cycle, or multiplication, before </a:t>
            </a:r>
            <a:r>
              <a:rPr lang="en-US" i="0" dirty="0" smtClean="0"/>
              <a:t>transmission</a:t>
            </a:r>
            <a:r>
              <a:rPr lang="tr-TR" i="0" dirty="0" smtClean="0"/>
              <a:t> </a:t>
            </a:r>
            <a:r>
              <a:rPr lang="en-US" i="0" dirty="0" smtClean="0"/>
              <a:t>to </a:t>
            </a:r>
            <a:r>
              <a:rPr lang="en-US" i="0" dirty="0"/>
              <a:t>the natural or secondary </a:t>
            </a:r>
            <a:r>
              <a:rPr lang="en-US" i="0" dirty="0" smtClean="0"/>
              <a:t>host</a:t>
            </a:r>
            <a:endParaRPr lang="tr-TR" i="0" dirty="0" smtClean="0"/>
          </a:p>
          <a:p>
            <a:pPr marL="0" lvl="0" indent="0">
              <a:buNone/>
            </a:pPr>
            <a:r>
              <a:rPr lang="tr-TR" sz="1050" i="1" dirty="0">
                <a:solidFill>
                  <a:srgbClr val="44546A"/>
                </a:solidFill>
              </a:rPr>
              <a:t>Reference: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>
                <a:solidFill>
                  <a:srgbClr val="44546A"/>
                </a:solidFill>
              </a:rPr>
              <a:t> H.</a:t>
            </a:r>
          </a:p>
          <a:p>
            <a:pPr marL="530352" lvl="1" indent="0">
              <a:buNone/>
            </a:pPr>
            <a:endParaRPr lang="tr-TR" i="0" dirty="0" smtClean="0"/>
          </a:p>
          <a:p>
            <a:pPr lvl="1"/>
            <a:endParaRPr lang="tr-TR" b="1" i="0" dirty="0">
              <a:solidFill>
                <a:schemeClr val="tx2">
                  <a:lumMod val="75000"/>
                </a:schemeClr>
              </a:solidFill>
            </a:endParaRPr>
          </a:p>
          <a:p>
            <a:pPr marL="530352" lvl="1" indent="0">
              <a:buNone/>
            </a:pPr>
            <a:endParaRPr lang="tr-TR" b="1" i="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0191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771</Words>
  <Application>Microsoft Office PowerPoint</Application>
  <PresentationFormat>Geniş ekran</PresentationFormat>
  <Paragraphs>41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 VERTICAL TRANSMISSION</vt:lpstr>
      <vt:lpstr>VERTICAL TRANSMISSION-2</vt:lpstr>
      <vt:lpstr>HORIZONTAL TRANSMISSION</vt:lpstr>
      <vt:lpstr>TYPES OF HOST AND VECTOR</vt:lpstr>
      <vt:lpstr>TYPES OF HOST AND VECTOR-2</vt:lpstr>
      <vt:lpstr>TYPES OF HOST AND VECTOR-3</vt:lpstr>
      <vt:lpstr>TYPES OF HOST AND VECTOR-5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VERTICAL TRANSMISSION</dc:title>
  <dc:creator>Inci Basak Kaya</dc:creator>
  <cp:lastModifiedBy>Inci Basak Kaya</cp:lastModifiedBy>
  <cp:revision>2</cp:revision>
  <dcterms:created xsi:type="dcterms:W3CDTF">2020-03-09T07:57:20Z</dcterms:created>
  <dcterms:modified xsi:type="dcterms:W3CDTF">2020-03-09T08:26:59Z</dcterms:modified>
</cp:coreProperties>
</file>