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64" r:id="rId2"/>
    <p:sldId id="258" r:id="rId3"/>
    <p:sldId id="265" r:id="rId4"/>
    <p:sldId id="266" r:id="rId5"/>
    <p:sldId id="270" r:id="rId6"/>
    <p:sldId id="268" r:id="rId7"/>
    <p:sldId id="269" r:id="rId8"/>
    <p:sldId id="271" r:id="rId9"/>
    <p:sldId id="267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94660"/>
  </p:normalViewPr>
  <p:slideViewPr>
    <p:cSldViewPr snapToGrid="0">
      <p:cViewPr varScale="1">
        <p:scale>
          <a:sx n="86" d="100"/>
          <a:sy n="86" d="100"/>
        </p:scale>
        <p:origin x="-65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5A361C-51ED-476A-B4CB-B86B1E95B75D}" type="datetimeFigureOut">
              <a:rPr lang="tr-TR" smtClean="0"/>
              <a:pPr/>
              <a:t>12.2.2020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CE9C12-E0E5-42AE-A4C6-560D77C049C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937482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Yuvarlatılmış Dikdörtgen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4 Başlık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20" name="19 Alt Başlık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12.2.2020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12.2.2020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12.2.2020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12.2.2020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Yuvarlatılmış Dikdörtgen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12.2.2020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12.2.2020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12.2.2020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12.2.2020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12.2.2020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12.2.2020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Tek Köşesi Yuvarlatılmış Dikdörtgen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12.2.2020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/>
              <a:t>Resim eklemek için simgeyi tıklatın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Yuvarlatılmış Dikdörtgen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Başlık Yer Tutucusu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E323EF0-A112-4ED8-B99D-916B5D27948A}" type="datetimeFigureOut">
              <a:rPr lang="tr-TR" smtClean="0"/>
              <a:pPr/>
              <a:t>12.2.2020</a:t>
            </a:fld>
            <a:endParaRPr lang="tr-TR"/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900" dirty="0">
                <a:latin typeface="Book Antiqua" pitchFamily="18" charset="0"/>
              </a:rPr>
              <a:t>TOPLUMSAL SORUNLAR</a:t>
            </a:r>
            <a:r>
              <a:rPr lang="tr-TR" dirty="0">
                <a:latin typeface="Book Antiqua" pitchFamily="18" charset="0"/>
              </a:rPr>
              <a:t/>
            </a:r>
            <a:br>
              <a:rPr lang="tr-TR" dirty="0">
                <a:latin typeface="Book Antiqua" pitchFamily="18" charset="0"/>
              </a:rPr>
            </a:br>
            <a:r>
              <a:rPr lang="tr-TR" sz="3600" i="1" dirty="0">
                <a:latin typeface="Book Antiqua" pitchFamily="18" charset="0"/>
              </a:rPr>
              <a:t>Kentleşme ve Konut Sorunları</a:t>
            </a:r>
            <a:endParaRPr lang="tr-TR" i="1" dirty="0">
              <a:latin typeface="Book Antiqua" pitchFamily="18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963168" y="3685031"/>
            <a:ext cx="10363200" cy="2396279"/>
          </a:xfrm>
        </p:spPr>
        <p:txBody>
          <a:bodyPr>
            <a:normAutofit/>
          </a:bodyPr>
          <a:lstStyle/>
          <a:p>
            <a:endParaRPr lang="tr-TR" dirty="0"/>
          </a:p>
          <a:p>
            <a:r>
              <a:rPr lang="tr-TR" b="1" dirty="0">
                <a:latin typeface="Book Antiqua" pitchFamily="18" charset="0"/>
              </a:rPr>
              <a:t>Prof. Dr. Erol Demir</a:t>
            </a:r>
          </a:p>
          <a:p>
            <a:r>
              <a:rPr lang="tr-TR" b="1" dirty="0">
                <a:latin typeface="Book Antiqua" pitchFamily="18" charset="0"/>
              </a:rPr>
              <a:t>Ankara Üniversitesi</a:t>
            </a:r>
          </a:p>
          <a:p>
            <a:r>
              <a:rPr lang="tr-TR" b="1" dirty="0">
                <a:latin typeface="Book Antiqua" pitchFamily="18" charset="0"/>
              </a:rPr>
              <a:t>Sosyoloji Bölümü</a:t>
            </a:r>
          </a:p>
          <a:p>
            <a:r>
              <a:rPr lang="tr-TR" b="1" dirty="0" err="1">
                <a:latin typeface="Book Antiqua" pitchFamily="18" charset="0"/>
              </a:rPr>
              <a:t>erol</a:t>
            </a:r>
            <a:r>
              <a:rPr lang="tr-TR" b="1" dirty="0">
                <a:latin typeface="Book Antiqua" pitchFamily="18" charset="0"/>
              </a:rPr>
              <a:t>.demir@</a:t>
            </a:r>
            <a:r>
              <a:rPr lang="tr-TR" b="1" dirty="0" err="1">
                <a:latin typeface="Book Antiqua" pitchFamily="18" charset="0"/>
              </a:rPr>
              <a:t>humanity</a:t>
            </a:r>
            <a:r>
              <a:rPr lang="tr-TR" b="1" dirty="0">
                <a:latin typeface="Book Antiqua" pitchFamily="18" charset="0"/>
              </a:rPr>
              <a:t>.</a:t>
            </a:r>
            <a:r>
              <a:rPr lang="tr-TR" b="1" dirty="0" err="1">
                <a:latin typeface="Book Antiqua" pitchFamily="18" charset="0"/>
              </a:rPr>
              <a:t>ankara</a:t>
            </a:r>
            <a:r>
              <a:rPr lang="tr-TR" b="1" dirty="0">
                <a:latin typeface="Book Antiqua" pitchFamily="18" charset="0"/>
              </a:rPr>
              <a:t>.edu.tr</a:t>
            </a:r>
          </a:p>
          <a:p>
            <a:endParaRPr lang="tr-TR" sz="240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766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i="1" dirty="0">
                <a:latin typeface="Book Antiqua" pitchFamily="18" charset="0"/>
              </a:rPr>
              <a:t>Kentleşme ve Konut Sorunları </a:t>
            </a:r>
            <a:r>
              <a:rPr lang="tr-TR" b="1" dirty="0">
                <a:latin typeface="Book Antiqua" panose="02040602050305030304" pitchFamily="18" charset="0"/>
              </a:rPr>
              <a:t>– Ders İçeriği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5919" y="2103756"/>
            <a:ext cx="9172136" cy="3460652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tr-TR" sz="2800" dirty="0">
                <a:latin typeface="Book Antiqua" panose="02040602050305030304" pitchFamily="18" charset="0"/>
              </a:rPr>
              <a:t>Sorunun ortaya konuşu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sz="2800" dirty="0">
                <a:latin typeface="Book Antiqua" panose="02040602050305030304" pitchFamily="18" charset="0"/>
              </a:rPr>
              <a:t>Soruna ilişkin yaklaşımlar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tr-TR" sz="2600" dirty="0" err="1">
                <a:latin typeface="Book Antiqua" panose="02040602050305030304" pitchFamily="18" charset="0"/>
              </a:rPr>
              <a:t>Fonksiyonalist</a:t>
            </a:r>
            <a:endParaRPr lang="tr-TR" sz="2600" dirty="0">
              <a:latin typeface="Book Antiqua" panose="02040602050305030304" pitchFamily="18" charset="0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tr-TR" sz="2600" dirty="0">
                <a:latin typeface="Book Antiqua" panose="02040602050305030304" pitchFamily="18" charset="0"/>
              </a:rPr>
              <a:t>Çatışmacı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tr-TR" sz="2600" dirty="0" err="1">
                <a:latin typeface="Book Antiqua" panose="02040602050305030304" pitchFamily="18" charset="0"/>
              </a:rPr>
              <a:t>Etkileşimci</a:t>
            </a:r>
            <a:endParaRPr lang="tr-TR" sz="2600" dirty="0">
              <a:latin typeface="Book Antiqua" panose="0204060205030503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tr-TR" sz="2800" dirty="0">
                <a:latin typeface="Book Antiqua" panose="02040602050305030304" pitchFamily="18" charset="0"/>
              </a:rPr>
              <a:t>Türkiye’de kentsel sorunların görünümü ve uygulanan politikalar</a:t>
            </a:r>
          </a:p>
        </p:txBody>
      </p:sp>
    </p:spTree>
    <p:extLst>
      <p:ext uri="{BB962C8B-B14F-4D97-AF65-F5344CB8AC3E}">
        <p14:creationId xmlns:p14="http://schemas.microsoft.com/office/powerpoint/2010/main" xmlns="" val="3575598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i="1" dirty="0">
                <a:latin typeface="Book Antiqua" pitchFamily="18" charset="0"/>
              </a:rPr>
              <a:t>Kentleşme ve Konut Sorunları </a:t>
            </a:r>
            <a:r>
              <a:rPr lang="tr-TR" b="1" dirty="0">
                <a:latin typeface="Book Antiqua" panose="02040602050305030304" pitchFamily="18" charset="0"/>
              </a:rPr>
              <a:t>– Sorunun Ortaya Konuşu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1852" y="2539854"/>
            <a:ext cx="9172136" cy="3460652"/>
          </a:xfrm>
        </p:spPr>
        <p:txBody>
          <a:bodyPr>
            <a:normAutofit/>
          </a:bodyPr>
          <a:lstStyle/>
          <a:p>
            <a:pPr marL="347472" lvl="1" indent="0">
              <a:buNone/>
            </a:pPr>
            <a:r>
              <a:rPr lang="tr-TR" sz="2800" dirty="0">
                <a:latin typeface="Book Antiqua" panose="02040602050305030304" pitchFamily="18" charset="0"/>
              </a:rPr>
              <a:t>Kentleşme ve konut sorunları oldukça geniş bir çerçevede söz konusu edilmekle birlikte, bu ders kapsamında konut, kentsel hizmetlere erişim, kentsel yayılma, kentsel yenileme (dönüşüm) vb. sorunlar üzerinde durulacaktır.</a:t>
            </a:r>
          </a:p>
        </p:txBody>
      </p:sp>
    </p:spTree>
    <p:extLst>
      <p:ext uri="{BB962C8B-B14F-4D97-AF65-F5344CB8AC3E}">
        <p14:creationId xmlns:p14="http://schemas.microsoft.com/office/powerpoint/2010/main" xmlns="" val="2357413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i="1" dirty="0">
                <a:latin typeface="Book Antiqua" pitchFamily="18" charset="0"/>
              </a:rPr>
              <a:t>Kentleşme ve Konut Sorunları </a:t>
            </a:r>
            <a:r>
              <a:rPr lang="tr-TR" b="1" dirty="0">
                <a:latin typeface="Book Antiqua" panose="02040602050305030304" pitchFamily="18" charset="0"/>
              </a:rPr>
              <a:t>– Soruna İlişkin Yaklaşımlar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9932" y="2286636"/>
            <a:ext cx="9172136" cy="3460652"/>
          </a:xfrm>
        </p:spPr>
        <p:txBody>
          <a:bodyPr>
            <a:normAutofit fontScale="92500"/>
          </a:bodyPr>
          <a:lstStyle/>
          <a:p>
            <a:pPr marL="347472" lvl="1" indent="0">
              <a:buNone/>
            </a:pPr>
            <a:r>
              <a:rPr lang="tr-TR" sz="28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Fonksiyonalist</a:t>
            </a:r>
            <a:r>
              <a:rPr lang="tr-TR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Yaklaşım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sz="2800" dirty="0">
                <a:latin typeface="Book Antiqua" panose="02040602050305030304" pitchFamily="18" charset="0"/>
              </a:rPr>
              <a:t>Endüstrileşme ve kentleşme daha etkili, birbirine bağımlı ve üretken bir toplum oluşturma bakımından işlevsel olsa da, toplum için problematik olmuştur.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sz="2800" dirty="0">
                <a:latin typeface="Book Antiqua" panose="02040602050305030304" pitchFamily="18" charset="0"/>
              </a:rPr>
              <a:t>Bu yaklaşıma göre, kentleşme, zayıflayan sosyal bağlara ve normların ortadan kalkmasına neden olmanın yanı sıra suç, yoksulluk, şiddet ve sapkın davranışa neden olmaktadır. </a:t>
            </a:r>
          </a:p>
          <a:p>
            <a:pPr marL="347472" lvl="1" indent="0">
              <a:buNone/>
            </a:pPr>
            <a:endParaRPr lang="tr-TR" sz="28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0645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i="1" dirty="0">
                <a:latin typeface="Book Antiqua" pitchFamily="18" charset="0"/>
              </a:rPr>
              <a:t>Kentleşme ve Konut Sorunları </a:t>
            </a:r>
            <a:r>
              <a:rPr lang="tr-TR" b="1" dirty="0">
                <a:latin typeface="Book Antiqua" panose="02040602050305030304" pitchFamily="18" charset="0"/>
              </a:rPr>
              <a:t>– Soruna İlişkin Yaklaşımlar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9932" y="2286635"/>
            <a:ext cx="9172136" cy="3460652"/>
          </a:xfrm>
        </p:spPr>
        <p:txBody>
          <a:bodyPr>
            <a:normAutofit/>
          </a:bodyPr>
          <a:lstStyle/>
          <a:p>
            <a:pPr marL="347472" lvl="1" indent="0">
              <a:buNone/>
            </a:pPr>
            <a:r>
              <a:rPr lang="tr-TR" sz="28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Fonksiyonalist</a:t>
            </a:r>
            <a:r>
              <a:rPr lang="tr-TR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Yaklaşım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sz="2800" dirty="0">
                <a:latin typeface="Book Antiqua" panose="02040602050305030304" pitchFamily="18" charset="0"/>
              </a:rPr>
              <a:t>Kentleşmenin ortaya çıkarttığı sorunlara dair işlevsel çözümler, aile ve okullar gibi mevcut kurumların sosyal bağları güçlendirmesini desteklemek olarak görülmektedir. </a:t>
            </a:r>
          </a:p>
        </p:txBody>
      </p:sp>
    </p:spTree>
    <p:extLst>
      <p:ext uri="{BB962C8B-B14F-4D97-AF65-F5344CB8AC3E}">
        <p14:creationId xmlns:p14="http://schemas.microsoft.com/office/powerpoint/2010/main" xmlns="" val="3930203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i="1" dirty="0">
                <a:latin typeface="Book Antiqua" pitchFamily="18" charset="0"/>
              </a:rPr>
              <a:t>Kentleşme ve Konut Sorunları </a:t>
            </a:r>
            <a:r>
              <a:rPr lang="tr-TR" b="1" dirty="0">
                <a:latin typeface="Book Antiqua" panose="02040602050305030304" pitchFamily="18" charset="0"/>
              </a:rPr>
              <a:t>– Soruna İlişkin Yaklaşımlar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6258" y="2183057"/>
            <a:ext cx="9172136" cy="3460652"/>
          </a:xfrm>
        </p:spPr>
        <p:txBody>
          <a:bodyPr>
            <a:normAutofit/>
          </a:bodyPr>
          <a:lstStyle/>
          <a:p>
            <a:pPr marL="347472" lvl="1" indent="0">
              <a:buNone/>
            </a:pPr>
            <a:r>
              <a:rPr lang="tr-TR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Çatışmacı Yaklaşım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sz="2800" dirty="0">
                <a:latin typeface="Book Antiqua" panose="02040602050305030304" pitchFamily="18" charset="0"/>
              </a:rPr>
              <a:t>Bu yaklaşıma göre kentler ırksal, toplumsal cinsiyete dayalı ve sınıfsal eşitsizlikler </a:t>
            </a:r>
            <a:r>
              <a:rPr lang="tr-TR" sz="2800" dirty="0" smtClean="0">
                <a:latin typeface="Book Antiqua" panose="02040602050305030304" pitchFamily="18" charset="0"/>
              </a:rPr>
              <a:t>temelinde oluşmaktadır</a:t>
            </a:r>
            <a:r>
              <a:rPr lang="tr-TR" sz="2800" dirty="0">
                <a:latin typeface="Book Antiqua" panose="02040602050305030304" pitchFamily="18" charset="0"/>
              </a:rPr>
              <a:t>; ve toplumsal sorunlar bu sistem için doğaldır.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sz="2800" dirty="0">
                <a:latin typeface="Book Antiqua" panose="02040602050305030304" pitchFamily="18" charset="0"/>
              </a:rPr>
              <a:t>Toplumsal sorunlar kentteki eşitsiz güç dağılımından kaynaklanmaktadır.</a:t>
            </a:r>
          </a:p>
          <a:p>
            <a:pPr marL="347472" lvl="1" indent="0">
              <a:buNone/>
            </a:pPr>
            <a:endParaRPr lang="tr-TR" sz="28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4795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i="1" dirty="0">
                <a:latin typeface="Book Antiqua" pitchFamily="18" charset="0"/>
              </a:rPr>
              <a:t>Kentleşme ve Konut Sorunları </a:t>
            </a:r>
            <a:r>
              <a:rPr lang="tr-TR" b="1" dirty="0">
                <a:latin typeface="Book Antiqua" panose="02040602050305030304" pitchFamily="18" charset="0"/>
              </a:rPr>
              <a:t>– Soruna İlişkin Yaklaşımlar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9932" y="2183057"/>
            <a:ext cx="9172136" cy="3460652"/>
          </a:xfrm>
        </p:spPr>
        <p:txBody>
          <a:bodyPr>
            <a:normAutofit/>
          </a:bodyPr>
          <a:lstStyle/>
          <a:p>
            <a:pPr marL="347472" lvl="1" indent="0">
              <a:buNone/>
            </a:pPr>
            <a:r>
              <a:rPr lang="tr-TR" sz="28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Etkileşimci</a:t>
            </a:r>
            <a:r>
              <a:rPr lang="tr-TR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Yaklaşım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sz="2800" dirty="0">
                <a:latin typeface="Book Antiqua" panose="02040602050305030304" pitchFamily="18" charset="0"/>
              </a:rPr>
              <a:t>Bu yaklaşıma göre bir kentin ekonomik, kişisel ve entelektüel ilişkileri fiziksel alan üzerinden tanımlanamaz; aksine, burada ikamet edenler arasındaki ilişkilerin sayısı üzerinden belirlenir</a:t>
            </a:r>
            <a:r>
              <a:rPr lang="tr-TR" sz="2800">
                <a:latin typeface="Book Antiqua" panose="02040602050305030304" pitchFamily="18" charset="0"/>
              </a:rPr>
              <a:t>. </a:t>
            </a:r>
            <a:endParaRPr lang="tr-TR" sz="28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7638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i="1" dirty="0">
                <a:latin typeface="Book Antiqua" pitchFamily="18" charset="0"/>
              </a:rPr>
              <a:t>Kentleşme ve Konut Sorunları </a:t>
            </a:r>
            <a:r>
              <a:rPr lang="tr-TR" b="1" dirty="0">
                <a:latin typeface="Book Antiqua" panose="02040602050305030304" pitchFamily="18" charset="0"/>
              </a:rPr>
              <a:t>– Soruna İlişkin Yaklaşımlar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9932" y="2183057"/>
            <a:ext cx="9172136" cy="3460652"/>
          </a:xfrm>
        </p:spPr>
        <p:txBody>
          <a:bodyPr>
            <a:normAutofit fontScale="92500"/>
          </a:bodyPr>
          <a:lstStyle/>
          <a:p>
            <a:pPr marL="347472" lvl="1" indent="0">
              <a:buNone/>
            </a:pPr>
            <a:r>
              <a:rPr lang="tr-TR" sz="28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Etkileşimci</a:t>
            </a:r>
            <a:r>
              <a:rPr lang="tr-TR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Yaklaşım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sz="2800" dirty="0">
                <a:latin typeface="Book Antiqua" panose="02040602050305030304" pitchFamily="18" charset="0"/>
              </a:rPr>
              <a:t>Kentsel topluluklar ekonomik gelir, ırk/</a:t>
            </a:r>
            <a:r>
              <a:rPr lang="tr-TR" sz="2800" dirty="0" err="1">
                <a:latin typeface="Book Antiqua" panose="02040602050305030304" pitchFamily="18" charset="0"/>
              </a:rPr>
              <a:t>etnisite</a:t>
            </a:r>
            <a:r>
              <a:rPr lang="tr-TR" sz="2800" dirty="0">
                <a:latin typeface="Book Antiqua" panose="02040602050305030304" pitchFamily="18" charset="0"/>
              </a:rPr>
              <a:t>, veya göçmenlik statüsüne göre bölünmektedir. Bu, bireylerin izolasyonuna neden olmaktadır.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sz="2800" dirty="0">
                <a:latin typeface="Book Antiqua" panose="02040602050305030304" pitchFamily="18" charset="0"/>
              </a:rPr>
              <a:t>Bu yaklaşıma göre, farklı mahallelerde oturan grupların deneyimlediği toplumsal sorunlar, diğer mahallelerde oturanlardan farklılaşmaktadır; ve bunun sebebi farklı mahallelere atfedilen farklı anlamlardır.</a:t>
            </a:r>
          </a:p>
          <a:p>
            <a:pPr marL="347472" lvl="1" indent="0">
              <a:buNone/>
            </a:pPr>
            <a:endParaRPr lang="tr-TR" sz="28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6580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tr-TR" i="1" dirty="0">
                <a:latin typeface="Book Antiqua" pitchFamily="18" charset="0"/>
              </a:rPr>
              <a:t>Kentleşme ve Konut Sorunları </a:t>
            </a:r>
            <a:r>
              <a:rPr lang="tr-TR" b="1" dirty="0">
                <a:latin typeface="Book Antiqua" panose="02040602050305030304" pitchFamily="18" charset="0"/>
              </a:rPr>
              <a:t>– </a:t>
            </a:r>
            <a:r>
              <a:rPr lang="tr-TR" dirty="0">
                <a:latin typeface="Book Antiqua" panose="02040602050305030304" pitchFamily="18" charset="0"/>
              </a:rPr>
              <a:t>Türkiye’de Kentsel Sorunların Görünümü ve Uygulanan Politikalar</a:t>
            </a:r>
            <a:endParaRPr lang="tr-TR" b="1" dirty="0"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1852" y="2539854"/>
            <a:ext cx="9172136" cy="3460652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tr-TR" sz="2800" dirty="0">
                <a:latin typeface="Book Antiqua" panose="02040602050305030304" pitchFamily="18" charset="0"/>
              </a:rPr>
              <a:t>Yakın zamanda, kentlerde dikkat çekici yatırımlar ve hizmetler sağlanmaktadır.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sz="2800" dirty="0">
                <a:latin typeface="Book Antiqua" panose="02040602050305030304" pitchFamily="18" charset="0"/>
              </a:rPr>
              <a:t>Mevcut olarak gecekondu, kentsel yayılmanın getirdiği çevre tahribatı, kentsel hizmetlere erişmede eşitsizlikler ve dönüşümle ilgili sorunlar bulunmaktadır.</a:t>
            </a:r>
          </a:p>
        </p:txBody>
      </p:sp>
    </p:spTree>
    <p:extLst>
      <p:ext uri="{BB962C8B-B14F-4D97-AF65-F5344CB8AC3E}">
        <p14:creationId xmlns:p14="http://schemas.microsoft.com/office/powerpoint/2010/main" xmlns="" val="19316185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örünüş">
  <a:themeElements>
    <a:clrScheme name="Hisse Sened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Görünüş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Görünü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483</TotalTime>
  <Words>349</Words>
  <Application>Microsoft Office PowerPoint</Application>
  <PresentationFormat>Özel</PresentationFormat>
  <Paragraphs>36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Görünüş</vt:lpstr>
      <vt:lpstr>TOPLUMSAL SORUNLAR Kentleşme ve Konut Sorunları</vt:lpstr>
      <vt:lpstr>Kentleşme ve Konut Sorunları – Ders İçeriği</vt:lpstr>
      <vt:lpstr>Kentleşme ve Konut Sorunları – Sorunun Ortaya Konuşu</vt:lpstr>
      <vt:lpstr>Kentleşme ve Konut Sorunları – Soruna İlişkin Yaklaşımlar</vt:lpstr>
      <vt:lpstr>Kentleşme ve Konut Sorunları – Soruna İlişkin Yaklaşımlar</vt:lpstr>
      <vt:lpstr>Kentleşme ve Konut Sorunları – Soruna İlişkin Yaklaşımlar</vt:lpstr>
      <vt:lpstr>Kentleşme ve Konut Sorunları – Soruna İlişkin Yaklaşımlar</vt:lpstr>
      <vt:lpstr>Kentleşme ve Konut Sorunları – Soruna İlişkin Yaklaşımlar</vt:lpstr>
      <vt:lpstr>Kentleşme ve Konut Sorunları – Türkiye’de Kentsel Sorunların Görünümü ve Uygulanan Politikalar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Kentleşme</dc:title>
  <dc:creator>bilgiseyerim</dc:creator>
  <cp:lastModifiedBy>FİZYNH</cp:lastModifiedBy>
  <cp:revision>258</cp:revision>
  <dcterms:created xsi:type="dcterms:W3CDTF">2018-03-24T09:54:46Z</dcterms:created>
  <dcterms:modified xsi:type="dcterms:W3CDTF">2020-02-12T08:29:51Z</dcterms:modified>
</cp:coreProperties>
</file>