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3" r:id="rId11"/>
    <p:sldId id="274" r:id="rId12"/>
    <p:sldId id="277" r:id="rId13"/>
    <p:sldId id="281" r:id="rId14"/>
    <p:sldId id="288" r:id="rId15"/>
    <p:sldId id="290" r:id="rId16"/>
    <p:sldId id="294" r:id="rId17"/>
    <p:sldId id="295" r:id="rId18"/>
    <p:sldId id="299" r:id="rId19"/>
    <p:sldId id="314" r:id="rId20"/>
    <p:sldId id="315" r:id="rId21"/>
    <p:sldId id="316" r:id="rId22"/>
    <p:sldId id="322" r:id="rId23"/>
    <p:sldId id="327"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2" d="100"/>
          <a:sy n="92"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52515-22C1-4EE3-9190-69E5B1FD5D48}" type="datetimeFigureOut">
              <a:rPr lang="en-US" smtClean="0"/>
              <a:pPr/>
              <a:t>12/27/2019</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E3341-2210-4873-BF6B-6FF9D9B443F0}" type="slidenum">
              <a:rPr lang="en-US" smtClean="0"/>
              <a:pPr/>
              <a:t>‹#›</a:t>
            </a:fld>
            <a:endParaRPr lang="en-US"/>
          </a:p>
        </p:txBody>
      </p:sp>
    </p:spTree>
    <p:extLst>
      <p:ext uri="{BB962C8B-B14F-4D97-AF65-F5344CB8AC3E}">
        <p14:creationId xmlns:p14="http://schemas.microsoft.com/office/powerpoint/2010/main" val="4201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6A2A08A-F88B-4CF0-91B3-EF4D8E761811}" type="datetime1">
              <a:rPr lang="en-US" smtClean="0"/>
              <a:pPr/>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104120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A2107D-CEF1-4A5F-9605-E8144EDE3E41}" type="datetime1">
              <a:rPr lang="en-US" smtClean="0"/>
              <a:pPr/>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106944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83BEAF-EF7E-49A0-A2A1-F0A85CC3B618}" type="datetime1">
              <a:rPr lang="en-US" smtClean="0"/>
              <a:pPr/>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10989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CD85288-CEE1-4BC3-BF92-AB51D4E3F03F}" type="datetime1">
              <a:rPr lang="en-US" smtClean="0"/>
              <a:pPr/>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41412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D5F635-E046-4411-84FA-55136906B210}" type="datetime1">
              <a:rPr lang="en-US" smtClean="0"/>
              <a:pPr/>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394279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E105A5B-9659-40B7-A438-DFD2A29DB3D9}" type="datetime1">
              <a:rPr lang="en-US" smtClean="0"/>
              <a:pPr/>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351102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BC7134B-BB1F-43DA-ABBB-994A3470DC0E}" type="datetime1">
              <a:rPr lang="en-US" smtClean="0"/>
              <a:pPr/>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42660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AC89BA-0D6D-426C-9E64-5E2BD0C5A0F9}" type="datetime1">
              <a:rPr lang="en-US" smtClean="0"/>
              <a:pPr/>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33646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47239-8635-437A-A9F0-AB43777A5601}" type="datetime1">
              <a:rPr lang="en-US" smtClean="0"/>
              <a:pPr/>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42704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41C325-449D-4368-BB46-1A132443C915}" type="datetime1">
              <a:rPr lang="en-US" smtClean="0"/>
              <a:pPr/>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32554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2E54C95-908C-434C-A007-63E6AAA763F1}" type="datetime1">
              <a:rPr lang="en-US" smtClean="0"/>
              <a:pPr/>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A2201-F616-4C35-9250-59F451F8F0F6}" type="slidenum">
              <a:rPr lang="en-US" smtClean="0"/>
              <a:pPr/>
              <a:t>‹#›</a:t>
            </a:fld>
            <a:endParaRPr lang="en-US"/>
          </a:p>
        </p:txBody>
      </p:sp>
    </p:spTree>
    <p:extLst>
      <p:ext uri="{BB962C8B-B14F-4D97-AF65-F5344CB8AC3E}">
        <p14:creationId xmlns:p14="http://schemas.microsoft.com/office/powerpoint/2010/main" val="40311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4">
                <a:lumMod val="20000"/>
                <a:lumOff val="80000"/>
              </a:schemeClr>
            </a:gs>
            <a:gs pos="100000">
              <a:schemeClr val="accent4">
                <a:lumMod val="40000"/>
                <a:lumOff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Dikdörtgen 6"/>
          <p:cNvSpPr/>
          <p:nvPr userDrawn="1"/>
        </p:nvSpPr>
        <p:spPr>
          <a:xfrm>
            <a:off x="0" y="6523892"/>
            <a:ext cx="9144000" cy="334108"/>
          </a:xfrm>
          <a:prstGeom prst="rect">
            <a:avLst/>
          </a:prstGeom>
          <a:gradFill flip="none" rotWithShape="1">
            <a:gsLst>
              <a:gs pos="0">
                <a:schemeClr val="bg1">
                  <a:alpha val="0"/>
                </a:schemeClr>
              </a:gs>
              <a:gs pos="74000">
                <a:schemeClr val="accent4">
                  <a:lumMod val="40000"/>
                  <a:lumOff val="60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9858" y="444257"/>
            <a:ext cx="7886700" cy="971305"/>
          </a:xfrm>
          <a:prstGeom prst="rect">
            <a:avLst/>
          </a:prstGeom>
          <a:effectLst>
            <a:outerShdw blurRad="25400" dist="12700" dir="2700000" algn="tl" rotWithShape="0">
              <a:prstClr val="black"/>
            </a:outerShdw>
          </a:effectLst>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529862"/>
            <a:ext cx="7886700" cy="4647101"/>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1">
                <a:solidFill>
                  <a:schemeClr val="tx1">
                    <a:tint val="75000"/>
                  </a:schemeClr>
                </a:solidFill>
                <a:latin typeface="+mn-lt"/>
              </a:defRPr>
            </a:lvl1pPr>
          </a:lstStyle>
          <a:p>
            <a:fld id="{C784709C-AB2A-4054-AAD3-A8EC3A48BE9A}" type="datetime1">
              <a:rPr lang="en-US" smtClean="0"/>
              <a:pPr/>
              <a:t>12/27/2019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b="1">
                <a:solidFill>
                  <a:schemeClr val="bg1"/>
                </a:solidFill>
                <a:latin typeface="+mn-lt"/>
              </a:defRPr>
            </a:lvl1pPr>
          </a:lstStyle>
          <a:p>
            <a:fld id="{4ACA2201-F616-4C35-9250-59F451F8F0F6}" type="slidenum">
              <a:rPr lang="en-US" smtClean="0"/>
              <a:pPr/>
              <a:t>‹#›</a:t>
            </a:fld>
            <a:endParaRPr lang="en-US"/>
          </a:p>
        </p:txBody>
      </p:sp>
      <p:sp>
        <p:nvSpPr>
          <p:cNvPr id="8" name="Dikdörtgen 7"/>
          <p:cNvSpPr/>
          <p:nvPr userDrawn="1"/>
        </p:nvSpPr>
        <p:spPr>
          <a:xfrm flipH="1">
            <a:off x="0" y="0"/>
            <a:ext cx="9144000" cy="334108"/>
          </a:xfrm>
          <a:prstGeom prst="rect">
            <a:avLst/>
          </a:prstGeom>
          <a:gradFill flip="none" rotWithShape="1">
            <a:gsLst>
              <a:gs pos="0">
                <a:schemeClr val="bg1">
                  <a:alpha val="0"/>
                </a:schemeClr>
              </a:gs>
              <a:gs pos="74000">
                <a:schemeClr val="accent4">
                  <a:lumMod val="40000"/>
                  <a:lumOff val="60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tin kutusu 8"/>
          <p:cNvSpPr txBox="1"/>
          <p:nvPr userDrawn="1"/>
        </p:nvSpPr>
        <p:spPr>
          <a:xfrm>
            <a:off x="0" y="8792"/>
            <a:ext cx="2699238" cy="307777"/>
          </a:xfrm>
          <a:prstGeom prst="rect">
            <a:avLst/>
          </a:prstGeom>
          <a:noFill/>
          <a:effectLst>
            <a:outerShdw blurRad="38100" dist="12700" dir="2700000" algn="tl" rotWithShape="0">
              <a:prstClr val="black"/>
            </a:outerShdw>
          </a:effectLst>
        </p:spPr>
        <p:txBody>
          <a:bodyPr wrap="square" rtlCol="0">
            <a:spAutoFit/>
          </a:bodyPr>
          <a:lstStyle/>
          <a:p>
            <a:r>
              <a:rPr lang="tr-TR" sz="1400" b="1" dirty="0" smtClean="0">
                <a:solidFill>
                  <a:schemeClr val="bg1"/>
                </a:solidFill>
              </a:rPr>
              <a:t>Kültür</a:t>
            </a:r>
            <a:endParaRPr lang="en-US" sz="1400" b="1" dirty="0">
              <a:solidFill>
                <a:schemeClr val="bg1"/>
              </a:solidFill>
            </a:endParaRPr>
          </a:p>
        </p:txBody>
      </p:sp>
    </p:spTree>
    <p:extLst>
      <p:ext uri="{BB962C8B-B14F-4D97-AF65-F5344CB8AC3E}">
        <p14:creationId xmlns:p14="http://schemas.microsoft.com/office/powerpoint/2010/main" val="1390584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accent4">
              <a:lumMod val="50000"/>
            </a:schemeClr>
          </a:solidFill>
          <a:latin typeface="+mn-lt"/>
          <a:ea typeface="+mj-ea"/>
          <a:cs typeface="+mj-cs"/>
        </a:defRPr>
      </a:lvl1pPr>
    </p:titleStyle>
    <p:bodyStyle>
      <a:lvl1pPr marL="228600" indent="-228600" algn="l" defTabSz="914400" rtl="0" eaLnBrk="1" latinLnBrk="0" hangingPunct="1">
        <a:lnSpc>
          <a:spcPct val="100000"/>
        </a:lnSpc>
        <a:spcBef>
          <a:spcPts val="1000"/>
        </a:spcBef>
        <a:buSzPct val="70000"/>
        <a:buFontTx/>
        <a:buBlip>
          <a:blip r:embed="rId13"/>
        </a:buBlip>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Unvan 4"/>
          <p:cNvSpPr>
            <a:spLocks noGrp="1"/>
          </p:cNvSpPr>
          <p:nvPr>
            <p:ph type="ctrTitle"/>
          </p:nvPr>
        </p:nvSpPr>
        <p:spPr>
          <a:xfrm>
            <a:off x="907869" y="2060634"/>
            <a:ext cx="7772400" cy="997582"/>
          </a:xfrm>
        </p:spPr>
        <p:txBody>
          <a:bodyPr>
            <a:normAutofit/>
          </a:bodyPr>
          <a:lstStyle/>
          <a:p>
            <a:r>
              <a:rPr lang="tr-TR" sz="4800" dirty="0" smtClean="0"/>
              <a:t>KÜLTÜR  SAĞLIK  HASTALIK</a:t>
            </a:r>
            <a:endParaRPr lang="en-US" sz="4800" dirty="0"/>
          </a:p>
        </p:txBody>
      </p:sp>
      <p:sp>
        <p:nvSpPr>
          <p:cNvPr id="6" name="Alt Başlık 5"/>
          <p:cNvSpPr>
            <a:spLocks noGrp="1"/>
          </p:cNvSpPr>
          <p:nvPr>
            <p:ph type="subTitle" idx="1"/>
          </p:nvPr>
        </p:nvSpPr>
        <p:spPr>
          <a:xfrm>
            <a:off x="1143000" y="4534192"/>
            <a:ext cx="6858000" cy="579345"/>
          </a:xfrm>
        </p:spPr>
        <p:txBody>
          <a:bodyPr>
            <a:normAutofit/>
          </a:bodyPr>
          <a:lstStyle/>
          <a:p>
            <a:r>
              <a:rPr lang="tr-TR" altLang="tr-TR" sz="2800" dirty="0" err="1"/>
              <a:t>Psk</a:t>
            </a:r>
            <a:r>
              <a:rPr lang="tr-TR" altLang="tr-TR" sz="2800" dirty="0"/>
              <a:t>. Dr. </a:t>
            </a:r>
            <a:r>
              <a:rPr lang="tr-TR" altLang="tr-TR" sz="2800" dirty="0" err="1"/>
              <a:t>Sabâ</a:t>
            </a:r>
            <a:r>
              <a:rPr lang="tr-TR" altLang="tr-TR" sz="2800" dirty="0"/>
              <a:t> Yalçın</a:t>
            </a:r>
            <a:endParaRPr lang="en-US" sz="2800" dirty="0"/>
          </a:p>
        </p:txBody>
      </p:sp>
      <p:sp>
        <p:nvSpPr>
          <p:cNvPr id="7" name="Dikdörtgen 6"/>
          <p:cNvSpPr/>
          <p:nvPr/>
        </p:nvSpPr>
        <p:spPr>
          <a:xfrm>
            <a:off x="0" y="6523892"/>
            <a:ext cx="9144000" cy="334108"/>
          </a:xfrm>
          <a:prstGeom prst="rect">
            <a:avLst/>
          </a:prstGeom>
          <a:gradFill flip="none" rotWithShape="1">
            <a:gsLst>
              <a:gs pos="0">
                <a:schemeClr val="bg1">
                  <a:alpha val="0"/>
                </a:schemeClr>
              </a:gs>
              <a:gs pos="74000">
                <a:schemeClr val="accent4">
                  <a:lumMod val="40000"/>
                  <a:lumOff val="60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ayt Numarası Yer Tutucusu 7"/>
          <p:cNvSpPr>
            <a:spLocks noGrp="1"/>
          </p:cNvSpPr>
          <p:nvPr>
            <p:ph type="sldNum" sz="quarter" idx="12"/>
          </p:nvPr>
        </p:nvSpPr>
        <p:spPr/>
        <p:txBody>
          <a:bodyPr/>
          <a:lstStyle/>
          <a:p>
            <a:fld id="{4ACA2201-F616-4C35-9250-59F451F8F0F6}" type="slidenum">
              <a:rPr lang="en-US" smtClean="0"/>
              <a:pPr/>
              <a:t>1</a:t>
            </a:fld>
            <a:endParaRPr lang="en-US"/>
          </a:p>
        </p:txBody>
      </p:sp>
      <p:pic>
        <p:nvPicPr>
          <p:cNvPr id="35842" name="Picture 2" descr="İlgili resim"/>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69759"/>
          <a:stretch/>
        </p:blipFill>
        <p:spPr bwMode="auto">
          <a:xfrm>
            <a:off x="1322773" y="602705"/>
            <a:ext cx="6498454" cy="1552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lgili resim"/>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3020" r="44412" b="32376"/>
          <a:stretch/>
        </p:blipFill>
        <p:spPr bwMode="auto">
          <a:xfrm>
            <a:off x="1997750" y="3078866"/>
            <a:ext cx="2518752" cy="1238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lgili resim"/>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8382"/>
          <a:stretch/>
        </p:blipFill>
        <p:spPr bwMode="auto">
          <a:xfrm>
            <a:off x="2148395" y="5212773"/>
            <a:ext cx="4847210" cy="12109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lgili resim"/>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592" t="33020" b="32376"/>
          <a:stretch/>
        </p:blipFill>
        <p:spPr bwMode="auto">
          <a:xfrm>
            <a:off x="5433136" y="3048554"/>
            <a:ext cx="2102768" cy="12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5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857" y="444257"/>
            <a:ext cx="8009237" cy="971305"/>
          </a:xfrm>
        </p:spPr>
        <p:txBody>
          <a:bodyPr>
            <a:normAutofit fontScale="90000"/>
          </a:bodyPr>
          <a:lstStyle/>
          <a:p>
            <a:r>
              <a:rPr lang="tr-TR" i="1" dirty="0"/>
              <a:t>Alt Kültür, Üst Kültür ve Karşıt Kültür</a:t>
            </a:r>
            <a:endParaRPr lang="en-US" i="1" dirty="0"/>
          </a:p>
        </p:txBody>
      </p:sp>
      <p:sp>
        <p:nvSpPr>
          <p:cNvPr id="3" name="İçerik Yer Tutucusu 2"/>
          <p:cNvSpPr>
            <a:spLocks noGrp="1"/>
          </p:cNvSpPr>
          <p:nvPr>
            <p:ph idx="1"/>
          </p:nvPr>
        </p:nvSpPr>
        <p:spPr>
          <a:xfrm>
            <a:off x="628650" y="1405572"/>
            <a:ext cx="7902791" cy="5101760"/>
          </a:xfrm>
        </p:spPr>
        <p:txBody>
          <a:bodyPr>
            <a:normAutofit/>
          </a:bodyPr>
          <a:lstStyle/>
          <a:p>
            <a:r>
              <a:rPr lang="tr-TR" sz="2400" dirty="0"/>
              <a:t>Her grup, topluluk ve toplumun bir kültürü vardır. </a:t>
            </a:r>
            <a:endParaRPr lang="tr-TR" sz="2400" dirty="0" smtClean="0"/>
          </a:p>
          <a:p>
            <a:r>
              <a:rPr lang="tr-TR" sz="2400" dirty="0" smtClean="0"/>
              <a:t>Belli </a:t>
            </a:r>
            <a:r>
              <a:rPr lang="tr-TR" sz="2400" dirty="0"/>
              <a:t>bir ülkedeki bir insan topluluğu, daha dar kapsamlı birtakım toplulukları kendi içinde bütünleştirebiliyor </a:t>
            </a:r>
            <a:r>
              <a:rPr lang="tr-TR" sz="2400" dirty="0" smtClean="0"/>
              <a:t>ve </a:t>
            </a:r>
            <a:r>
              <a:rPr lang="tr-TR" sz="2400" dirty="0"/>
              <a:t>kendisinden daha kapsamlı olan topluluklarla bütünleşme konusunda belli bir direnme gösterebiliyorsa, o topluluğun ayrı bir toplum olduğunu ve ayrı bir kültürü olduğunu söyleyebiliriz. </a:t>
            </a:r>
            <a:endParaRPr lang="tr-TR" sz="2400" dirty="0" smtClean="0"/>
          </a:p>
          <a:p>
            <a:r>
              <a:rPr lang="tr-TR" sz="2400" dirty="0" smtClean="0"/>
              <a:t>Örneğin</a:t>
            </a:r>
            <a:r>
              <a:rPr lang="tr-TR" sz="2400" dirty="0"/>
              <a:t>, aynı piyeste oynayan oyuncular, her birinin rolünü ve bu rolün oynanış şeklini belirleyen piyes nedeniyle bir tiyatro topluluğu meydana getiriyorlarsa; kişiler de aynı şekilde kültürel değerlere göre biçimlenen rol sistemiyle birbirlerine bağlanarak, bir grup ya da toplum meydana getirirler.</a:t>
            </a:r>
            <a:endParaRPr lang="en-US" sz="24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10</a:t>
            </a:fld>
            <a:endParaRPr lang="en-US" dirty="0"/>
          </a:p>
        </p:txBody>
      </p:sp>
    </p:spTree>
    <p:extLst>
      <p:ext uri="{BB962C8B-B14F-4D97-AF65-F5344CB8AC3E}">
        <p14:creationId xmlns:p14="http://schemas.microsoft.com/office/powerpoint/2010/main" val="120456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556497"/>
            <a:ext cx="7886700" cy="4356032"/>
          </a:xfrm>
        </p:spPr>
        <p:txBody>
          <a:bodyPr/>
          <a:lstStyle/>
          <a:p>
            <a:r>
              <a:rPr lang="tr-TR" dirty="0"/>
              <a:t>Bir toplum içinde, nasıl </a:t>
            </a:r>
            <a:r>
              <a:rPr lang="tr-TR" dirty="0" smtClean="0"/>
              <a:t/>
            </a:r>
            <a:br>
              <a:rPr lang="tr-TR" dirty="0" smtClean="0"/>
            </a:br>
            <a:r>
              <a:rPr lang="tr-TR" dirty="0" smtClean="0"/>
              <a:t>birden </a:t>
            </a:r>
            <a:r>
              <a:rPr lang="tr-TR" dirty="0"/>
              <a:t>çok grup varsa, bir </a:t>
            </a:r>
            <a:r>
              <a:rPr lang="tr-TR" dirty="0" smtClean="0"/>
              <a:t/>
            </a:r>
            <a:br>
              <a:rPr lang="tr-TR" dirty="0" smtClean="0"/>
            </a:br>
            <a:r>
              <a:rPr lang="tr-TR" dirty="0" smtClean="0"/>
              <a:t>kültür </a:t>
            </a:r>
            <a:r>
              <a:rPr lang="tr-TR" dirty="0"/>
              <a:t>içinde de alt kültürler bulunur. </a:t>
            </a:r>
            <a:endParaRPr lang="tr-TR" dirty="0" smtClean="0"/>
          </a:p>
          <a:p>
            <a:r>
              <a:rPr lang="tr-TR" dirty="0" smtClean="0"/>
              <a:t>Her </a:t>
            </a:r>
            <a:r>
              <a:rPr lang="tr-TR" dirty="0"/>
              <a:t>grup, bir diğerinden kültürü ile ayrılır. </a:t>
            </a:r>
            <a:endParaRPr lang="tr-TR" dirty="0" smtClean="0"/>
          </a:p>
          <a:p>
            <a:r>
              <a:rPr lang="tr-TR" dirty="0" smtClean="0"/>
              <a:t>Grup </a:t>
            </a:r>
            <a:r>
              <a:rPr lang="tr-TR" dirty="0"/>
              <a:t>üyeleri, paylaştıkları kültürel değerler sayesinde, aynı grubun üyesi olduklarının ve başkalarından farklı olduklarının bilincine ulaşırlar. </a:t>
            </a:r>
            <a:endParaRPr lang="tr-TR" dirty="0" smtClean="0"/>
          </a:p>
          <a:p>
            <a:r>
              <a:rPr lang="tr-TR" dirty="0" smtClean="0"/>
              <a:t>Buna </a:t>
            </a:r>
            <a:r>
              <a:rPr lang="tr-TR" dirty="0"/>
              <a:t>bağlı olarak, biz ve başkaları şeklinde ifade edilebilen bir duygu geliştirirler. </a:t>
            </a: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11</a:t>
            </a:fld>
            <a:endParaRPr lang="en-US"/>
          </a:p>
        </p:txBody>
      </p:sp>
      <p:pic>
        <p:nvPicPr>
          <p:cNvPr id="56322" name="Picture 2" descr="kültü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294" y="248575"/>
            <a:ext cx="3912371" cy="20705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0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KÜLTÜREL DEĞİŞKENLER</a:t>
            </a:r>
            <a:endParaRPr lang="en-US" dirty="0"/>
          </a:p>
        </p:txBody>
      </p:sp>
      <p:sp>
        <p:nvSpPr>
          <p:cNvPr id="3" name="İçerik Yer Tutucusu 2"/>
          <p:cNvSpPr>
            <a:spLocks noGrp="1"/>
          </p:cNvSpPr>
          <p:nvPr>
            <p:ph idx="1"/>
          </p:nvPr>
        </p:nvSpPr>
        <p:spPr>
          <a:xfrm>
            <a:off x="619858" y="1324639"/>
            <a:ext cx="8231265" cy="4773284"/>
          </a:xfrm>
        </p:spPr>
        <p:txBody>
          <a:bodyPr>
            <a:normAutofit fontScale="92500" lnSpcReduction="20000"/>
          </a:bodyPr>
          <a:lstStyle/>
          <a:p>
            <a:pPr marL="0" indent="0">
              <a:buNone/>
            </a:pPr>
            <a:r>
              <a:rPr lang="tr-TR" dirty="0" smtClean="0"/>
              <a:t>Doğal çevre</a:t>
            </a:r>
          </a:p>
          <a:p>
            <a:pPr marL="0" indent="0">
              <a:buNone/>
            </a:pPr>
            <a:r>
              <a:rPr lang="tr-TR" dirty="0" smtClean="0"/>
              <a:t>Tarih </a:t>
            </a:r>
            <a:r>
              <a:rPr lang="tr-TR" dirty="0"/>
              <a:t>ve kaynaklar (töreler</a:t>
            </a:r>
            <a:r>
              <a:rPr lang="tr-TR" dirty="0" smtClean="0"/>
              <a:t>)</a:t>
            </a:r>
          </a:p>
          <a:p>
            <a:pPr marL="0" indent="0">
              <a:buNone/>
            </a:pPr>
            <a:r>
              <a:rPr lang="tr-TR" dirty="0"/>
              <a:t>Aile ve </a:t>
            </a:r>
            <a:r>
              <a:rPr lang="tr-TR" dirty="0" smtClean="0"/>
              <a:t>akrabalık </a:t>
            </a:r>
          </a:p>
          <a:p>
            <a:pPr marL="0" indent="0">
              <a:buNone/>
            </a:pPr>
            <a:r>
              <a:rPr lang="tr-TR" altLang="en-US" dirty="0" smtClean="0"/>
              <a:t>Eğitim </a:t>
            </a:r>
          </a:p>
          <a:p>
            <a:pPr marL="0" indent="0">
              <a:buNone/>
            </a:pPr>
            <a:r>
              <a:rPr lang="tr-TR" altLang="en-US" dirty="0" smtClean="0"/>
              <a:t>Yerleşmeler</a:t>
            </a:r>
          </a:p>
          <a:p>
            <a:pPr marL="0" indent="0">
              <a:buNone/>
            </a:pPr>
            <a:r>
              <a:rPr lang="tr-TR" altLang="en-US" dirty="0" smtClean="0"/>
              <a:t> </a:t>
            </a:r>
            <a:r>
              <a:rPr lang="tr-TR" dirty="0"/>
              <a:t>Ekonomi ve </a:t>
            </a:r>
            <a:r>
              <a:rPr lang="tr-TR" dirty="0" smtClean="0"/>
              <a:t>teknoloji </a:t>
            </a:r>
          </a:p>
          <a:p>
            <a:pPr marL="0" indent="0">
              <a:buNone/>
            </a:pPr>
            <a:r>
              <a:rPr lang="tr-TR" dirty="0"/>
              <a:t>Bilimler ve </a:t>
            </a:r>
            <a:r>
              <a:rPr lang="tr-TR" dirty="0" smtClean="0"/>
              <a:t>Sanatlar</a:t>
            </a:r>
          </a:p>
          <a:p>
            <a:pPr marL="0" indent="0">
              <a:buNone/>
            </a:pPr>
            <a:r>
              <a:rPr lang="tr-TR" dirty="0" smtClean="0"/>
              <a:t> </a:t>
            </a:r>
            <a:r>
              <a:rPr lang="tr-TR" dirty="0"/>
              <a:t>Din ve </a:t>
            </a:r>
            <a:r>
              <a:rPr lang="tr-TR" dirty="0" smtClean="0"/>
              <a:t>devlet</a:t>
            </a:r>
          </a:p>
          <a:p>
            <a:pPr marL="0" indent="0">
              <a:buNone/>
            </a:pPr>
            <a:r>
              <a:rPr lang="tr-TR" dirty="0"/>
              <a:t>Kültürel çevre ve </a:t>
            </a:r>
            <a:r>
              <a:rPr lang="tr-TR" dirty="0" smtClean="0"/>
              <a:t>tarih</a:t>
            </a:r>
          </a:p>
          <a:p>
            <a:pPr marL="0" indent="0">
              <a:buNone/>
            </a:pPr>
            <a:r>
              <a:rPr lang="tr-TR" dirty="0"/>
              <a:t>Kişilik sistemi ve dil</a:t>
            </a:r>
          </a:p>
          <a:p>
            <a:pPr marL="0" indent="0">
              <a:buNone/>
            </a:pPr>
            <a:endParaRPr lang="tr-TR" dirty="0"/>
          </a:p>
          <a:p>
            <a:pPr marL="0" indent="0">
              <a:buNone/>
            </a:pPr>
            <a:endParaRPr lang="tr-TR" altLang="en-US" dirty="0"/>
          </a:p>
          <a:p>
            <a:pPr marL="0" indent="0">
              <a:buNone/>
            </a:pPr>
            <a:endParaRPr lang="tr-TR" altLang="en-US" dirty="0"/>
          </a:p>
          <a:p>
            <a:pPr marL="0" indent="0">
              <a:buNone/>
            </a:pPr>
            <a:endParaRPr lang="tr-TR" dirty="0"/>
          </a:p>
          <a:p>
            <a:pPr marL="0" indent="0">
              <a:buNone/>
            </a:pPr>
            <a:endParaRPr lang="tr-TR" dirty="0"/>
          </a:p>
          <a:p>
            <a:pPr marL="0" indent="0">
              <a:buNone/>
            </a:pPr>
            <a:endParaRPr lang="tr-TR" dirty="0" smtClean="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12</a:t>
            </a:fld>
            <a:endParaRPr lang="en-US" dirty="0"/>
          </a:p>
        </p:txBody>
      </p:sp>
    </p:spTree>
    <p:extLst>
      <p:ext uri="{BB962C8B-B14F-4D97-AF65-F5344CB8AC3E}">
        <p14:creationId xmlns:p14="http://schemas.microsoft.com/office/powerpoint/2010/main" val="21383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6399" y="842108"/>
            <a:ext cx="7929424" cy="2701034"/>
          </a:xfrm>
        </p:spPr>
        <p:txBody>
          <a:bodyPr>
            <a:normAutofit/>
          </a:bodyPr>
          <a:lstStyle/>
          <a:p>
            <a:pPr marL="0" indent="0">
              <a:buNone/>
            </a:pPr>
            <a:r>
              <a:rPr lang="tr-TR" dirty="0" smtClean="0">
                <a:solidFill>
                  <a:schemeClr val="accent4">
                    <a:lumMod val="50000"/>
                  </a:schemeClr>
                </a:solidFill>
              </a:rPr>
              <a:t>KÜLTÜR SAĞLIK VE HASTALIK</a:t>
            </a:r>
          </a:p>
          <a:p>
            <a:r>
              <a:rPr lang="tr-TR" sz="2600" dirty="0" smtClean="0"/>
              <a:t>Her </a:t>
            </a:r>
            <a:r>
              <a:rPr lang="tr-TR" sz="2600" dirty="0"/>
              <a:t>kültürde-toplumda; yaşayan bireylerin sağlık ve beslenmesinden sorumlu olan kişiler ve gruplar vardır: Hekimler, hemşireler ve çocuk gelişimi uzmanları gibi. Genel olarak tıp, toplumun sağlık ve hastalık konularıyla ilgilenir.</a:t>
            </a:r>
            <a:endParaRPr lang="en-US" sz="26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13</a:t>
            </a:fld>
            <a:endParaRPr lang="en-US"/>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11747" t="24806" r="22693" b="2011"/>
          <a:stretch/>
        </p:blipFill>
        <p:spPr>
          <a:xfrm>
            <a:off x="4114800" y="3419738"/>
            <a:ext cx="4178846" cy="26239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760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 DEĞİŞMESİ</a:t>
            </a:r>
            <a:endParaRPr lang="en-US" dirty="0"/>
          </a:p>
        </p:txBody>
      </p:sp>
      <p:sp>
        <p:nvSpPr>
          <p:cNvPr id="3" name="İçerik Yer Tutucusu 2"/>
          <p:cNvSpPr>
            <a:spLocks noGrp="1"/>
          </p:cNvSpPr>
          <p:nvPr>
            <p:ph idx="1"/>
          </p:nvPr>
        </p:nvSpPr>
        <p:spPr>
          <a:xfrm>
            <a:off x="524148" y="1433603"/>
            <a:ext cx="7886700" cy="4817672"/>
          </a:xfrm>
        </p:spPr>
        <p:txBody>
          <a:bodyPr>
            <a:noAutofit/>
          </a:bodyPr>
          <a:lstStyle/>
          <a:p>
            <a:r>
              <a:rPr lang="tr-TR" dirty="0"/>
              <a:t>Tarihsel açıdan kültürün kökeni araştırıldığında; bir bütünün </a:t>
            </a:r>
            <a:r>
              <a:rPr lang="tr-TR" dirty="0" smtClean="0"/>
              <a:t>parçaları </a:t>
            </a:r>
            <a:r>
              <a:rPr lang="tr-TR" dirty="0"/>
              <a:t>olarak kültürün kökeni ile toplumun kökeninin eş zamanlı olduğu görülmektedir. </a:t>
            </a:r>
            <a:endParaRPr lang="tr-TR" dirty="0" smtClean="0"/>
          </a:p>
          <a:p>
            <a:r>
              <a:rPr lang="tr-TR" dirty="0" smtClean="0"/>
              <a:t>Başka </a:t>
            </a:r>
            <a:r>
              <a:rPr lang="tr-TR" dirty="0"/>
              <a:t>bir deyişle; kültür ile toplum </a:t>
            </a:r>
            <a:r>
              <a:rPr lang="tr-TR" dirty="0" smtClean="0"/>
              <a:t>zorunlu </a:t>
            </a:r>
            <a:r>
              <a:rPr lang="tr-TR" dirty="0"/>
              <a:t>olarak bir arada bulunurlar, </a:t>
            </a:r>
            <a:r>
              <a:rPr lang="tr-TR" dirty="0" smtClean="0"/>
              <a:t>birbirlerinden soyutlanarak </a:t>
            </a:r>
            <a:r>
              <a:rPr lang="tr-TR" dirty="0"/>
              <a:t>anlaşılıp </a:t>
            </a:r>
            <a:r>
              <a:rPr lang="tr-TR" dirty="0" smtClean="0"/>
              <a:t>açıklanamazlar</a:t>
            </a:r>
            <a:r>
              <a:rPr lang="tr-TR" dirty="0"/>
              <a:t>. </a:t>
            </a:r>
            <a:endParaRPr lang="tr-TR" dirty="0" smtClean="0"/>
          </a:p>
          <a:p>
            <a:r>
              <a:rPr lang="tr-TR" dirty="0" smtClean="0"/>
              <a:t>Kültür </a:t>
            </a:r>
            <a:r>
              <a:rPr lang="tr-TR" dirty="0"/>
              <a:t>değişmesi </a:t>
            </a:r>
            <a:r>
              <a:rPr lang="tr-TR" dirty="0" err="1"/>
              <a:t>olgusu'na</a:t>
            </a:r>
            <a:r>
              <a:rPr lang="tr-TR" dirty="0"/>
              <a:t> da bu </a:t>
            </a:r>
            <a:r>
              <a:rPr lang="tr-TR" dirty="0" smtClean="0"/>
              <a:t>çerçevede </a:t>
            </a:r>
            <a:r>
              <a:rPr lang="tr-TR" dirty="0"/>
              <a:t>yaklaşmak gerekir. </a:t>
            </a:r>
            <a:r>
              <a:rPr lang="tr-TR" dirty="0" smtClean="0"/>
              <a:t>O halde,kültürel değişme,</a:t>
            </a:r>
            <a:br>
              <a:rPr lang="tr-TR" dirty="0" smtClean="0"/>
            </a:br>
            <a:r>
              <a:rPr lang="tr-TR" dirty="0" smtClean="0"/>
              <a:t>sosyal </a:t>
            </a:r>
            <a:r>
              <a:rPr lang="tr-TR" dirty="0"/>
              <a:t>yapıdaki </a:t>
            </a:r>
            <a:r>
              <a:rPr lang="tr-TR" dirty="0" smtClean="0"/>
              <a:t>değişmeden ayrı incelenemez.</a:t>
            </a:r>
            <a:br>
              <a:rPr lang="tr-TR" dirty="0" smtClean="0"/>
            </a:b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14</a:t>
            </a:fld>
            <a:endParaRPr lang="en-US" dirty="0"/>
          </a:p>
        </p:txBody>
      </p:sp>
    </p:spTree>
    <p:extLst>
      <p:ext uri="{BB962C8B-B14F-4D97-AF65-F5344CB8AC3E}">
        <p14:creationId xmlns:p14="http://schemas.microsoft.com/office/powerpoint/2010/main" val="159462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329047"/>
            <a:ext cx="7886700" cy="4414806"/>
          </a:xfrm>
        </p:spPr>
        <p:txBody>
          <a:bodyPr>
            <a:normAutofit/>
          </a:bodyPr>
          <a:lstStyle/>
          <a:p>
            <a:pPr>
              <a:lnSpc>
                <a:spcPct val="110000"/>
              </a:lnSpc>
              <a:spcAft>
                <a:spcPts val="600"/>
              </a:spcAft>
            </a:pPr>
            <a:r>
              <a:rPr lang="tr-TR" dirty="0"/>
              <a:t>Kültürler, öncelikle </a:t>
            </a:r>
            <a:r>
              <a:rPr lang="tr-TR" dirty="0" smtClean="0"/>
              <a:t>üzerinde </a:t>
            </a:r>
            <a:r>
              <a:rPr lang="tr-TR" dirty="0"/>
              <a:t>yer aldıkları </a:t>
            </a:r>
            <a:r>
              <a:rPr lang="tr-TR" dirty="0" smtClean="0"/>
              <a:t/>
            </a:r>
            <a:br>
              <a:rPr lang="tr-TR" dirty="0" smtClean="0"/>
            </a:br>
            <a:r>
              <a:rPr lang="tr-TR" dirty="0" smtClean="0"/>
              <a:t>doğal </a:t>
            </a:r>
            <a:r>
              <a:rPr lang="tr-TR" dirty="0"/>
              <a:t>çevreye uyum </a:t>
            </a:r>
            <a:r>
              <a:rPr lang="tr-TR" dirty="0" smtClean="0"/>
              <a:t>gösterirler</a:t>
            </a:r>
            <a:r>
              <a:rPr lang="tr-TR" dirty="0"/>
              <a:t>. </a:t>
            </a:r>
            <a:endParaRPr lang="tr-TR" dirty="0" smtClean="0"/>
          </a:p>
          <a:p>
            <a:pPr>
              <a:lnSpc>
                <a:spcPct val="110000"/>
              </a:lnSpc>
              <a:spcAft>
                <a:spcPts val="600"/>
              </a:spcAft>
            </a:pPr>
            <a:r>
              <a:rPr lang="tr-TR" dirty="0" smtClean="0"/>
              <a:t>Doğal </a:t>
            </a:r>
            <a:r>
              <a:rPr lang="tr-TR" dirty="0"/>
              <a:t>çevreye uyum kültürün değişmesi yoluyla gerçekleşir. </a:t>
            </a:r>
            <a:endParaRPr lang="tr-TR" dirty="0" smtClean="0"/>
          </a:p>
          <a:p>
            <a:pPr>
              <a:lnSpc>
                <a:spcPct val="110000"/>
              </a:lnSpc>
              <a:spcAft>
                <a:spcPts val="600"/>
              </a:spcAft>
            </a:pPr>
            <a:r>
              <a:rPr lang="tr-TR" dirty="0" smtClean="0"/>
              <a:t>Kültürler</a:t>
            </a:r>
            <a:r>
              <a:rPr lang="tr-TR" dirty="0"/>
              <a:t>, kültürel yayılma, ödünç alma ve taklit etme gibi kültürel süreçler yoluyla komşularıyla kültür alışverişinde bulunarak birbirlerine benzerler.</a:t>
            </a: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15</a:t>
            </a:fld>
            <a:endParaRPr lang="en-US"/>
          </a:p>
        </p:txBody>
      </p:sp>
    </p:spTree>
    <p:extLst>
      <p:ext uri="{BB962C8B-B14F-4D97-AF65-F5344CB8AC3E}">
        <p14:creationId xmlns:p14="http://schemas.microsoft.com/office/powerpoint/2010/main" val="32890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304252"/>
            <a:ext cx="8018200" cy="4412972"/>
          </a:xfrm>
        </p:spPr>
        <p:txBody>
          <a:bodyPr>
            <a:normAutofit/>
          </a:bodyPr>
          <a:lstStyle/>
          <a:p>
            <a:r>
              <a:rPr lang="tr-TR" dirty="0"/>
              <a:t>Sosyal-kültürel değişmeyi yaratan iç ve dış etkenler üzerinde daha ayrıntılı bir şekilde durabiliriz</a:t>
            </a:r>
            <a:r>
              <a:rPr lang="tr-TR" dirty="0" smtClean="0"/>
              <a:t>.</a:t>
            </a:r>
          </a:p>
          <a:p>
            <a:r>
              <a:rPr lang="tr-TR" dirty="0"/>
              <a:t>İnsanlığın uzun tarihi, aynı zamanda birçok faktörün bir arada etkileşimde olduğu bir sosyal değişme tarihidir. </a:t>
            </a:r>
            <a:endParaRPr lang="tr-TR" dirty="0" smtClean="0"/>
          </a:p>
          <a:p>
            <a:r>
              <a:rPr lang="tr-TR" dirty="0" smtClean="0"/>
              <a:t>Değişmeyi </a:t>
            </a:r>
            <a:r>
              <a:rPr lang="tr-TR" dirty="0"/>
              <a:t>yaratan </a:t>
            </a:r>
            <a:r>
              <a:rPr lang="tr-TR" dirty="0" smtClean="0"/>
              <a:t>faktörler:</a:t>
            </a:r>
          </a:p>
          <a:p>
            <a:pPr lvl="1"/>
            <a:r>
              <a:rPr lang="tr-TR" sz="2800" dirty="0" smtClean="0"/>
              <a:t>İç etkenler </a:t>
            </a:r>
          </a:p>
          <a:p>
            <a:pPr lvl="1"/>
            <a:r>
              <a:rPr lang="tr-TR" sz="2800" dirty="0" smtClean="0"/>
              <a:t>Dış etkenler</a:t>
            </a:r>
            <a:endParaRPr lang="en-US" sz="28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16</a:t>
            </a:fld>
            <a:endParaRPr lang="en-US"/>
          </a:p>
        </p:txBody>
      </p:sp>
    </p:spTree>
    <p:extLst>
      <p:ext uri="{BB962C8B-B14F-4D97-AF65-F5344CB8AC3E}">
        <p14:creationId xmlns:p14="http://schemas.microsoft.com/office/powerpoint/2010/main" val="16593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002408"/>
            <a:ext cx="7886700" cy="5096551"/>
          </a:xfrm>
        </p:spPr>
        <p:txBody>
          <a:bodyPr>
            <a:normAutofit/>
          </a:bodyPr>
          <a:lstStyle/>
          <a:p>
            <a:r>
              <a:rPr lang="tr-TR" dirty="0"/>
              <a:t>Her toplum, değişmeyi </a:t>
            </a:r>
            <a:r>
              <a:rPr lang="tr-TR" dirty="0" smtClean="0"/>
              <a:t/>
            </a:r>
            <a:br>
              <a:rPr lang="tr-TR" dirty="0" smtClean="0"/>
            </a:br>
            <a:r>
              <a:rPr lang="tr-TR" dirty="0" smtClean="0"/>
              <a:t>yaratan </a:t>
            </a:r>
            <a:r>
              <a:rPr lang="tr-TR" dirty="0"/>
              <a:t>unsurları kendi </a:t>
            </a:r>
            <a:r>
              <a:rPr lang="tr-TR" dirty="0" smtClean="0"/>
              <a:t/>
            </a:r>
            <a:br>
              <a:rPr lang="tr-TR" dirty="0" smtClean="0"/>
            </a:br>
            <a:r>
              <a:rPr lang="tr-TR" dirty="0" smtClean="0"/>
              <a:t>içinde </a:t>
            </a:r>
            <a:r>
              <a:rPr lang="tr-TR" dirty="0"/>
              <a:t>taşır. </a:t>
            </a:r>
            <a:endParaRPr lang="tr-TR" dirty="0" smtClean="0"/>
          </a:p>
          <a:p>
            <a:r>
              <a:rPr lang="tr-TR" dirty="0" smtClean="0"/>
              <a:t>Bu </a:t>
            </a:r>
            <a:r>
              <a:rPr lang="tr-TR" dirty="0"/>
              <a:t>unsurlar, sosyal yapıdaki mevcut dengeyi bozduğu zaman, yeni bir dengenin sağlanması yönünde değişme söz konusu olur. </a:t>
            </a:r>
            <a:endParaRPr lang="tr-TR" dirty="0" smtClean="0"/>
          </a:p>
          <a:p>
            <a:r>
              <a:rPr lang="tr-TR" dirty="0" smtClean="0"/>
              <a:t>Örneğin</a:t>
            </a:r>
            <a:r>
              <a:rPr lang="tr-TR" dirty="0"/>
              <a:t>, bir ailede; aileye yeni bir üyenin katılması veya çocukların büyümesi sonucunda aile bireyleri arasındaki ilişkilerin yeniden düzenlenmesi gerekir. Böylece, bir grup olarak ailenin yapısı değişmiş olur.</a:t>
            </a: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17</a:t>
            </a:fld>
            <a:endParaRPr lang="en-US"/>
          </a:p>
        </p:txBody>
      </p:sp>
      <p:pic>
        <p:nvPicPr>
          <p:cNvPr id="8194" name="Picture 2" descr="kültür değişim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705" y="143857"/>
            <a:ext cx="3857132" cy="222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1918960"/>
            <a:ext cx="7886700" cy="971305"/>
          </a:xfrm>
        </p:spPr>
        <p:txBody>
          <a:bodyPr>
            <a:noAutofit/>
          </a:bodyPr>
          <a:lstStyle/>
          <a:p>
            <a:r>
              <a:rPr lang="tr-TR" sz="3600" i="1" dirty="0"/>
              <a:t>Sosyal - Kültürel Değişmeyi Etkileyen Temel Faktörler</a:t>
            </a:r>
            <a:endParaRPr lang="en-US" sz="3600" i="1" dirty="0"/>
          </a:p>
        </p:txBody>
      </p:sp>
      <p:sp>
        <p:nvSpPr>
          <p:cNvPr id="3" name="İçerik Yer Tutucusu 2"/>
          <p:cNvSpPr>
            <a:spLocks noGrp="1"/>
          </p:cNvSpPr>
          <p:nvPr>
            <p:ph idx="1"/>
          </p:nvPr>
        </p:nvSpPr>
        <p:spPr>
          <a:xfrm>
            <a:off x="992332" y="3153892"/>
            <a:ext cx="7886700" cy="4332304"/>
          </a:xfrm>
        </p:spPr>
        <p:txBody>
          <a:bodyPr>
            <a:normAutofit/>
          </a:bodyPr>
          <a:lstStyle/>
          <a:p>
            <a:pPr marL="0" indent="0">
              <a:buNone/>
            </a:pPr>
            <a:r>
              <a:rPr lang="tr-TR" dirty="0" smtClean="0"/>
              <a:t>Fizikî </a:t>
            </a:r>
            <a:r>
              <a:rPr lang="tr-TR" dirty="0"/>
              <a:t>Çevre </a:t>
            </a:r>
            <a:r>
              <a:rPr lang="tr-TR" dirty="0" smtClean="0"/>
              <a:t>Faktörü</a:t>
            </a:r>
          </a:p>
          <a:p>
            <a:pPr marL="0" indent="0">
              <a:buNone/>
            </a:pPr>
            <a:r>
              <a:rPr lang="tr-TR" dirty="0"/>
              <a:t>Teknoloji </a:t>
            </a:r>
            <a:r>
              <a:rPr lang="tr-TR" dirty="0" smtClean="0"/>
              <a:t>faktörü</a:t>
            </a:r>
          </a:p>
          <a:p>
            <a:pPr marL="0" indent="0">
              <a:buNone/>
            </a:pPr>
            <a:r>
              <a:rPr lang="tr-TR" dirty="0"/>
              <a:t>Demografi faktörü</a:t>
            </a:r>
          </a:p>
          <a:p>
            <a:pPr marL="0" indent="0">
              <a:buNone/>
            </a:pPr>
            <a:endParaRPr lang="tr-TR" dirty="0" smtClean="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18</a:t>
            </a:fld>
            <a:endParaRPr lang="en-US" dirty="0"/>
          </a:p>
        </p:txBody>
      </p:sp>
      <p:pic>
        <p:nvPicPr>
          <p:cNvPr id="10242" name="Picture 2" descr="fiziki çevre ile ilgili görsel sonucu"/>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7" t="1499" r="1105" b="1685"/>
          <a:stretch/>
        </p:blipFill>
        <p:spPr bwMode="auto">
          <a:xfrm>
            <a:off x="5859862" y="400878"/>
            <a:ext cx="3019170" cy="151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65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1530" y="1139247"/>
            <a:ext cx="7542357" cy="4711137"/>
          </a:xfrm>
        </p:spPr>
        <p:txBody>
          <a:bodyPr/>
          <a:lstStyle/>
          <a:p>
            <a:pPr marL="0" indent="0">
              <a:lnSpc>
                <a:spcPct val="110000"/>
              </a:lnSpc>
              <a:spcAft>
                <a:spcPts val="600"/>
              </a:spcAft>
              <a:buNone/>
            </a:pPr>
            <a:r>
              <a:rPr lang="tr-TR" dirty="0">
                <a:solidFill>
                  <a:srgbClr val="0000FF"/>
                </a:solidFill>
              </a:rPr>
              <a:t>Kültürel temas: </a:t>
            </a:r>
            <a:endParaRPr lang="tr-TR" dirty="0" smtClean="0">
              <a:solidFill>
                <a:srgbClr val="0000FF"/>
              </a:solidFill>
            </a:endParaRPr>
          </a:p>
          <a:p>
            <a:pPr>
              <a:lnSpc>
                <a:spcPct val="110000"/>
              </a:lnSpc>
              <a:spcAft>
                <a:spcPts val="600"/>
              </a:spcAft>
            </a:pPr>
            <a:r>
              <a:rPr lang="tr-TR" sz="2600" dirty="0" smtClean="0"/>
              <a:t>Bir </a:t>
            </a:r>
            <a:r>
              <a:rPr lang="tr-TR" sz="2600" dirty="0"/>
              <a:t>toplumun üyelerinin diğer bir kültürün üyeleriyle teması da sosyal değişmeye yol açan bir etkendir. </a:t>
            </a:r>
            <a:endParaRPr lang="tr-TR" sz="2600" dirty="0" smtClean="0"/>
          </a:p>
          <a:p>
            <a:pPr>
              <a:lnSpc>
                <a:spcPct val="110000"/>
              </a:lnSpc>
              <a:spcAft>
                <a:spcPts val="600"/>
              </a:spcAft>
            </a:pPr>
            <a:r>
              <a:rPr lang="tr-TR" sz="2600" dirty="0" smtClean="0"/>
              <a:t>Örneğin</a:t>
            </a:r>
            <a:r>
              <a:rPr lang="tr-TR" sz="2600" dirty="0"/>
              <a:t>, avcılık ve toplayıcılıkla </a:t>
            </a:r>
            <a:r>
              <a:rPr lang="tr-TR" sz="2600" dirty="0" smtClean="0"/>
              <a:t>uğraşan </a:t>
            </a:r>
            <a:r>
              <a:rPr lang="tr-TR" sz="2600" dirty="0"/>
              <a:t>toplumlar, başka </a:t>
            </a:r>
            <a:r>
              <a:rPr lang="tr-TR" sz="2600" dirty="0" smtClean="0"/>
              <a:t>toplumlarla </a:t>
            </a:r>
            <a:r>
              <a:rPr lang="tr-TR" sz="2600" dirty="0"/>
              <a:t>temasa </a:t>
            </a:r>
            <a:r>
              <a:rPr lang="tr-TR" sz="2600" dirty="0" smtClean="0"/>
              <a:t>geçtiklerinde </a:t>
            </a:r>
            <a:r>
              <a:rPr lang="tr-TR" sz="2600" dirty="0"/>
              <a:t>onlardan yeni </a:t>
            </a:r>
            <a:r>
              <a:rPr lang="tr-TR" sz="2600" dirty="0" smtClean="0"/>
              <a:t>bilgiler </a:t>
            </a:r>
            <a:r>
              <a:rPr lang="tr-TR" sz="2600" dirty="0"/>
              <a:t>ve teknikler </a:t>
            </a:r>
            <a:r>
              <a:rPr lang="tr-TR" sz="2600" dirty="0" smtClean="0"/>
              <a:t>öğrenebilirler</a:t>
            </a:r>
            <a:r>
              <a:rPr lang="tr-TR" sz="2600" dirty="0"/>
              <a:t>. </a:t>
            </a:r>
            <a:endParaRPr lang="tr-TR" sz="2600" dirty="0" smtClean="0"/>
          </a:p>
          <a:p>
            <a:pPr>
              <a:lnSpc>
                <a:spcPct val="110000"/>
              </a:lnSpc>
              <a:spcAft>
                <a:spcPts val="600"/>
              </a:spcAft>
            </a:pPr>
            <a:r>
              <a:rPr lang="tr-TR" sz="2600" dirty="0" smtClean="0"/>
              <a:t>Buna </a:t>
            </a:r>
            <a:r>
              <a:rPr lang="tr-TR" sz="2600" dirty="0"/>
              <a:t>bağlı olarak, değer </a:t>
            </a:r>
            <a:r>
              <a:rPr lang="tr-TR" sz="2600" dirty="0" smtClean="0"/>
              <a:t>sistemlerinde </a:t>
            </a:r>
            <a:r>
              <a:rPr lang="tr-TR" sz="2600" dirty="0"/>
              <a:t>ve yaşama tarzlarında birtakım değişiklikler ortaya çıkabilir.</a:t>
            </a:r>
            <a:endParaRPr lang="en-US" sz="26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19</a:t>
            </a:fld>
            <a:endParaRPr lang="en-US" dirty="0"/>
          </a:p>
        </p:txBody>
      </p:sp>
    </p:spTree>
    <p:extLst>
      <p:ext uri="{BB962C8B-B14F-4D97-AF65-F5344CB8AC3E}">
        <p14:creationId xmlns:p14="http://schemas.microsoft.com/office/powerpoint/2010/main" val="1002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KÜLTÜR VE ÖZELLİKLERİ</a:t>
            </a:r>
            <a:endParaRPr lang="en-US" dirty="0"/>
          </a:p>
        </p:txBody>
      </p:sp>
      <p:sp>
        <p:nvSpPr>
          <p:cNvPr id="6" name="İçerik Yer Tutucusu 5"/>
          <p:cNvSpPr>
            <a:spLocks noGrp="1"/>
          </p:cNvSpPr>
          <p:nvPr>
            <p:ph idx="1"/>
          </p:nvPr>
        </p:nvSpPr>
        <p:spPr>
          <a:xfrm>
            <a:off x="628650" y="1316793"/>
            <a:ext cx="7886700" cy="5137270"/>
          </a:xfrm>
        </p:spPr>
        <p:txBody>
          <a:bodyPr>
            <a:normAutofit/>
          </a:bodyPr>
          <a:lstStyle/>
          <a:p>
            <a:pPr>
              <a:lnSpc>
                <a:spcPct val="100000"/>
              </a:lnSpc>
            </a:pPr>
            <a:r>
              <a:rPr lang="tr-TR" sz="2600" dirty="0"/>
              <a:t>Kültür kavramını tanımlamak kolay değildir. </a:t>
            </a:r>
            <a:r>
              <a:rPr lang="tr-TR" sz="2600" dirty="0" smtClean="0"/>
              <a:t/>
            </a:r>
            <a:br>
              <a:rPr lang="tr-TR" sz="2600" dirty="0" smtClean="0"/>
            </a:br>
            <a:r>
              <a:rPr lang="tr-TR" sz="2600" dirty="0" smtClean="0"/>
              <a:t>Bunun </a:t>
            </a:r>
            <a:r>
              <a:rPr lang="tr-TR" sz="2600" dirty="0"/>
              <a:t>nedeni, kültür sözcüğünün çok </a:t>
            </a:r>
            <a:r>
              <a:rPr lang="tr-TR" sz="2600" dirty="0" smtClean="0"/>
              <a:t/>
            </a:r>
            <a:br>
              <a:rPr lang="tr-TR" sz="2600" dirty="0" smtClean="0"/>
            </a:br>
            <a:r>
              <a:rPr lang="tr-TR" sz="2600" dirty="0" smtClean="0"/>
              <a:t>anlamlı </a:t>
            </a:r>
            <a:r>
              <a:rPr lang="tr-TR" sz="2600" dirty="0"/>
              <a:t>oluşudur. </a:t>
            </a:r>
            <a:endParaRPr lang="tr-TR" sz="2600" dirty="0" smtClean="0"/>
          </a:p>
          <a:p>
            <a:pPr>
              <a:lnSpc>
                <a:spcPct val="100000"/>
              </a:lnSpc>
            </a:pPr>
            <a:r>
              <a:rPr lang="tr-TR" sz="2600" dirty="0" smtClean="0"/>
              <a:t>Amerikalı </a:t>
            </a:r>
            <a:r>
              <a:rPr lang="tr-TR" sz="2600" dirty="0"/>
              <a:t>iki antropolog (</a:t>
            </a:r>
            <a:r>
              <a:rPr lang="tr-TR" sz="2600" dirty="0" err="1"/>
              <a:t>Kroeber</a:t>
            </a:r>
            <a:r>
              <a:rPr lang="tr-TR" sz="2600" dirty="0"/>
              <a:t> ve </a:t>
            </a:r>
            <a:r>
              <a:rPr lang="tr-TR" sz="2600" dirty="0" err="1"/>
              <a:t>Kluck-hohn</a:t>
            </a:r>
            <a:r>
              <a:rPr lang="tr-TR" sz="2600" dirty="0"/>
              <a:t>), kültür konusunda yayımladıkları bir antolojide, kültür kavramının 164 farklı </a:t>
            </a:r>
            <a:r>
              <a:rPr lang="tr-TR" sz="2600" dirty="0" smtClean="0"/>
              <a:t>tanımını </a:t>
            </a:r>
            <a:r>
              <a:rPr lang="tr-TR" sz="2600" dirty="0"/>
              <a:t>derlemiş ve tartışmışlardır. </a:t>
            </a:r>
            <a:endParaRPr lang="tr-TR" sz="2600" dirty="0" smtClean="0"/>
          </a:p>
          <a:p>
            <a:pPr>
              <a:lnSpc>
                <a:spcPct val="100000"/>
              </a:lnSpc>
            </a:pPr>
            <a:r>
              <a:rPr lang="tr-TR" sz="2600" dirty="0" smtClean="0"/>
              <a:t>Günlük </a:t>
            </a:r>
            <a:r>
              <a:rPr lang="tr-TR" sz="2600" dirty="0"/>
              <a:t>yaşantımızda da kültür sözcüğünün farklı anlamlarda </a:t>
            </a:r>
            <a:r>
              <a:rPr lang="tr-TR" sz="2600" dirty="0" smtClean="0"/>
              <a:t>kullanıldığını </a:t>
            </a:r>
            <a:r>
              <a:rPr lang="tr-TR" sz="2600" dirty="0"/>
              <a:t>görürüz. Kültür-fizik, genel kültür, kültürlü insan, kültür bakanlığı, kültürel faaliyetler gibi deyimlerle anlatılmak istenenler ve kültüre verilen anlamlar farklıdır.</a:t>
            </a:r>
            <a:endParaRPr lang="en-US" sz="26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2</a:t>
            </a:fld>
            <a:endParaRPr lang="en-US" dirty="0"/>
          </a:p>
        </p:txBody>
      </p:sp>
    </p:spTree>
    <p:extLst>
      <p:ext uri="{BB962C8B-B14F-4D97-AF65-F5344CB8AC3E}">
        <p14:creationId xmlns:p14="http://schemas.microsoft.com/office/powerpoint/2010/main" val="7699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889986"/>
            <a:ext cx="7886700" cy="5191218"/>
          </a:xfrm>
        </p:spPr>
        <p:txBody>
          <a:bodyPr>
            <a:normAutofit/>
          </a:bodyPr>
          <a:lstStyle/>
          <a:p>
            <a:pPr marL="0" indent="0">
              <a:buNone/>
            </a:pPr>
            <a:r>
              <a:rPr lang="tr-TR" dirty="0">
                <a:solidFill>
                  <a:srgbClr val="0000FF"/>
                </a:solidFill>
              </a:rPr>
              <a:t>Kültürel yayılma: </a:t>
            </a:r>
            <a:endParaRPr lang="tr-TR" dirty="0" smtClean="0">
              <a:solidFill>
                <a:srgbClr val="0000FF"/>
              </a:solidFill>
            </a:endParaRPr>
          </a:p>
          <a:p>
            <a:r>
              <a:rPr lang="tr-TR" sz="2600" dirty="0" smtClean="0"/>
              <a:t>Kültür </a:t>
            </a:r>
            <a:r>
              <a:rPr lang="tr-TR" sz="2600" dirty="0"/>
              <a:t>öğeleri, toplumdan topluma </a:t>
            </a:r>
            <a:r>
              <a:rPr lang="tr-TR" sz="2600" dirty="0" smtClean="0"/>
              <a:t/>
            </a:r>
            <a:br>
              <a:rPr lang="tr-TR" sz="2600" dirty="0" smtClean="0"/>
            </a:br>
            <a:r>
              <a:rPr lang="tr-TR" sz="2600" dirty="0" smtClean="0"/>
              <a:t>temas </a:t>
            </a:r>
            <a:r>
              <a:rPr lang="tr-TR" sz="2600" dirty="0"/>
              <a:t>sonucu geçerek yayılır. </a:t>
            </a:r>
            <a:endParaRPr lang="tr-TR" sz="2600" dirty="0" smtClean="0"/>
          </a:p>
          <a:p>
            <a:r>
              <a:rPr lang="tr-TR" sz="2600" dirty="0" smtClean="0"/>
              <a:t>Bu </a:t>
            </a:r>
            <a:r>
              <a:rPr lang="tr-TR" sz="2600" dirty="0"/>
              <a:t>yayılma ile bir yenilik ve buluş, </a:t>
            </a:r>
            <a:r>
              <a:rPr lang="tr-TR" sz="2600" dirty="0" smtClean="0"/>
              <a:t>komşu alanlara </a:t>
            </a:r>
            <a:r>
              <a:rPr lang="tr-TR" sz="2600" dirty="0"/>
              <a:t>geçer ve devam ederek </a:t>
            </a:r>
            <a:r>
              <a:rPr lang="tr-TR" sz="2600" dirty="0" smtClean="0"/>
              <a:t>dünyaya yayılır</a:t>
            </a:r>
            <a:r>
              <a:rPr lang="tr-TR" sz="2600" dirty="0"/>
              <a:t>. </a:t>
            </a:r>
            <a:endParaRPr lang="tr-TR" sz="2600" dirty="0" smtClean="0"/>
          </a:p>
          <a:p>
            <a:r>
              <a:rPr lang="tr-TR" sz="2600" dirty="0" smtClean="0"/>
              <a:t>Ancak</a:t>
            </a:r>
            <a:r>
              <a:rPr lang="tr-TR" sz="2600" dirty="0"/>
              <a:t>, kültürün bütün öğeleri, başka bir </a:t>
            </a:r>
            <a:r>
              <a:rPr lang="tr-TR" sz="2600" dirty="0" smtClean="0"/>
              <a:t/>
            </a:r>
            <a:br>
              <a:rPr lang="tr-TR" sz="2600" dirty="0" smtClean="0"/>
            </a:br>
            <a:r>
              <a:rPr lang="tr-TR" sz="2600" dirty="0" smtClean="0"/>
              <a:t>toplum </a:t>
            </a:r>
            <a:r>
              <a:rPr lang="tr-TR" sz="2600" dirty="0"/>
              <a:t>tarafından aynı ölçüde kabul görmez</a:t>
            </a:r>
            <a:r>
              <a:rPr lang="tr-TR" sz="2600" dirty="0" smtClean="0"/>
              <a:t>.</a:t>
            </a:r>
          </a:p>
          <a:p>
            <a:r>
              <a:rPr lang="tr-TR" sz="2600" dirty="0"/>
              <a:t>Genelde teknoloji ve diğer maddî kültür öğeleri en çabuk kabul gören ve benimsenen kültürel ürünlerdir. </a:t>
            </a:r>
            <a:endParaRPr lang="tr-TR" sz="2600" dirty="0" smtClean="0"/>
          </a:p>
          <a:p>
            <a:r>
              <a:rPr lang="tr-TR" sz="2600" dirty="0" smtClean="0"/>
              <a:t>Kültürün </a:t>
            </a:r>
            <a:r>
              <a:rPr lang="tr-TR" sz="2600" dirty="0"/>
              <a:t>manevî öğeleri olarak nitelenen değer ve inançlar ise, genellikle daha zor benimsenir.</a:t>
            </a:r>
            <a:endParaRPr lang="en-US" sz="26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20</a:t>
            </a:fld>
            <a:endParaRPr lang="en-US"/>
          </a:p>
        </p:txBody>
      </p:sp>
    </p:spTree>
    <p:extLst>
      <p:ext uri="{BB962C8B-B14F-4D97-AF65-F5344CB8AC3E}">
        <p14:creationId xmlns:p14="http://schemas.microsoft.com/office/powerpoint/2010/main" val="364484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298357"/>
            <a:ext cx="7964934" cy="4332309"/>
          </a:xfrm>
        </p:spPr>
        <p:txBody>
          <a:bodyPr>
            <a:normAutofit/>
          </a:bodyPr>
          <a:lstStyle/>
          <a:p>
            <a:pPr marL="0" indent="0">
              <a:buNone/>
            </a:pPr>
            <a:r>
              <a:rPr lang="tr-TR" sz="3000" dirty="0">
                <a:solidFill>
                  <a:srgbClr val="0000FF"/>
                </a:solidFill>
              </a:rPr>
              <a:t>Zorla </a:t>
            </a:r>
            <a:r>
              <a:rPr lang="tr-TR" sz="3000" dirty="0" err="1">
                <a:solidFill>
                  <a:srgbClr val="0000FF"/>
                </a:solidFill>
              </a:rPr>
              <a:t>kültürleme</a:t>
            </a:r>
            <a:r>
              <a:rPr lang="tr-TR" sz="3000" dirty="0">
                <a:solidFill>
                  <a:srgbClr val="0000FF"/>
                </a:solidFill>
              </a:rPr>
              <a:t>: </a:t>
            </a:r>
            <a:endParaRPr lang="tr-TR" sz="3000" dirty="0" smtClean="0">
              <a:solidFill>
                <a:srgbClr val="0000FF"/>
              </a:solidFill>
            </a:endParaRPr>
          </a:p>
          <a:p>
            <a:r>
              <a:rPr lang="tr-TR" sz="2700" dirty="0" smtClean="0"/>
              <a:t>Bir </a:t>
            </a:r>
            <a:r>
              <a:rPr lang="tr-TR" sz="2700" dirty="0"/>
              <a:t>kültüre mensup kişi veya grupların başka bir kültür tarafından zorla değiştirilmesi anlamına gelir. </a:t>
            </a:r>
            <a:endParaRPr lang="tr-TR" sz="2700" dirty="0" smtClean="0"/>
          </a:p>
          <a:p>
            <a:r>
              <a:rPr lang="tr-TR" sz="2700" dirty="0" smtClean="0"/>
              <a:t>Bu </a:t>
            </a:r>
            <a:r>
              <a:rPr lang="tr-TR" sz="2700" dirty="0"/>
              <a:t>değiştirme, kişisel plânda zorla yapılıyorsa, zorla </a:t>
            </a:r>
            <a:r>
              <a:rPr lang="tr-TR" sz="2700" dirty="0" err="1"/>
              <a:t>kültürlemeden</a:t>
            </a:r>
            <a:r>
              <a:rPr lang="tr-TR" sz="2700" dirty="0"/>
              <a:t>; bir toplumun diğerini </a:t>
            </a:r>
            <a:r>
              <a:rPr lang="tr-TR" sz="2700" dirty="0" smtClean="0"/>
              <a:t>eritmesi </a:t>
            </a:r>
            <a:r>
              <a:rPr lang="tr-TR" sz="2700" dirty="0"/>
              <a:t>sonucuna varıyorsa, asimilâsyondan söz edilir. </a:t>
            </a:r>
            <a:endParaRPr lang="tr-TR" sz="2700" dirty="0" smtClean="0"/>
          </a:p>
          <a:p>
            <a:r>
              <a:rPr lang="tr-TR" sz="2700" dirty="0" smtClean="0"/>
              <a:t>Amerika'ya </a:t>
            </a:r>
            <a:r>
              <a:rPr lang="tr-TR" sz="2700" dirty="0"/>
              <a:t>göç edip yerleşen Avrupalıların, orada karşılaştıkları yerli kültürlerden birçoğunu kendi içlerinde eritmeleri asimilâsyon örneğidir.</a:t>
            </a:r>
            <a:endParaRPr lang="en-US" sz="27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21</a:t>
            </a:fld>
            <a:endParaRPr lang="en-US"/>
          </a:p>
        </p:txBody>
      </p:sp>
    </p:spTree>
    <p:extLst>
      <p:ext uri="{BB962C8B-B14F-4D97-AF65-F5344CB8AC3E}">
        <p14:creationId xmlns:p14="http://schemas.microsoft.com/office/powerpoint/2010/main" val="3893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SAĞLIK VE KÜLTÜR</a:t>
            </a:r>
            <a:endParaRPr lang="tr-TR" dirty="0"/>
          </a:p>
        </p:txBody>
      </p:sp>
      <p:sp>
        <p:nvSpPr>
          <p:cNvPr id="3" name="2 İçerik Yer Tutucusu"/>
          <p:cNvSpPr>
            <a:spLocks noGrp="1"/>
          </p:cNvSpPr>
          <p:nvPr>
            <p:ph idx="1"/>
          </p:nvPr>
        </p:nvSpPr>
        <p:spPr/>
        <p:txBody>
          <a:bodyPr/>
          <a:lstStyle/>
          <a:p>
            <a:pPr>
              <a:lnSpc>
                <a:spcPct val="90000"/>
              </a:lnSpc>
            </a:pPr>
            <a:r>
              <a:rPr lang="tr-TR" dirty="0" smtClean="0"/>
              <a:t>Daha iyi sağlık hizmeti verebilmek için hizmet verilen grubun </a:t>
            </a:r>
            <a:r>
              <a:rPr lang="tr-TR" dirty="0" smtClean="0">
                <a:solidFill>
                  <a:schemeClr val="accent4">
                    <a:lumMod val="50000"/>
                  </a:schemeClr>
                </a:solidFill>
              </a:rPr>
              <a:t>hastalık ve sağlığı nasıl algıladıklarını ve buna nasıl tepki verdiklerini anlamak gerekir. </a:t>
            </a:r>
          </a:p>
          <a:p>
            <a:pPr>
              <a:lnSpc>
                <a:spcPct val="90000"/>
              </a:lnSpc>
              <a:buNone/>
            </a:pPr>
            <a:endParaRPr lang="tr-TR" dirty="0" smtClean="0"/>
          </a:p>
          <a:p>
            <a:pPr>
              <a:lnSpc>
                <a:spcPct val="90000"/>
              </a:lnSpc>
            </a:pPr>
            <a:r>
              <a:rPr lang="tr-TR" dirty="0" smtClean="0"/>
              <a:t>Toplumun sağlıkla ilgili davranışlarını geliştirebilmek için sağlık personellerinin bu tür davranışların arkasında hangi kültürel etmenlerin yer aldığını bilmesi, en azından anlamaya çalışması gerekmektedir.</a:t>
            </a:r>
          </a:p>
          <a:p>
            <a:endParaRPr lang="tr-TR" dirty="0"/>
          </a:p>
        </p:txBody>
      </p:sp>
      <p:sp>
        <p:nvSpPr>
          <p:cNvPr id="4" name="3 Slayt Numarası Yer Tutucusu"/>
          <p:cNvSpPr>
            <a:spLocks noGrp="1"/>
          </p:cNvSpPr>
          <p:nvPr>
            <p:ph type="sldNum" sz="quarter" idx="12"/>
          </p:nvPr>
        </p:nvSpPr>
        <p:spPr/>
        <p:txBody>
          <a:bodyPr/>
          <a:lstStyle/>
          <a:p>
            <a:fld id="{4ACA2201-F616-4C35-9250-59F451F8F0F6}"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0901" y="692331"/>
            <a:ext cx="7886700" cy="5876517"/>
          </a:xfrm>
        </p:spPr>
        <p:txBody>
          <a:bodyPr>
            <a:normAutofit/>
          </a:bodyPr>
          <a:lstStyle/>
          <a:p>
            <a:r>
              <a:rPr lang="tr-TR" dirty="0" smtClean="0"/>
              <a:t>Sağlık Elemanı,</a:t>
            </a:r>
          </a:p>
          <a:p>
            <a:r>
              <a:rPr lang="tr-TR" dirty="0" smtClean="0"/>
              <a:t>Kültürel farklılıkların olabileceğini</a:t>
            </a:r>
            <a:r>
              <a:rPr lang="tr-TR" dirty="0" smtClean="0">
                <a:solidFill>
                  <a:srgbClr val="FF0000"/>
                </a:solidFill>
              </a:rPr>
              <a:t>, </a:t>
            </a:r>
            <a:r>
              <a:rPr lang="tr-TR" dirty="0" smtClean="0"/>
              <a:t>sağlık davranışlarındaki farklılıkların bu nedenle kaynaklanabileceğini bilmeli,</a:t>
            </a:r>
          </a:p>
          <a:p>
            <a:r>
              <a:rPr lang="tr-TR" dirty="0" smtClean="0"/>
              <a:t>Bireyin/hastanın kültürel yapısı içinde çalışmaya istekli olmalı,</a:t>
            </a:r>
          </a:p>
          <a:p>
            <a:r>
              <a:rPr lang="tr-TR" dirty="0" smtClean="0"/>
              <a:t>Kendi kültürel özelliklerinin (hem içinde yetiştiği kültürün hem de çalışma kültürünün) farkında olmalı, </a:t>
            </a:r>
          </a:p>
          <a:p>
            <a:r>
              <a:rPr lang="tr-TR" dirty="0" smtClean="0"/>
              <a:t>Her bireyi/hastayı kendi kültürel değerleri içinde değerlendirmeli ve ona yönelik uygulamaları öğrenmeye çalışmalı,</a:t>
            </a:r>
          </a:p>
          <a:p>
            <a:endParaRPr lang="tr-TR" dirty="0"/>
          </a:p>
        </p:txBody>
      </p:sp>
      <p:sp>
        <p:nvSpPr>
          <p:cNvPr id="4" name="3 Slayt Numarası Yer Tutucusu"/>
          <p:cNvSpPr>
            <a:spLocks noGrp="1"/>
          </p:cNvSpPr>
          <p:nvPr>
            <p:ph type="sldNum" sz="quarter" idx="12"/>
          </p:nvPr>
        </p:nvSpPr>
        <p:spPr/>
        <p:txBody>
          <a:bodyPr/>
          <a:lstStyle/>
          <a:p>
            <a:fld id="{4ACA2201-F616-4C35-9250-59F451F8F0F6}"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6399" y="889782"/>
            <a:ext cx="7886700" cy="4647101"/>
          </a:xfrm>
        </p:spPr>
        <p:txBody>
          <a:bodyPr>
            <a:normAutofit fontScale="92500" lnSpcReduction="10000"/>
          </a:bodyPr>
          <a:lstStyle/>
          <a:p>
            <a:r>
              <a:rPr lang="tr-TR" dirty="0" smtClean="0"/>
              <a:t>Birey/Hasta ile iletişimde iyi bir dinleyici, sentezleyici ve vaka yöneticisi olmalı,</a:t>
            </a:r>
          </a:p>
          <a:p>
            <a:r>
              <a:rPr lang="tr-TR" dirty="0" smtClean="0"/>
              <a:t>Kendi kültürü ve bireyin/hasta kültürü arasında çakışan yönleri belirlemeli,</a:t>
            </a:r>
          </a:p>
          <a:p>
            <a:r>
              <a:rPr lang="tr-TR" dirty="0" smtClean="0"/>
              <a:t>Bakıma yönelik yapmak istediklerini bireyin/hastanın anlayabileceği şekilde açıklamalı, </a:t>
            </a:r>
          </a:p>
          <a:p>
            <a:r>
              <a:rPr lang="tr-TR" dirty="0" smtClean="0"/>
              <a:t>Mesleki kültürünün doğrularını bakım verdiği bireyin/hastanın kültürüne uygun olarak planlamalı, bireyi/hastayı bakıma dahil etmeli,</a:t>
            </a:r>
          </a:p>
          <a:p>
            <a:r>
              <a:rPr lang="tr-TR" dirty="0" smtClean="0"/>
              <a:t>Uygulama sonrasında değerlendirmeyi yine anlayacağı dilde birey/hasta ile yapmalıdır. </a:t>
            </a:r>
          </a:p>
          <a:p>
            <a:endParaRPr lang="tr-TR" dirty="0"/>
          </a:p>
        </p:txBody>
      </p:sp>
      <p:sp>
        <p:nvSpPr>
          <p:cNvPr id="4" name="3 Slayt Numarası Yer Tutucusu"/>
          <p:cNvSpPr>
            <a:spLocks noGrp="1"/>
          </p:cNvSpPr>
          <p:nvPr>
            <p:ph type="sldNum" sz="quarter" idx="12"/>
          </p:nvPr>
        </p:nvSpPr>
        <p:spPr/>
        <p:txBody>
          <a:bodyPr/>
          <a:lstStyle/>
          <a:p>
            <a:fld id="{4ACA2201-F616-4C35-9250-59F451F8F0F6}"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756669"/>
            <a:ext cx="7886700" cy="3344662"/>
          </a:xfrm>
        </p:spPr>
        <p:txBody>
          <a:bodyPr>
            <a:normAutofit/>
          </a:bodyPr>
          <a:lstStyle/>
          <a:p>
            <a:pPr>
              <a:lnSpc>
                <a:spcPct val="110000"/>
              </a:lnSpc>
              <a:spcAft>
                <a:spcPts val="600"/>
              </a:spcAft>
            </a:pPr>
            <a:r>
              <a:rPr lang="tr-TR" dirty="0" smtClean="0"/>
              <a:t>Kültür</a:t>
            </a:r>
            <a:r>
              <a:rPr lang="tr-TR" dirty="0"/>
              <a:t>, varlığımızın yapısını (ilişkilerini) belirleyen, sosyal bir süreçle öğrendiğimiz uygulama ve inançların, maddî ve manevî öğelerin birliğidir</a:t>
            </a:r>
            <a:r>
              <a:rPr lang="tr-TR" dirty="0" smtClean="0"/>
              <a:t>.</a:t>
            </a:r>
            <a:endParaRPr lang="en-US" dirty="0"/>
          </a:p>
          <a:p>
            <a:pPr>
              <a:lnSpc>
                <a:spcPct val="110000"/>
              </a:lnSpc>
              <a:spcAft>
                <a:spcPts val="600"/>
              </a:spcAft>
            </a:pPr>
            <a:r>
              <a:rPr lang="tr-TR" dirty="0" smtClean="0"/>
              <a:t>Kültür</a:t>
            </a:r>
            <a:r>
              <a:rPr lang="tr-TR" dirty="0"/>
              <a:t>, bir toplumun tüm hayat biçimidir</a:t>
            </a:r>
            <a:r>
              <a:rPr lang="tr-TR" dirty="0" smtClean="0"/>
              <a:t>.</a:t>
            </a:r>
            <a:endParaRPr lang="en-US" dirty="0"/>
          </a:p>
          <a:p>
            <a:pPr>
              <a:lnSpc>
                <a:spcPct val="110000"/>
              </a:lnSpc>
              <a:spcAft>
                <a:spcPts val="600"/>
              </a:spcAft>
            </a:pPr>
            <a:r>
              <a:rPr lang="tr-TR" dirty="0" smtClean="0"/>
              <a:t>Kültür</a:t>
            </a:r>
            <a:r>
              <a:rPr lang="tr-TR" dirty="0"/>
              <a:t>, toplumsal olarak öğrenilen ve aynı yoldan yeni kuşaklara aşılanan davranış kalıplarıdır</a:t>
            </a:r>
            <a:r>
              <a:rPr lang="tr-TR" dirty="0" smtClean="0"/>
              <a:t>.</a:t>
            </a: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3</a:t>
            </a:fld>
            <a:endParaRPr lang="en-US" dirty="0"/>
          </a:p>
        </p:txBody>
      </p:sp>
    </p:spTree>
    <p:extLst>
      <p:ext uri="{BB962C8B-B14F-4D97-AF65-F5344CB8AC3E}">
        <p14:creationId xmlns:p14="http://schemas.microsoft.com/office/powerpoint/2010/main" val="282398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127464"/>
            <a:ext cx="7886700" cy="4820575"/>
          </a:xfrm>
        </p:spPr>
        <p:txBody>
          <a:bodyPr>
            <a:noAutofit/>
          </a:bodyPr>
          <a:lstStyle/>
          <a:p>
            <a:pPr>
              <a:spcAft>
                <a:spcPts val="600"/>
              </a:spcAft>
            </a:pPr>
            <a:r>
              <a:rPr lang="tr-TR" dirty="0"/>
              <a:t>Kültür, toplum, insanoğlu, eğitim süreci </a:t>
            </a:r>
            <a:r>
              <a:rPr lang="tr-TR" dirty="0" smtClean="0"/>
              <a:t>ve </a:t>
            </a:r>
            <a:r>
              <a:rPr lang="tr-TR" dirty="0"/>
              <a:t>kültürel </a:t>
            </a:r>
            <a:r>
              <a:rPr lang="tr-TR" dirty="0" smtClean="0"/>
              <a:t>içerik gibi </a:t>
            </a:r>
            <a:r>
              <a:rPr lang="tr-TR" dirty="0"/>
              <a:t>değişkenlerin </a:t>
            </a:r>
            <a:r>
              <a:rPr lang="tr-TR" dirty="0" smtClean="0"/>
              <a:t>karmaşık </a:t>
            </a:r>
            <a:r>
              <a:rPr lang="tr-TR" dirty="0"/>
              <a:t>bir fonksiyonudur.</a:t>
            </a:r>
            <a:endParaRPr lang="en-US" dirty="0"/>
          </a:p>
          <a:p>
            <a:pPr>
              <a:spcAft>
                <a:spcPts val="600"/>
              </a:spcAft>
            </a:pPr>
            <a:r>
              <a:rPr lang="tr-TR" dirty="0" smtClean="0"/>
              <a:t>Kültür</a:t>
            </a:r>
            <a:r>
              <a:rPr lang="tr-TR" dirty="0"/>
              <a:t>, insanın doğa ve sosyal çevresiyle ilişkilerinde ortaya çıkan sorun ve gereksinmelere çözüm getirme yönünde yarattığı maddî (teknikler gibi) ve maddî olmayan (normatif sistem ve değerler gibi) her şeydir.</a:t>
            </a:r>
            <a:endParaRPr lang="en-US" dirty="0"/>
          </a:p>
          <a:p>
            <a:pPr marL="0" indent="0">
              <a:spcAft>
                <a:spcPts val="600"/>
              </a:spcAft>
              <a:buNone/>
            </a:pPr>
            <a:r>
              <a:rPr lang="tr-TR" dirty="0"/>
              <a:t>Yukarıdaki kültür tanımlarından hiçbiri, kültür kavramını bütünüyle yansıtamamaktadır.</a:t>
            </a:r>
            <a:endParaRPr lang="en-US"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4</a:t>
            </a:fld>
            <a:endParaRPr lang="en-US"/>
          </a:p>
        </p:txBody>
      </p:sp>
    </p:spTree>
    <p:extLst>
      <p:ext uri="{BB962C8B-B14F-4D97-AF65-F5344CB8AC3E}">
        <p14:creationId xmlns:p14="http://schemas.microsoft.com/office/powerpoint/2010/main" val="257004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387136"/>
            <a:ext cx="7886700" cy="4083727"/>
          </a:xfrm>
        </p:spPr>
        <p:txBody>
          <a:bodyPr>
            <a:normAutofit/>
          </a:bodyPr>
          <a:lstStyle/>
          <a:p>
            <a:pPr marL="0" indent="0">
              <a:lnSpc>
                <a:spcPct val="110000"/>
              </a:lnSpc>
              <a:spcAft>
                <a:spcPts val="600"/>
              </a:spcAft>
              <a:buNone/>
            </a:pPr>
            <a:r>
              <a:rPr lang="tr-TR" dirty="0"/>
              <a:t>Sosyal antropolojinin konusunun kültür olduğunu söyleyen </a:t>
            </a:r>
            <a:r>
              <a:rPr lang="tr-TR" dirty="0" err="1"/>
              <a:t>Antrolopog</a:t>
            </a:r>
            <a:r>
              <a:rPr lang="tr-TR" dirty="0"/>
              <a:t> E. B. </a:t>
            </a:r>
            <a:r>
              <a:rPr lang="tr-TR" dirty="0" err="1"/>
              <a:t>Tylor</a:t>
            </a:r>
            <a:r>
              <a:rPr lang="tr-TR" dirty="0"/>
              <a:t> (Taylor), kültürün ünlü ve bugün hâlâ geçerli olan bir </a:t>
            </a:r>
            <a:r>
              <a:rPr lang="tr-TR" dirty="0" smtClean="0"/>
              <a:t>tanımını </a:t>
            </a:r>
            <a:r>
              <a:rPr lang="tr-TR" dirty="0"/>
              <a:t>vermiştir: </a:t>
            </a:r>
            <a:endParaRPr lang="tr-TR" dirty="0" smtClean="0"/>
          </a:p>
          <a:p>
            <a:pPr marL="0" indent="0">
              <a:lnSpc>
                <a:spcPct val="110000"/>
              </a:lnSpc>
              <a:spcAft>
                <a:spcPts val="600"/>
              </a:spcAft>
              <a:buNone/>
            </a:pPr>
            <a:r>
              <a:rPr lang="tr-TR" i="1" dirty="0" smtClean="0"/>
              <a:t>Kültür</a:t>
            </a:r>
            <a:r>
              <a:rPr lang="tr-TR" i="1" dirty="0"/>
              <a:t>, insanın bir toplumun üyesi olarak edindiği bilgi, inanç, sanat, hukuk, ahlâk, töre ve benzeri yetenek, beceri ve alışkanlıkları içeren karmaşık bir bütündür</a:t>
            </a:r>
            <a:r>
              <a:rPr lang="tr-TR" i="1" dirty="0" smtClean="0"/>
              <a:t>.</a:t>
            </a:r>
            <a:endParaRPr lang="en-US" i="1"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5</a:t>
            </a:fld>
            <a:endParaRPr lang="en-US" dirty="0"/>
          </a:p>
        </p:txBody>
      </p:sp>
    </p:spTree>
    <p:extLst>
      <p:ext uri="{BB962C8B-B14F-4D97-AF65-F5344CB8AC3E}">
        <p14:creationId xmlns:p14="http://schemas.microsoft.com/office/powerpoint/2010/main" val="7319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Kültürün Özellikleri</a:t>
            </a:r>
            <a:endParaRPr lang="en-US" dirty="0"/>
          </a:p>
        </p:txBody>
      </p:sp>
      <p:sp>
        <p:nvSpPr>
          <p:cNvPr id="3" name="İçerik Yer Tutucusu 2"/>
          <p:cNvSpPr>
            <a:spLocks noGrp="1"/>
          </p:cNvSpPr>
          <p:nvPr>
            <p:ph idx="1"/>
          </p:nvPr>
        </p:nvSpPr>
        <p:spPr>
          <a:xfrm>
            <a:off x="628650" y="1524536"/>
            <a:ext cx="7886700" cy="1689181"/>
          </a:xfrm>
        </p:spPr>
        <p:txBody>
          <a:bodyPr>
            <a:normAutofit/>
          </a:bodyPr>
          <a:lstStyle/>
          <a:p>
            <a:pPr marL="896938" lvl="1" indent="-439738">
              <a:buNone/>
            </a:pPr>
            <a:r>
              <a:rPr lang="tr-TR" sz="2800" dirty="0" smtClean="0">
                <a:solidFill>
                  <a:srgbClr val="0000FF"/>
                </a:solidFill>
              </a:rPr>
              <a:t>a) 	Kültür </a:t>
            </a:r>
            <a:r>
              <a:rPr lang="tr-TR" sz="2800" dirty="0">
                <a:solidFill>
                  <a:srgbClr val="0000FF"/>
                </a:solidFill>
              </a:rPr>
              <a:t>öğrenilir: </a:t>
            </a:r>
            <a:r>
              <a:rPr lang="tr-TR" sz="2800" dirty="0"/>
              <a:t>Kültür, içgüdüsel ve kalıtımsal değil; her bireyin doğduktan sonraki yaşantısı içinde kazandığı alışkanlıklardır.</a:t>
            </a:r>
            <a:endParaRPr lang="en-US" sz="28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6</a:t>
            </a:fld>
            <a:endParaRPr lang="en-US"/>
          </a:p>
        </p:txBody>
      </p:sp>
      <p:pic>
        <p:nvPicPr>
          <p:cNvPr id="6" name="Resim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2376" y="3296524"/>
            <a:ext cx="3459248" cy="26843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317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513" y="711990"/>
            <a:ext cx="8737418" cy="4863187"/>
          </a:xfrm>
        </p:spPr>
        <p:txBody>
          <a:bodyPr>
            <a:normAutofit/>
          </a:bodyPr>
          <a:lstStyle/>
          <a:p>
            <a:pPr marL="896938" lvl="1" indent="-439738">
              <a:buNone/>
            </a:pPr>
            <a:r>
              <a:rPr lang="tr-TR" sz="2800" dirty="0" smtClean="0">
                <a:solidFill>
                  <a:srgbClr val="0000FF"/>
                </a:solidFill>
              </a:rPr>
              <a:t>b)	Kültür </a:t>
            </a:r>
            <a:r>
              <a:rPr lang="tr-TR" sz="2800" dirty="0">
                <a:solidFill>
                  <a:srgbClr val="0000FF"/>
                </a:solidFill>
              </a:rPr>
              <a:t>tarihîdir ve </a:t>
            </a:r>
            <a:r>
              <a:rPr lang="tr-TR" sz="2800" dirty="0" smtClean="0">
                <a:solidFill>
                  <a:srgbClr val="0000FF"/>
                </a:solidFill>
              </a:rPr>
              <a:t>süreklidir: </a:t>
            </a:r>
            <a:r>
              <a:rPr lang="tr-TR" sz="2800" dirty="0" smtClean="0"/>
              <a:t>Bütün </a:t>
            </a:r>
            <a:r>
              <a:rPr lang="tr-TR" sz="2800" dirty="0"/>
              <a:t>hayvanlar öğrenme </a:t>
            </a:r>
            <a:r>
              <a:rPr lang="tr-TR" sz="2800" dirty="0" smtClean="0"/>
              <a:t>yeteneğine </a:t>
            </a:r>
            <a:r>
              <a:rPr lang="tr-TR" sz="2800" dirty="0"/>
              <a:t>sahiptir ve bir şeyler </a:t>
            </a:r>
            <a:r>
              <a:rPr lang="tr-TR" sz="2800" dirty="0" smtClean="0"/>
              <a:t>öğrenir</a:t>
            </a:r>
            <a:r>
              <a:rPr lang="tr-TR" sz="2800" dirty="0"/>
              <a:t>. Fakat, kazandığı alışkanlıkları ve öğrendiği yeni bilgileri, tümüyle, yavrusuna öğretebilen tek varlık insandır. Bir köpek evcilleştirilebilir, bazı davranış ve becerileri öğrenip kazanabilir. Fakat, köpek bunları kendi yavrusuna öğretemez; onların da yeniden ele alınıp </a:t>
            </a:r>
            <a:r>
              <a:rPr lang="tr-TR" sz="2800" dirty="0" smtClean="0"/>
              <a:t>eğitilmeleri gerekir</a:t>
            </a:r>
            <a:r>
              <a:rPr lang="tr-TR" sz="2800" dirty="0"/>
              <a:t>. </a:t>
            </a:r>
            <a:r>
              <a:rPr lang="tr-TR" sz="2800" dirty="0" smtClean="0"/>
              <a:t/>
            </a:r>
            <a:br>
              <a:rPr lang="tr-TR" sz="2800" dirty="0" smtClean="0"/>
            </a:br>
            <a:r>
              <a:rPr lang="tr-TR" sz="2800" dirty="0" smtClean="0"/>
              <a:t>Kültürün </a:t>
            </a:r>
            <a:r>
              <a:rPr lang="tr-TR" sz="2800" dirty="0"/>
              <a:t>sürekliliğini </a:t>
            </a:r>
            <a:r>
              <a:rPr lang="tr-TR" sz="2800" dirty="0" smtClean="0"/>
              <a:t/>
            </a:r>
            <a:br>
              <a:rPr lang="tr-TR" sz="2800" dirty="0" smtClean="0"/>
            </a:br>
            <a:r>
              <a:rPr lang="tr-TR" sz="2800" dirty="0" smtClean="0"/>
              <a:t>gelenekler </a:t>
            </a:r>
            <a:r>
              <a:rPr lang="tr-TR" sz="2800" dirty="0"/>
              <a:t>ve görenekler </a:t>
            </a:r>
            <a:r>
              <a:rPr lang="tr-TR" sz="2800" dirty="0" smtClean="0"/>
              <a:t/>
            </a:r>
            <a:br>
              <a:rPr lang="tr-TR" sz="2800" dirty="0" smtClean="0"/>
            </a:br>
            <a:r>
              <a:rPr lang="tr-TR" sz="2800" dirty="0" smtClean="0"/>
              <a:t>sağlar</a:t>
            </a:r>
            <a:r>
              <a:rPr lang="tr-TR" sz="2800" dirty="0"/>
              <a:t>.</a:t>
            </a:r>
            <a:endParaRPr lang="en-US" sz="28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7</a:t>
            </a:fld>
            <a:endParaRPr lang="en-US"/>
          </a:p>
        </p:txBody>
      </p:sp>
      <p:pic>
        <p:nvPicPr>
          <p:cNvPr id="47106"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201" y="3879541"/>
            <a:ext cx="3440857" cy="25678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377" y="679017"/>
            <a:ext cx="7995246" cy="1766655"/>
          </a:xfrm>
        </p:spPr>
        <p:txBody>
          <a:bodyPr>
            <a:noAutofit/>
          </a:bodyPr>
          <a:lstStyle/>
          <a:p>
            <a:pPr marL="896938" lvl="1" indent="-439738">
              <a:buNone/>
            </a:pPr>
            <a:r>
              <a:rPr lang="tr-TR" sz="2800" dirty="0" smtClean="0">
                <a:solidFill>
                  <a:srgbClr val="0000FF"/>
                </a:solidFill>
              </a:rPr>
              <a:t>c)	Kültür </a:t>
            </a:r>
            <a:r>
              <a:rPr lang="tr-TR" sz="2800" dirty="0">
                <a:solidFill>
                  <a:srgbClr val="0000FF"/>
                </a:solidFill>
              </a:rPr>
              <a:t>toplumsaldır: </a:t>
            </a:r>
            <a:r>
              <a:rPr lang="tr-TR" sz="2800" dirty="0"/>
              <a:t>Kültürel değerler, örgütlenmiş birliklerde, gruplarda ya da toplumlarda yaşayan insanlar tarafından yaratılır ve ortaklaşa paylaşılır.</a:t>
            </a:r>
            <a:endParaRPr lang="en-US" sz="28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8</a:t>
            </a:fld>
            <a:endParaRPr lang="en-US"/>
          </a:p>
        </p:txBody>
      </p:sp>
      <p:pic>
        <p:nvPicPr>
          <p:cNvPr id="4813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681" y="2965777"/>
            <a:ext cx="4614637" cy="2962598"/>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1472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692460"/>
            <a:ext cx="7886700" cy="5797117"/>
          </a:xfrm>
        </p:spPr>
        <p:txBody>
          <a:bodyPr>
            <a:normAutofit/>
          </a:bodyPr>
          <a:lstStyle/>
          <a:p>
            <a:pPr marL="896938" lvl="1" indent="-439738">
              <a:buNone/>
            </a:pPr>
            <a:r>
              <a:rPr lang="tr-TR" sz="2800" dirty="0" smtClean="0">
                <a:solidFill>
                  <a:srgbClr val="0000FF"/>
                </a:solidFill>
              </a:rPr>
              <a:t>d)	Kültür </a:t>
            </a:r>
            <a:r>
              <a:rPr lang="tr-TR" sz="2800" dirty="0">
                <a:solidFill>
                  <a:srgbClr val="0000FF"/>
                </a:solidFill>
              </a:rPr>
              <a:t>bütünleştiricidir: </a:t>
            </a:r>
            <a:r>
              <a:rPr lang="tr-TR" sz="2800" dirty="0"/>
              <a:t>Belli bir kültürün öğeleri, uyumlu ve bütünleşmiş bir bütünü oluşturmak eğilimindedir. Ancak, kültürlerin tam anlamıyla bütünleşmiş sistemler olduğunu kabul etmeye imkân yoktur. Doğal ve sosyal faktörlerin etkisi nedeniyle, hiçbir kültürel sistemde sürekli bir bütünleşme mümkün olmaz. Çünkü, kültür, içten veya dıştan gelen çeşitli faktörlerin etkisiyle değişir. Dış </a:t>
            </a:r>
            <a:r>
              <a:rPr lang="tr-TR" sz="2800" dirty="0" smtClean="0"/>
              <a:t>etmenler, coğrafi </a:t>
            </a:r>
            <a:r>
              <a:rPr lang="tr-TR" sz="2800" dirty="0"/>
              <a:t>veya çevresel </a:t>
            </a:r>
            <a:r>
              <a:rPr lang="tr-TR" sz="2800" dirty="0" smtClean="0"/>
              <a:t>etmenler, </a:t>
            </a:r>
            <a:r>
              <a:rPr lang="tr-TR" sz="2800" dirty="0"/>
              <a:t>istilâ, kültürel temas ve </a:t>
            </a:r>
            <a:r>
              <a:rPr lang="tr-TR" sz="2800" dirty="0" smtClean="0"/>
              <a:t>yayılmadır. İç etmenler; </a:t>
            </a:r>
            <a:r>
              <a:rPr lang="tr-TR" sz="2800" dirty="0"/>
              <a:t>keşif ve </a:t>
            </a:r>
            <a:r>
              <a:rPr lang="tr-TR" sz="2800" dirty="0" smtClean="0"/>
              <a:t>icatlar, </a:t>
            </a:r>
            <a:r>
              <a:rPr lang="tr-TR" sz="2800" dirty="0"/>
              <a:t>nüfus </a:t>
            </a:r>
            <a:r>
              <a:rPr lang="tr-TR" sz="2800" dirty="0" smtClean="0"/>
              <a:t>hareketleri ve </a:t>
            </a:r>
            <a:r>
              <a:rPr lang="tr-TR" sz="2800" dirty="0"/>
              <a:t>teknolojik </a:t>
            </a:r>
            <a:r>
              <a:rPr lang="tr-TR" sz="2800" dirty="0" smtClean="0"/>
              <a:t>gelişmelerdir.</a:t>
            </a:r>
            <a:endParaRPr lang="en-US" sz="4000" dirty="0"/>
          </a:p>
        </p:txBody>
      </p:sp>
      <p:sp>
        <p:nvSpPr>
          <p:cNvPr id="4" name="Slayt Numarası Yer Tutucusu 3"/>
          <p:cNvSpPr>
            <a:spLocks noGrp="1"/>
          </p:cNvSpPr>
          <p:nvPr>
            <p:ph type="sldNum" sz="quarter" idx="12"/>
          </p:nvPr>
        </p:nvSpPr>
        <p:spPr/>
        <p:txBody>
          <a:bodyPr/>
          <a:lstStyle/>
          <a:p>
            <a:fld id="{4ACA2201-F616-4C35-9250-59F451F8F0F6}" type="slidenum">
              <a:rPr lang="en-US" smtClean="0"/>
              <a:pPr/>
              <a:t>9</a:t>
            </a:fld>
            <a:endParaRPr lang="en-US" dirty="0"/>
          </a:p>
        </p:txBody>
      </p:sp>
    </p:spTree>
    <p:extLst>
      <p:ext uri="{BB962C8B-B14F-4D97-AF65-F5344CB8AC3E}">
        <p14:creationId xmlns:p14="http://schemas.microsoft.com/office/powerpoint/2010/main" val="119419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1174</TotalTime>
  <Words>792</Words>
  <Application>Microsoft Office PowerPoint</Application>
  <PresentationFormat>Ekran Gösterisi (4:3)</PresentationFormat>
  <Paragraphs>115</Paragraphs>
  <Slides>24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24</vt:i4>
      </vt:variant>
    </vt:vector>
  </HeadingPairs>
  <TitlesOfParts>
    <vt:vector size="27" baseType="lpstr">
      <vt:lpstr>Arial</vt:lpstr>
      <vt:lpstr>Calibri</vt:lpstr>
      <vt:lpstr>Office Teması</vt:lpstr>
      <vt:lpstr>KÜLTÜR  SAĞLIK  HASTALIK</vt:lpstr>
      <vt:lpstr>KÜLTÜR VE ÖZELLİKLERİ</vt:lpstr>
      <vt:lpstr>PowerPoint Sunusu</vt:lpstr>
      <vt:lpstr>PowerPoint Sunusu</vt:lpstr>
      <vt:lpstr>PowerPoint Sunusu</vt:lpstr>
      <vt:lpstr>Kültürün Özellikleri</vt:lpstr>
      <vt:lpstr>PowerPoint Sunusu</vt:lpstr>
      <vt:lpstr>PowerPoint Sunusu</vt:lpstr>
      <vt:lpstr>PowerPoint Sunusu</vt:lpstr>
      <vt:lpstr>Alt Kültür, Üst Kültür ve Karşıt Kültür</vt:lpstr>
      <vt:lpstr>PowerPoint Sunusu</vt:lpstr>
      <vt:lpstr>KÜLTÜREL DEĞİŞKENLER</vt:lpstr>
      <vt:lpstr>PowerPoint Sunusu</vt:lpstr>
      <vt:lpstr>KÜLTÜR DEĞİŞMESİ</vt:lpstr>
      <vt:lpstr>PowerPoint Sunusu</vt:lpstr>
      <vt:lpstr>PowerPoint Sunusu</vt:lpstr>
      <vt:lpstr>PowerPoint Sunusu</vt:lpstr>
      <vt:lpstr>Sosyal - Kültürel Değişmeyi Etkileyen Temel Faktörler</vt:lpstr>
      <vt:lpstr>PowerPoint Sunusu</vt:lpstr>
      <vt:lpstr>PowerPoint Sunusu</vt:lpstr>
      <vt:lpstr>PowerPoint Sunusu</vt:lpstr>
      <vt:lpstr>SAĞLIK VE KÜLTÜR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saba</cp:lastModifiedBy>
  <cp:revision>114</cp:revision>
  <dcterms:created xsi:type="dcterms:W3CDTF">2019-12-09T10:03:14Z</dcterms:created>
  <dcterms:modified xsi:type="dcterms:W3CDTF">2019-12-27T12:41:21Z</dcterms:modified>
</cp:coreProperties>
</file>