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3E07196-D501-41DA-A4A0-6D81BC3DD7E8}"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3E07196-D501-41DA-A4A0-6D81BC3DD7E8}"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3E07196-D501-41DA-A4A0-6D81BC3DD7E8}"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3E07196-D501-41DA-A4A0-6D81BC3DD7E8}"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E07196-D501-41DA-A4A0-6D81BC3DD7E8}"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3E07196-D501-41DA-A4A0-6D81BC3DD7E8}"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3E07196-D501-41DA-A4A0-6D81BC3DD7E8}"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3E07196-D501-41DA-A4A0-6D81BC3DD7E8}"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07196-D501-41DA-A4A0-6D81BC3DD7E8}"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07196-D501-41DA-A4A0-6D81BC3DD7E8}"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07196-D501-41DA-A4A0-6D81BC3DD7E8}"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7B294E-A27D-4DAC-A62F-673E850411B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07196-D501-41DA-A4A0-6D81BC3DD7E8}" type="datetimeFigureOut">
              <a:rPr lang="tr-TR" smtClean="0"/>
              <a:t>27.03.2020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7B294E-A27D-4DAC-A62F-673E850411B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a:t>
            </a:r>
            <a:br>
              <a:rPr lang="tr-TR" dirty="0" smtClean="0"/>
            </a:br>
            <a:r>
              <a:rPr lang="tr-TR" dirty="0" smtClean="0"/>
              <a:t>7. HAFTA</a:t>
            </a:r>
            <a:endParaRPr lang="tr-TR" dirty="0"/>
          </a:p>
        </p:txBody>
      </p:sp>
      <p:sp>
        <p:nvSpPr>
          <p:cNvPr id="3" name="Subtitle 2"/>
          <p:cNvSpPr>
            <a:spLocks noGrp="1"/>
          </p:cNvSpPr>
          <p:nvPr>
            <p:ph type="subTitle" idx="1"/>
          </p:nvPr>
        </p:nvSpPr>
        <p:spPr/>
        <p:txBody>
          <a:bodyPr/>
          <a:lstStyle/>
          <a:p>
            <a:r>
              <a:rPr lang="tr-TR" dirty="0" smtClean="0"/>
              <a:t>MUHTELİF SOSYAL HİZMET ALANLARI</a:t>
            </a:r>
          </a:p>
          <a:p>
            <a:r>
              <a:rPr lang="tr-TR" dirty="0" smtClean="0"/>
              <a:t>DEVAM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413339"/>
            <a:ext cx="4572000" cy="2585323"/>
          </a:xfrm>
          <a:prstGeom prst="rect">
            <a:avLst/>
          </a:prstGeom>
        </p:spPr>
        <p:txBody>
          <a:bodyPr>
            <a:spAutoFit/>
          </a:bodyPr>
          <a:lstStyle/>
          <a:p>
            <a:r>
              <a:rPr lang="tr-TR" dirty="0" smtClean="0"/>
              <a:t>Özellikle hastaları eve dönecek aileleri de psikiyatri yönünden duruma hazırlama faaliyeti bu hizmetlerin içeriğine eklenmiştir. </a:t>
            </a:r>
            <a:r>
              <a:rPr lang="tr-TR" dirty="0" err="1" smtClean="0"/>
              <a:t>A.B.D'nin</a:t>
            </a:r>
            <a:r>
              <a:rPr lang="tr-TR" dirty="0" smtClean="0"/>
              <a:t> Birinci Dünya savaşına girmesiyle ordu ve donanma hastanelerinde psikiyatrik sosyal çalışmacılara duyulacak gereksinim nedeniyle 1918'de Smith Kolejde psikiyatrik sosyal çalışma eğitimine başlamışlardır (ABD 1960 Sosyal Çalışma Yıllığından Seçmeler. 1967, 31). </a:t>
            </a:r>
            <a:endParaRPr lang="tr-TR" dirty="0"/>
          </a:p>
        </p:txBody>
      </p:sp>
    </p:spTree>
    <p:extLst>
      <p:ext uri="{BB962C8B-B14F-4D97-AF65-F5344CB8AC3E}">
        <p14:creationId xmlns:p14="http://schemas.microsoft.com/office/powerpoint/2010/main" xmlns="" val="349334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86493" y="560290"/>
            <a:ext cx="4572000" cy="2585323"/>
          </a:xfrm>
          <a:prstGeom prst="rect">
            <a:avLst/>
          </a:prstGeom>
        </p:spPr>
        <p:txBody>
          <a:bodyPr>
            <a:spAutoFit/>
          </a:bodyPr>
          <a:lstStyle/>
          <a:p>
            <a:r>
              <a:rPr lang="tr-TR" b="1" dirty="0" smtClean="0"/>
              <a:t>SOSYAL HİZMETLERDE ENGELLİ REFAHI ALANI</a:t>
            </a:r>
          </a:p>
          <a:p>
            <a:r>
              <a:rPr lang="tr-TR" dirty="0" smtClean="0"/>
              <a:t> Özürlü (</a:t>
            </a:r>
            <a:r>
              <a:rPr lang="tr-TR" dirty="0" err="1" smtClean="0"/>
              <a:t>handicapped</a:t>
            </a:r>
            <a:r>
              <a:rPr lang="tr-TR" dirty="0" smtClean="0"/>
              <a:t> </a:t>
            </a:r>
            <a:r>
              <a:rPr lang="tr-TR" dirty="0" err="1" smtClean="0"/>
              <a:t>person</a:t>
            </a:r>
            <a:r>
              <a:rPr lang="tr-TR" dirty="0" smtClean="0"/>
              <a:t>) muhtaç sakat; bedensel, zihinsel ve ruhsal özelliklerinde belirli oranda fonksiyon kaybına neden olan organ yokluğu veya bozukluğu sonucu normal yaşamın gereklerine uyamama durumunda olup korunmaya, yardıma bakıma ve yetiştirilmeye muhtaç kişiyi, ifade eder (SHÇEK Kanunu. 1983). </a:t>
            </a:r>
          </a:p>
        </p:txBody>
      </p:sp>
    </p:spTree>
    <p:extLst>
      <p:ext uri="{BB962C8B-B14F-4D97-AF65-F5344CB8AC3E}">
        <p14:creationId xmlns:p14="http://schemas.microsoft.com/office/powerpoint/2010/main" xmlns="" val="348817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51837"/>
            <a:ext cx="4572000" cy="1754326"/>
          </a:xfrm>
          <a:prstGeom prst="rect">
            <a:avLst/>
          </a:prstGeom>
        </p:spPr>
        <p:txBody>
          <a:bodyPr>
            <a:spAutoFit/>
          </a:bodyPr>
          <a:lstStyle/>
          <a:p>
            <a:r>
              <a:rPr lang="tr-TR" dirty="0" smtClean="0"/>
              <a:t>Engelliler için ya da bakıma ve rehabilitasyona muhtaç kişilerin bakılması ve rehabilite edilmesi için yatılı sosyal hizmet kuruluşları açılmaktadır; bunlara bakım ve rehabilitasyon merkezleri (care and rehabilitation centre) denir (Tomanbay, 1999, 23).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720840"/>
            <a:ext cx="4572000" cy="4801314"/>
          </a:xfrm>
          <a:prstGeom prst="rect">
            <a:avLst/>
          </a:prstGeom>
        </p:spPr>
        <p:txBody>
          <a:bodyPr>
            <a:spAutoFit/>
          </a:bodyPr>
          <a:lstStyle/>
          <a:p>
            <a:r>
              <a:rPr lang="tr-TR" dirty="0" smtClean="0"/>
              <a:t>Toplum içinde özürlülerin </a:t>
            </a:r>
            <a:r>
              <a:rPr lang="tr-TR" dirty="0" err="1" smtClean="0"/>
              <a:t>sosyo</a:t>
            </a:r>
            <a:r>
              <a:rPr lang="tr-TR" dirty="0" smtClean="0"/>
              <a:t>-ekonomik açıdan, kültürel olanaklar, yaşam koşullarına, eğitime, iş eğitim ve çalışma hayatına katılımları sağlanırken, sosyal hizmet, sosyal yardım ve sosyal güvenlik uygulamalarıyla da öznel ve nesnel yaşamlarının refahlarının artırılmasına katkı verilmelidir.</a:t>
            </a:r>
          </a:p>
          <a:p>
            <a:r>
              <a:rPr lang="tr-TR" dirty="0" smtClean="0"/>
              <a:t> Öte yandan özürlülere ait sivil toplum kuruluşlarına devletin sosyal politikalarını etkileme noktasında önemli işlevler düşmektedir. Ayrıca istismar ve ihmal koşulları açısından diğer insan gruplarına göre açıkta ve korunmasız olan bu bireyler için radikal sosyal hizmet ve adli açılımlar gerekmektedir. Özürlülere yardım (</a:t>
            </a:r>
            <a:r>
              <a:rPr lang="tr-TR" dirty="0" err="1" smtClean="0"/>
              <a:t>help</a:t>
            </a:r>
            <a:r>
              <a:rPr lang="tr-TR" dirty="0" smtClean="0"/>
              <a:t> service </a:t>
            </a:r>
            <a:r>
              <a:rPr lang="tr-TR" dirty="0" err="1" smtClean="0"/>
              <a:t>for</a:t>
            </a:r>
            <a:r>
              <a:rPr lang="tr-TR" dirty="0" smtClean="0"/>
              <a:t> </a:t>
            </a:r>
            <a:r>
              <a:rPr lang="tr-TR" dirty="0" err="1" smtClean="0"/>
              <a:t>handicapped</a:t>
            </a:r>
            <a:r>
              <a:rPr lang="tr-TR" dirty="0" smtClean="0"/>
              <a:t> </a:t>
            </a:r>
            <a:r>
              <a:rPr lang="tr-TR" dirty="0" err="1" smtClean="0"/>
              <a:t>people</a:t>
            </a:r>
            <a:r>
              <a:rPr lang="tr-TR" dirty="0" smtClean="0"/>
              <a:t>) hizmetlerinde kurumsallaşmış bir süreklilik gerekmektedir</a:t>
            </a:r>
            <a:endParaRPr lang="tr-TR" dirty="0"/>
          </a:p>
        </p:txBody>
      </p:sp>
    </p:spTree>
    <p:extLst>
      <p:ext uri="{BB962C8B-B14F-4D97-AF65-F5344CB8AC3E}">
        <p14:creationId xmlns:p14="http://schemas.microsoft.com/office/powerpoint/2010/main" xmlns="" val="1011422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58848"/>
            <a:ext cx="4572000" cy="3416320"/>
          </a:xfrm>
          <a:prstGeom prst="rect">
            <a:avLst/>
          </a:prstGeom>
        </p:spPr>
        <p:txBody>
          <a:bodyPr>
            <a:spAutoFit/>
          </a:bodyPr>
          <a:lstStyle/>
          <a:p>
            <a:r>
              <a:rPr lang="tr-TR" b="1" dirty="0" smtClean="0"/>
              <a:t>ADALET ALANINDA SOSYAL ÇALIŞMA UYGULAMASI  </a:t>
            </a:r>
          </a:p>
          <a:p>
            <a:r>
              <a:rPr lang="tr-TR" dirty="0" smtClean="0"/>
              <a:t>Adalet, felsefi ve tarihselliği olan bir kavramdır. Bu kavram gücün etkisinde olduğu zaman, insanlık, </a:t>
            </a:r>
            <a:r>
              <a:rPr lang="tr-TR" dirty="0" err="1" smtClean="0"/>
              <a:t>insansızlaşmıştır</a:t>
            </a:r>
            <a:r>
              <a:rPr lang="tr-TR" dirty="0" smtClean="0"/>
              <a:t>. Bu kavram, hakkın yanında olduğu zaman, insanlık insanlaşmıştır. Adaletin mücadelesi bu olmalıdır. </a:t>
            </a:r>
          </a:p>
          <a:p>
            <a:r>
              <a:rPr lang="tr-TR" dirty="0" smtClean="0"/>
              <a:t>Sosyal çalışma, mesleki yöntemleri, amacı, odağı, hedefleri gereği ve uyguladığı </a:t>
            </a:r>
            <a:r>
              <a:rPr lang="tr-TR" dirty="0" err="1" smtClean="0"/>
              <a:t>psikososyal</a:t>
            </a:r>
            <a:r>
              <a:rPr lang="tr-TR" dirty="0" smtClean="0"/>
              <a:t> sağaltımın yönelimi açısından, adalet alanında ön planda tutulan ve tutulması gereken bir meslektir. </a:t>
            </a:r>
            <a:endParaRPr lang="tr-TR" dirty="0"/>
          </a:p>
        </p:txBody>
      </p:sp>
    </p:spTree>
    <p:extLst>
      <p:ext uri="{BB962C8B-B14F-4D97-AF65-F5344CB8AC3E}">
        <p14:creationId xmlns:p14="http://schemas.microsoft.com/office/powerpoint/2010/main" xmlns="" val="42691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166843"/>
            <a:ext cx="4572000" cy="3139321"/>
          </a:xfrm>
          <a:prstGeom prst="rect">
            <a:avLst/>
          </a:prstGeom>
        </p:spPr>
        <p:txBody>
          <a:bodyPr>
            <a:spAutoFit/>
          </a:bodyPr>
          <a:lstStyle/>
          <a:p>
            <a:r>
              <a:rPr lang="tr-TR" dirty="0" smtClean="0"/>
              <a:t>Denetimli serbestlik ve yardım merkezlerine, aile mahkemelerine, ceza infaz kurumlarına, çocuk </a:t>
            </a:r>
            <a:r>
              <a:rPr lang="tr-TR" dirty="0" err="1" smtClean="0"/>
              <a:t>eğitimevlerine</a:t>
            </a:r>
            <a:r>
              <a:rPr lang="tr-TR" dirty="0" smtClean="0"/>
              <a:t> kadar birçok süreçte sosyal çalışmanın önemli görev ve rolleri vardır. Örneğin ceza infaz kurumlarında </a:t>
            </a:r>
            <a:r>
              <a:rPr lang="tr-TR" dirty="0" err="1" smtClean="0"/>
              <a:t>psikososyal</a:t>
            </a:r>
            <a:r>
              <a:rPr lang="tr-TR" dirty="0" smtClean="0"/>
              <a:t> servis çalışmaları şu şekilde yapılmaktadır: Hükümlü ve tutukluların ruh ve beden sağlığına ilişkin koruyucu, geliştirici programları araştırarak uygular, psikolojik destek ve müdahalede bulunarak çalışmalarını yürütürler.. </a:t>
            </a:r>
            <a:endParaRPr lang="tr-TR" dirty="0"/>
          </a:p>
        </p:txBody>
      </p:sp>
    </p:spTree>
    <p:extLst>
      <p:ext uri="{BB962C8B-B14F-4D97-AF65-F5344CB8AC3E}">
        <p14:creationId xmlns:p14="http://schemas.microsoft.com/office/powerpoint/2010/main" xmlns="" val="3083771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136340"/>
            <a:ext cx="4572000" cy="3416320"/>
          </a:xfrm>
          <a:prstGeom prst="rect">
            <a:avLst/>
          </a:prstGeom>
        </p:spPr>
        <p:txBody>
          <a:bodyPr>
            <a:spAutoFit/>
          </a:bodyPr>
          <a:lstStyle/>
          <a:p>
            <a:r>
              <a:rPr lang="tr-TR" dirty="0" smtClean="0"/>
              <a:t>Ceza infaz kurumlarında bulunan hükümlü ve tutuklular; kurum </a:t>
            </a:r>
            <a:r>
              <a:rPr lang="tr-TR" dirty="0" err="1" smtClean="0"/>
              <a:t>psikologu</a:t>
            </a:r>
            <a:r>
              <a:rPr lang="tr-TR" dirty="0" smtClean="0"/>
              <a:t> ve sosyal çalışmacı ile bireysel görüşme yapabilmekte, </a:t>
            </a:r>
            <a:r>
              <a:rPr lang="tr-TR" dirty="0" err="1" smtClean="0"/>
              <a:t>psikososyal</a:t>
            </a:r>
            <a:r>
              <a:rPr lang="tr-TR" dirty="0" smtClean="0"/>
              <a:t> yardım programları çerçevesinde grup çalışmalarına katılabilmektedir (</a:t>
            </a:r>
            <a:r>
              <a:rPr lang="tr-TR" dirty="0" err="1" smtClean="0"/>
              <a:t>Şahinkol</a:t>
            </a:r>
            <a:r>
              <a:rPr lang="tr-TR" dirty="0" smtClean="0"/>
              <a:t>, 2009, 10-14). Çocuk </a:t>
            </a:r>
            <a:r>
              <a:rPr lang="tr-TR" dirty="0" err="1" smtClean="0"/>
              <a:t>eğitimevlerinde</a:t>
            </a:r>
            <a:r>
              <a:rPr lang="tr-TR" dirty="0" smtClean="0"/>
              <a:t>, kanunla ihtilafa düşmüş ya da ailesi ve sosyal çevresinden destek görememiş çocuklar, hükümleri kesinleştikten sonra bu kurumlarda eğitim ve iş koşullarına yönlendirilirlerken sağaltım ve topluma kazandırma çalışmalarında bulunulur ve </a:t>
            </a:r>
            <a:r>
              <a:rPr lang="tr-TR" dirty="0" err="1" smtClean="0"/>
              <a:t>psikososyal</a:t>
            </a:r>
            <a:r>
              <a:rPr lang="tr-TR" dirty="0" smtClean="0"/>
              <a:t> destek sunulur</a:t>
            </a:r>
            <a:endParaRPr lang="tr-TR" dirty="0"/>
          </a:p>
        </p:txBody>
      </p:sp>
    </p:spTree>
    <p:extLst>
      <p:ext uri="{BB962C8B-B14F-4D97-AF65-F5344CB8AC3E}">
        <p14:creationId xmlns:p14="http://schemas.microsoft.com/office/powerpoint/2010/main" xmlns="" val="2458566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447</Words>
  <Application>Microsoft Office PowerPoint</Application>
  <PresentationFormat>On-screen Show (4:3)</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7. HAFTA</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7. HAFTA</dc:title>
  <dc:creator>Tuğba&amp;Cihan</dc:creator>
  <cp:lastModifiedBy>Tuğba&amp;Cihan</cp:lastModifiedBy>
  <cp:revision>1</cp:revision>
  <dcterms:created xsi:type="dcterms:W3CDTF">2020-03-27T09:46:00Z</dcterms:created>
  <dcterms:modified xsi:type="dcterms:W3CDTF">2020-03-27T09:47:31Z</dcterms:modified>
</cp:coreProperties>
</file>