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72" r:id="rId4"/>
    <p:sldId id="675" r:id="rId5"/>
    <p:sldId id="676" r:id="rId6"/>
    <p:sldId id="677" r:id="rId7"/>
    <p:sldId id="678" r:id="rId8"/>
    <p:sldId id="679" r:id="rId9"/>
    <p:sldId id="680" r:id="rId10"/>
    <p:sldId id="681" r:id="rId11"/>
    <p:sldId id="682" r:id="rId12"/>
    <p:sldId id="683"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DhuCw6tfMAhVGUhQKHWakBSEQjRwIBw&amp;url=http://taqeem.gov.sa/en/implinks/Pages/external.aspx&amp;psig=AFQjCNElnCSRLxwo7ND3M_EEZDpAN9Mgyw&amp;ust=1463255694245031" TargetMode="External"/><Relationship Id="rId2" Type="http://schemas.openxmlformats.org/officeDocument/2006/relationships/image" Target="../media/image3.png"/><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5" y="1973611"/>
            <a:ext cx="7520222" cy="1766637"/>
          </a:xfrm>
          <a:prstGeom prst="rect">
            <a:avLst/>
          </a:prstGeom>
        </p:spPr>
        <p:txBody>
          <a:bodyPr wrap="square">
            <a:spAutoFit/>
          </a:bodyPr>
          <a:lstStyle/>
          <a:p>
            <a:pPr marL="0" lvl="1" algn="ctr">
              <a:spcBef>
                <a:spcPct val="20000"/>
              </a:spcBef>
              <a:buClr>
                <a:schemeClr val="accent1"/>
              </a:buClr>
            </a:pPr>
            <a:r>
              <a:rPr lang="tr-TR" sz="3200" b="1" dirty="0" smtClean="0"/>
              <a:t>GGY429</a:t>
            </a:r>
          </a:p>
          <a:p>
            <a:pPr marL="0" lvl="1" algn="ctr">
              <a:spcBef>
                <a:spcPct val="20000"/>
              </a:spcBef>
              <a:buClr>
                <a:schemeClr val="accent1"/>
              </a:buClr>
            </a:pPr>
            <a:endParaRPr lang="tr-TR" sz="3200" b="1" dirty="0" smtClean="0"/>
          </a:p>
          <a:p>
            <a:pPr marL="0" lvl="1" algn="ctr">
              <a:spcBef>
                <a:spcPct val="20000"/>
              </a:spcBef>
              <a:buClr>
                <a:schemeClr val="accent1"/>
              </a:buClr>
            </a:pPr>
            <a:r>
              <a:rPr lang="es-ES" sz="3200" b="1" dirty="0"/>
              <a:t>Tesis </a:t>
            </a:r>
            <a:r>
              <a:rPr lang="es-ES" sz="3200" b="1" dirty="0" smtClean="0"/>
              <a:t>Programlama</a:t>
            </a:r>
            <a:r>
              <a:rPr lang="tr-TR" sz="3200" b="1" dirty="0" smtClean="0"/>
              <a:t> v</a:t>
            </a:r>
            <a:r>
              <a:rPr lang="es-ES" sz="3200" b="1" dirty="0" smtClean="0"/>
              <a:t>e </a:t>
            </a:r>
            <a:r>
              <a:rPr lang="es-ES" sz="3200" b="1" dirty="0"/>
              <a:t>Tasarımına Giriş</a:t>
            </a:r>
            <a:endParaRPr lang="tr-TR" sz="3200" b="1" dirty="0">
              <a:solidFill>
                <a:schemeClr val="tx2"/>
              </a:solidFill>
            </a:endParaRPr>
          </a:p>
        </p:txBody>
      </p:sp>
    </p:spTree>
    <p:extLst>
      <p:ext uri="{BB962C8B-B14F-4D97-AF65-F5344CB8AC3E}">
        <p14:creationId xmlns:p14="http://schemas.microsoft.com/office/powerpoint/2010/main" val="1407815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5"/>
            <a:ext cx="7557470" cy="3000821"/>
          </a:xfrm>
          <a:prstGeom prst="rect">
            <a:avLst/>
          </a:prstGeom>
        </p:spPr>
        <p:txBody>
          <a:bodyPr wrap="square">
            <a:spAutoFit/>
          </a:bodyPr>
          <a:lstStyle/>
          <a:p>
            <a:pPr algn="ctr">
              <a:lnSpc>
                <a:spcPct val="150000"/>
              </a:lnSpc>
            </a:pPr>
            <a:r>
              <a:rPr lang="tr-TR" sz="1400" b="1" dirty="0" smtClean="0"/>
              <a:t>Kaynaklar</a:t>
            </a:r>
            <a:endParaRPr lang="tr-TR" sz="1400" b="1" dirty="0"/>
          </a:p>
          <a:p>
            <a:pPr marL="342900" indent="-342900" algn="just">
              <a:lnSpc>
                <a:spcPct val="150000"/>
              </a:lnSpc>
              <a:buFont typeface="Wingdings" panose="05000000000000000000" pitchFamily="2" charset="2"/>
              <a:buChar char="Ø"/>
            </a:pPr>
            <a:r>
              <a:rPr lang="tr-TR" sz="1400" dirty="0"/>
              <a:t>Bon, R., 1994. Ten </a:t>
            </a:r>
            <a:r>
              <a:rPr lang="tr-TR" sz="1400" dirty="0" err="1"/>
              <a:t>Principles</a:t>
            </a:r>
            <a:r>
              <a:rPr lang="tr-TR" sz="1400" dirty="0"/>
              <a:t> of </a:t>
            </a:r>
            <a:r>
              <a:rPr lang="tr-TR" sz="1400" dirty="0" err="1"/>
              <a:t>Corporate</a:t>
            </a:r>
            <a:r>
              <a:rPr lang="tr-TR" sz="1400" dirty="0"/>
              <a:t> Real </a:t>
            </a:r>
            <a:r>
              <a:rPr lang="tr-TR" sz="1400" dirty="0" err="1"/>
              <a:t>Estate</a:t>
            </a:r>
            <a:r>
              <a:rPr lang="tr-TR" sz="1400" dirty="0"/>
              <a:t> Management. </a:t>
            </a:r>
            <a:r>
              <a:rPr lang="tr-TR" sz="1400" dirty="0" err="1"/>
              <a:t>Facilities</a:t>
            </a:r>
            <a:r>
              <a:rPr lang="tr-TR" sz="1400" dirty="0"/>
              <a:t>, 12(5): 9-10</a:t>
            </a:r>
          </a:p>
          <a:p>
            <a:pPr marL="342900" indent="-342900" algn="just">
              <a:lnSpc>
                <a:spcPct val="150000"/>
              </a:lnSpc>
              <a:buFont typeface="Wingdings" panose="05000000000000000000" pitchFamily="2" charset="2"/>
              <a:buChar char="Ø"/>
            </a:pPr>
            <a:r>
              <a:rPr lang="tr-TR" sz="1400" dirty="0" err="1"/>
              <a:t>Hall</a:t>
            </a:r>
            <a:r>
              <a:rPr lang="tr-TR" sz="1400" dirty="0"/>
              <a:t>, D.J., 2016. </a:t>
            </a:r>
            <a:r>
              <a:rPr lang="tr-TR" sz="1400" dirty="0" err="1"/>
              <a:t>Architectural</a:t>
            </a:r>
            <a:r>
              <a:rPr lang="tr-TR" sz="1400" dirty="0"/>
              <a:t> </a:t>
            </a:r>
            <a:r>
              <a:rPr lang="tr-TR" sz="1400" dirty="0" err="1"/>
              <a:t>Graphic</a:t>
            </a:r>
            <a:r>
              <a:rPr lang="tr-TR" sz="1400" dirty="0"/>
              <a:t> </a:t>
            </a:r>
            <a:r>
              <a:rPr lang="tr-TR" sz="1400" dirty="0" err="1"/>
              <a:t>Standards</a:t>
            </a:r>
            <a:r>
              <a:rPr lang="tr-TR" sz="1400" dirty="0"/>
              <a:t>, 12th Edition, </a:t>
            </a:r>
            <a:r>
              <a:rPr lang="tr-TR" sz="1400" dirty="0" err="1"/>
              <a:t>The</a:t>
            </a:r>
            <a:r>
              <a:rPr lang="tr-TR" sz="1400" dirty="0"/>
              <a:t> </a:t>
            </a:r>
            <a:r>
              <a:rPr lang="tr-TR" sz="1400" dirty="0" err="1"/>
              <a:t>American</a:t>
            </a:r>
            <a:r>
              <a:rPr lang="tr-TR" sz="1400" dirty="0"/>
              <a:t> </a:t>
            </a:r>
            <a:r>
              <a:rPr lang="tr-TR" sz="1400" dirty="0" err="1"/>
              <a:t>Institute</a:t>
            </a:r>
            <a:r>
              <a:rPr lang="tr-TR" sz="1400" dirty="0"/>
              <a:t> of </a:t>
            </a:r>
            <a:r>
              <a:rPr lang="tr-TR" sz="1400" dirty="0" err="1"/>
              <a:t>Architects</a:t>
            </a:r>
            <a:r>
              <a:rPr lang="tr-TR" sz="1400" dirty="0"/>
              <a:t>, John </a:t>
            </a:r>
            <a:r>
              <a:rPr lang="tr-TR" sz="1400" dirty="0" err="1"/>
              <a:t>Wiley</a:t>
            </a:r>
            <a:r>
              <a:rPr lang="tr-TR" sz="1400" dirty="0"/>
              <a:t> &amp; </a:t>
            </a:r>
            <a:r>
              <a:rPr lang="tr-TR" sz="1400" dirty="0" err="1"/>
              <a:t>Sons</a:t>
            </a:r>
            <a:r>
              <a:rPr lang="tr-TR" sz="1400" dirty="0"/>
              <a:t>, USA.</a:t>
            </a:r>
          </a:p>
          <a:p>
            <a:pPr marL="342900" indent="-342900" algn="just">
              <a:lnSpc>
                <a:spcPct val="150000"/>
              </a:lnSpc>
              <a:buFont typeface="Wingdings" panose="05000000000000000000" pitchFamily="2" charset="2"/>
              <a:buChar char="Ø"/>
            </a:pPr>
            <a:r>
              <a:rPr lang="tr-TR" sz="1400" dirty="0" err="1"/>
              <a:t>Neufert</a:t>
            </a:r>
            <a:r>
              <a:rPr lang="tr-TR" sz="1400" dirty="0"/>
              <a:t>, E., 2016. Yapı Tasarımı, Beta Yayınları, Ankara, </a:t>
            </a:r>
            <a:r>
              <a:rPr lang="tr-TR" sz="1400" dirty="0" err="1"/>
              <a:t>Turkey</a:t>
            </a:r>
            <a:r>
              <a:rPr lang="tr-TR" sz="1400" dirty="0"/>
              <a:t>.</a:t>
            </a:r>
          </a:p>
          <a:p>
            <a:pPr marL="342900" indent="-342900" algn="just">
              <a:lnSpc>
                <a:spcPct val="150000"/>
              </a:lnSpc>
              <a:buFont typeface="Wingdings" panose="05000000000000000000" pitchFamily="2" charset="2"/>
              <a:buChar char="Ø"/>
            </a:pPr>
            <a:r>
              <a:rPr lang="tr-TR" sz="1400" dirty="0" err="1"/>
              <a:t>Preiser</a:t>
            </a:r>
            <a:r>
              <a:rPr lang="tr-TR" sz="1400" dirty="0"/>
              <a:t>, W.F.E. 2016. Professional </a:t>
            </a:r>
            <a:r>
              <a:rPr lang="tr-TR" sz="1400" dirty="0" err="1"/>
              <a:t>Practice</a:t>
            </a:r>
            <a:r>
              <a:rPr lang="tr-TR" sz="1400" dirty="0"/>
              <a:t> in </a:t>
            </a:r>
            <a:r>
              <a:rPr lang="tr-TR" sz="1400" dirty="0" err="1"/>
              <a:t>Facility</a:t>
            </a:r>
            <a:r>
              <a:rPr lang="tr-TR" sz="1400" dirty="0"/>
              <a:t> Programming. </a:t>
            </a:r>
            <a:r>
              <a:rPr lang="tr-TR" sz="1400" dirty="0" err="1"/>
              <a:t>Routledge</a:t>
            </a:r>
            <a:r>
              <a:rPr lang="tr-TR" sz="1400" dirty="0"/>
              <a:t>. UK.</a:t>
            </a:r>
          </a:p>
          <a:p>
            <a:pPr marL="342900" indent="-342900" algn="just">
              <a:lnSpc>
                <a:spcPct val="150000"/>
              </a:lnSpc>
              <a:buFont typeface="Wingdings" panose="05000000000000000000" pitchFamily="2" charset="2"/>
              <a:buChar char="Ø"/>
            </a:pPr>
            <a:r>
              <a:rPr lang="tr-TR" sz="1400" dirty="0" err="1"/>
              <a:t>Roper</a:t>
            </a:r>
            <a:r>
              <a:rPr lang="tr-TR" sz="1400" dirty="0"/>
              <a:t>, K.O. 2014. </a:t>
            </a:r>
            <a:r>
              <a:rPr lang="tr-TR" sz="1400" dirty="0" err="1"/>
              <a:t>The</a:t>
            </a:r>
            <a:r>
              <a:rPr lang="tr-TR" sz="1400" dirty="0"/>
              <a:t> </a:t>
            </a:r>
            <a:r>
              <a:rPr lang="tr-TR" sz="1400" dirty="0" err="1"/>
              <a:t>Facility</a:t>
            </a:r>
            <a:r>
              <a:rPr lang="tr-TR" sz="1400" dirty="0"/>
              <a:t> Management </a:t>
            </a:r>
            <a:r>
              <a:rPr lang="tr-TR" sz="1400" dirty="0" err="1"/>
              <a:t>Handbook</a:t>
            </a:r>
            <a:r>
              <a:rPr lang="tr-TR" sz="1400" dirty="0"/>
              <a:t>. AMACOM. USA.</a:t>
            </a:r>
          </a:p>
          <a:p>
            <a:pPr marL="342900" indent="-342900" algn="just">
              <a:lnSpc>
                <a:spcPct val="150000"/>
              </a:lnSpc>
              <a:buFont typeface="Wingdings" panose="05000000000000000000" pitchFamily="2" charset="2"/>
              <a:buChar char="Ø"/>
            </a:pPr>
            <a:r>
              <a:rPr lang="tr-TR" sz="1400" dirty="0" err="1"/>
              <a:t>Teicholz</a:t>
            </a:r>
            <a:r>
              <a:rPr lang="tr-TR" sz="1400" dirty="0"/>
              <a:t>, E., 2004. </a:t>
            </a:r>
            <a:r>
              <a:rPr lang="tr-TR" sz="1400" dirty="0" err="1"/>
              <a:t>Facility</a:t>
            </a:r>
            <a:r>
              <a:rPr lang="tr-TR" sz="1400" dirty="0"/>
              <a:t> Design </a:t>
            </a:r>
            <a:r>
              <a:rPr lang="tr-TR" sz="1400" dirty="0" err="1"/>
              <a:t>and</a:t>
            </a:r>
            <a:r>
              <a:rPr lang="tr-TR" sz="1400" dirty="0"/>
              <a:t> Management </a:t>
            </a:r>
            <a:r>
              <a:rPr lang="tr-TR" sz="1400" dirty="0" err="1"/>
              <a:t>Handbook</a:t>
            </a:r>
            <a:r>
              <a:rPr lang="tr-TR" sz="1400" dirty="0"/>
              <a:t>, </a:t>
            </a:r>
            <a:r>
              <a:rPr lang="tr-TR" sz="1400" dirty="0" err="1"/>
              <a:t>Hill</a:t>
            </a:r>
            <a:r>
              <a:rPr lang="tr-TR" sz="1400" dirty="0"/>
              <a:t> </a:t>
            </a:r>
            <a:r>
              <a:rPr lang="tr-TR" sz="1400" dirty="0" err="1"/>
              <a:t>McGraw</a:t>
            </a:r>
            <a:r>
              <a:rPr lang="tr-TR" sz="1400" dirty="0"/>
              <a:t>, USA.</a:t>
            </a:r>
          </a:p>
          <a:p>
            <a:pPr marL="342900" indent="-342900" algn="just">
              <a:lnSpc>
                <a:spcPct val="150000"/>
              </a:lnSpc>
              <a:buFont typeface="Wingdings" panose="05000000000000000000" pitchFamily="2" charset="2"/>
              <a:buChar char="Ø"/>
            </a:pPr>
            <a:r>
              <a:rPr lang="tr-TR" sz="1400" dirty="0" err="1"/>
              <a:t>Walker</a:t>
            </a:r>
            <a:r>
              <a:rPr lang="tr-TR" sz="1400" dirty="0"/>
              <a:t>, A., 2015. Project Management in Construction, 6th Edition, </a:t>
            </a:r>
            <a:r>
              <a:rPr lang="tr-TR" sz="1400" dirty="0" err="1"/>
              <a:t>Wiley-Blackwell</a:t>
            </a:r>
            <a:r>
              <a:rPr lang="tr-TR" sz="1400" dirty="0"/>
              <a:t>, USA.</a:t>
            </a:r>
            <a:endParaRPr lang="tr-TR" sz="1400" dirty="0"/>
          </a:p>
        </p:txBody>
      </p:sp>
    </p:spTree>
    <p:extLst>
      <p:ext uri="{BB962C8B-B14F-4D97-AF65-F5344CB8AC3E}">
        <p14:creationId xmlns:p14="http://schemas.microsoft.com/office/powerpoint/2010/main" val="1505584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265088" y="5734149"/>
            <a:ext cx="3571354" cy="1575212"/>
            <a:chOff x="-353451" y="5737827"/>
            <a:chExt cx="4761805" cy="1575212"/>
          </a:xfrm>
        </p:grpSpPr>
        <p:pic>
          <p:nvPicPr>
            <p:cNvPr id="18" name="Picture 6" descr="RIC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1" y="5737827"/>
              <a:ext cx="1969014" cy="15752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aqeem.gov.sa/en/implinks/PublishingImages/logo_03.png">
              <a:hlinkClick r:id="rId3"/>
            </p:cNvPr>
            <p:cNvPicPr>
              <a:picLocks noChangeAspect="1" noChangeArrowheads="1"/>
            </p:cNvPicPr>
            <p:nvPr/>
          </p:nvPicPr>
          <p:blipFill>
            <a:blip r:embed="rId4"/>
            <a:srcRect/>
            <a:stretch>
              <a:fillRect/>
            </a:stretch>
          </p:blipFill>
          <p:spPr bwMode="auto">
            <a:xfrm>
              <a:off x="1577874" y="6010321"/>
              <a:ext cx="1744269" cy="1030224"/>
            </a:xfrm>
            <a:prstGeom prst="rect">
              <a:avLst/>
            </a:prstGeom>
            <a:noFill/>
          </p:spPr>
        </p:pic>
        <p:pic>
          <p:nvPicPr>
            <p:cNvPr id="21" name="Picture 2" descr="FİABCİ LOGO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b="10655"/>
            <a:stretch/>
          </p:blipFill>
          <p:spPr bwMode="auto">
            <a:xfrm>
              <a:off x="3226103" y="6207104"/>
              <a:ext cx="1182251" cy="65414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p:cNvSpPr/>
          <p:nvPr/>
        </p:nvSpPr>
        <p:spPr>
          <a:xfrm>
            <a:off x="1383396" y="702851"/>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Yerel Yasalar ve İş Sürekliliği Planlaması</a:t>
            </a:r>
          </a:p>
        </p:txBody>
      </p:sp>
      <p:sp>
        <p:nvSpPr>
          <p:cNvPr id="14" name="Altbilgi Yer Tutucusu 1"/>
          <p:cNvSpPr txBox="1">
            <a:spLocks/>
          </p:cNvSpPr>
          <p:nvPr/>
        </p:nvSpPr>
        <p:spPr>
          <a:xfrm>
            <a:off x="3306265" y="6339193"/>
            <a:ext cx="5380535" cy="347357"/>
          </a:xfrm>
          <a:prstGeom prst="rect">
            <a:avLst/>
          </a:prstGeom>
        </p:spPr>
        <p:txBody>
          <a:bodyPr vert="horz" lIns="91440" tIns="45720" rIns="91440" bIns="4572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00" dirty="0" smtClean="0">
                <a:ln>
                  <a:solidFill>
                    <a:srgbClr val="47176C"/>
                  </a:solidFill>
                </a:ln>
                <a:solidFill>
                  <a:srgbClr val="46166B"/>
                </a:solidFill>
                <a:latin typeface="Century Gothic" panose="020B0502020202020204" pitchFamily="34" charset="0"/>
              </a:rPr>
              <a:t>Prof. Dr. Harun </a:t>
            </a:r>
            <a:r>
              <a:rPr lang="tr-TR" sz="1000" dirty="0" err="1" smtClean="0">
                <a:ln>
                  <a:solidFill>
                    <a:srgbClr val="47176C"/>
                  </a:solidFill>
                </a:ln>
                <a:solidFill>
                  <a:srgbClr val="46166B"/>
                </a:solidFill>
                <a:latin typeface="Century Gothic" panose="020B0502020202020204" pitchFamily="34" charset="0"/>
              </a:rPr>
              <a:t>tanrıvermiş</a:t>
            </a:r>
            <a:r>
              <a:rPr lang="tr-TR" sz="1000" dirty="0" smtClean="0">
                <a:ln>
                  <a:solidFill>
                    <a:srgbClr val="47176C"/>
                  </a:solidFill>
                </a:ln>
                <a:solidFill>
                  <a:srgbClr val="46166B"/>
                </a:solidFill>
                <a:latin typeface="Century Gothic" panose="020B0502020202020204" pitchFamily="34" charset="0"/>
              </a:rPr>
              <a:t>             TESİS PROGRAMLAMA VE TASARIMINA GİRİŞ    </a:t>
            </a:r>
            <a:r>
              <a:rPr lang="en-US" sz="1000" dirty="0" smtClean="0">
                <a:ln>
                  <a:solidFill>
                    <a:srgbClr val="47176C"/>
                  </a:solidFill>
                </a:ln>
                <a:solidFill>
                  <a:srgbClr val="46166B"/>
                </a:solidFill>
                <a:latin typeface="Century Gothic" panose="020B0502020202020204" pitchFamily="34" charset="0"/>
              </a:rPr>
              <a:t>201</a:t>
            </a:r>
            <a:r>
              <a:rPr lang="tr-TR" sz="1000" dirty="0" smtClean="0">
                <a:ln>
                  <a:solidFill>
                    <a:srgbClr val="47176C"/>
                  </a:solidFill>
                </a:ln>
                <a:solidFill>
                  <a:srgbClr val="46166B"/>
                </a:solidFill>
                <a:latin typeface="Century Gothic" panose="020B0502020202020204" pitchFamily="34" charset="0"/>
              </a:rPr>
              <a:t>9-</a:t>
            </a:r>
            <a:r>
              <a:rPr lang="en-US" sz="1000" dirty="0" smtClean="0">
                <a:ln>
                  <a:solidFill>
                    <a:srgbClr val="47176C"/>
                  </a:solidFill>
                </a:ln>
                <a:solidFill>
                  <a:srgbClr val="46166B"/>
                </a:solidFill>
                <a:latin typeface="Century Gothic" panose="020B0502020202020204" pitchFamily="34" charset="0"/>
              </a:rPr>
              <a:t>20</a:t>
            </a:r>
            <a:r>
              <a:rPr lang="tr-TR" sz="1000" dirty="0" smtClean="0">
                <a:ln>
                  <a:solidFill>
                    <a:srgbClr val="47176C"/>
                  </a:solidFill>
                </a:ln>
                <a:solidFill>
                  <a:srgbClr val="46166B"/>
                </a:solidFill>
                <a:latin typeface="Century Gothic" panose="020B0502020202020204" pitchFamily="34" charset="0"/>
              </a:rPr>
              <a:t>20</a:t>
            </a:r>
            <a:r>
              <a:rPr lang="en-US" sz="1000" dirty="0" smtClean="0">
                <a:ln>
                  <a:solidFill>
                    <a:srgbClr val="47176C"/>
                  </a:solidFill>
                </a:ln>
                <a:solidFill>
                  <a:srgbClr val="46166B"/>
                </a:solidFill>
                <a:latin typeface="Century Gothic" panose="020B0502020202020204" pitchFamily="34" charset="0"/>
              </a:rPr>
              <a:t> </a:t>
            </a:r>
            <a:r>
              <a:rPr lang="tr-TR" sz="1000" dirty="0" smtClean="0">
                <a:ln>
                  <a:solidFill>
                    <a:srgbClr val="47176C"/>
                  </a:solidFill>
                </a:ln>
                <a:solidFill>
                  <a:srgbClr val="46166B"/>
                </a:solidFill>
                <a:latin typeface="Century Gothic" panose="020B0502020202020204" pitchFamily="34" charset="0"/>
              </a:rPr>
              <a:t>GÜZ</a:t>
            </a:r>
            <a:r>
              <a:rPr lang="en-US" sz="1000" dirty="0" smtClean="0">
                <a:ln>
                  <a:solidFill>
                    <a:srgbClr val="47176C"/>
                  </a:solidFill>
                </a:ln>
                <a:solidFill>
                  <a:srgbClr val="46166B"/>
                </a:solidFill>
                <a:latin typeface="Century Gothic" panose="020B0502020202020204" pitchFamily="34" charset="0"/>
              </a:rPr>
              <a:t> </a:t>
            </a:r>
            <a:r>
              <a:rPr lang="en-US" sz="1000" dirty="0" err="1" smtClean="0">
                <a:ln>
                  <a:solidFill>
                    <a:srgbClr val="47176C"/>
                  </a:solidFill>
                </a:ln>
                <a:solidFill>
                  <a:srgbClr val="46166B"/>
                </a:solidFill>
                <a:latin typeface="Century Gothic" panose="020B0502020202020204" pitchFamily="34" charset="0"/>
              </a:rPr>
              <a:t>Dönem</a:t>
            </a:r>
            <a:r>
              <a:rPr lang="tr-TR" sz="1000" dirty="0" smtClean="0">
                <a:ln>
                  <a:solidFill>
                    <a:srgbClr val="47176C"/>
                  </a:solidFill>
                </a:ln>
                <a:solidFill>
                  <a:srgbClr val="46166B"/>
                </a:solidFill>
                <a:latin typeface="Century Gothic" panose="020B0502020202020204" pitchFamily="34" charset="0"/>
              </a:rPr>
              <a:t>İ</a:t>
            </a:r>
            <a:endParaRPr lang="en-US" sz="1000" dirty="0">
              <a:ln>
                <a:solidFill>
                  <a:srgbClr val="47176C"/>
                </a:solidFill>
              </a:ln>
              <a:solidFill>
                <a:srgbClr val="46166B"/>
              </a:solidFill>
              <a:latin typeface="Century Gothic" panose="020B0502020202020204" pitchFamily="34" charset="0"/>
            </a:endParaRPr>
          </a:p>
        </p:txBody>
      </p:sp>
      <p:sp>
        <p:nvSpPr>
          <p:cNvPr id="3" name="Metin kutusu 2"/>
          <p:cNvSpPr txBox="1"/>
          <p:nvPr/>
        </p:nvSpPr>
        <p:spPr>
          <a:xfrm>
            <a:off x="782857" y="1164516"/>
            <a:ext cx="7557471" cy="4801314"/>
          </a:xfrm>
          <a:prstGeom prst="rect">
            <a:avLst/>
          </a:prstGeom>
          <a:noFill/>
        </p:spPr>
        <p:txBody>
          <a:bodyPr wrap="square" rtlCol="0">
            <a:spAutoFit/>
          </a:bodyPr>
          <a:lstStyle/>
          <a:p>
            <a:pPr fontAlgn="base"/>
            <a:r>
              <a:rPr lang="tr-TR" b="1" dirty="0"/>
              <a:t>1. Araştırma Safhası</a:t>
            </a:r>
            <a:endParaRPr lang="tr-TR" dirty="0"/>
          </a:p>
          <a:p>
            <a:r>
              <a:rPr lang="tr-TR" dirty="0"/>
              <a:t>Araştırma safhası dört özellikten oluşur</a:t>
            </a:r>
            <a:r>
              <a:rPr lang="tr-TR" dirty="0" smtClean="0"/>
              <a:t>.</a:t>
            </a:r>
          </a:p>
          <a:p>
            <a:pPr algn="just"/>
            <a:r>
              <a:rPr lang="tr-TR" b="1" dirty="0" smtClean="0"/>
              <a:t>a) İmar </a:t>
            </a:r>
            <a:r>
              <a:rPr lang="tr-TR" b="1" dirty="0"/>
              <a:t>Durumunu Öğrenmek;</a:t>
            </a:r>
            <a:r>
              <a:rPr lang="tr-TR" dirty="0"/>
              <a:t> Yapılacak yapının, şehir imar planı yönetmeliği ve imar kanununa göre ne şekilde yapılacağını ifade eden belge, imar durumu belgesidir. Hiçbir yapı, belediye sınırları içinde olsun veya olmasın isteğe göre yapılamaz.</a:t>
            </a:r>
          </a:p>
          <a:p>
            <a:pPr algn="just" fontAlgn="base"/>
            <a:r>
              <a:rPr lang="tr-TR" dirty="0"/>
              <a:t>Yapının kat adedini, yapı büyüklüğünü, yoldan çekme mesafesini, yapı nizamını (bitişik, ayrık, blok, </a:t>
            </a:r>
            <a:r>
              <a:rPr lang="tr-TR" dirty="0" err="1"/>
              <a:t>v.b</a:t>
            </a:r>
            <a:r>
              <a:rPr lang="tr-TR" dirty="0"/>
              <a:t>.) öğrenmek, imar durumunu öğrenmek ile bilinir. Bu bilgiyi arsa sahibi, arsa belediye hudutları içinde ise belediyeye bir dilekçe ile müracaat ederek öğrenir. İmar planı sınırları dışında ise, imar yasasına göre yapımı gerçekleştirilir. Dolayısıyla araştırma safhasında proje çalışmalarından önce bu bilgilerin öğrenilmesi gereklidir</a:t>
            </a:r>
            <a:r>
              <a:rPr lang="tr-TR" dirty="0" smtClean="0"/>
              <a:t>.</a:t>
            </a:r>
          </a:p>
          <a:p>
            <a:pPr algn="just" fontAlgn="base"/>
            <a:r>
              <a:rPr lang="tr-TR" b="1" dirty="0" smtClean="0"/>
              <a:t>b</a:t>
            </a:r>
            <a:r>
              <a:rPr lang="tr-TR" b="1" dirty="0"/>
              <a:t>) Bina Programını Hazırlamak;</a:t>
            </a:r>
            <a:r>
              <a:rPr lang="tr-TR" dirty="0"/>
              <a:t> Bu aşama istek ve ihtiyaç listesini oluşturur. Binanın fonksiyonel (konut, ticaret, büro, okul, </a:t>
            </a:r>
            <a:r>
              <a:rPr lang="tr-TR" dirty="0" err="1"/>
              <a:t>v.b</a:t>
            </a:r>
            <a:r>
              <a:rPr lang="tr-TR" dirty="0"/>
              <a:t>.) kullanılışı ile beraber, binayı kullanan kişi sayısı, istenen mahal birimleri sayısının tespiti yapılır. Bu program, imar durumunu belediyeden alan mal sahibi ile müştereken hazırlanır.</a:t>
            </a:r>
          </a:p>
          <a:p>
            <a:pPr fontAlgn="base"/>
            <a:endParaRPr lang="tr-TR" dirty="0"/>
          </a:p>
        </p:txBody>
      </p:sp>
    </p:spTree>
    <p:extLst>
      <p:ext uri="{BB962C8B-B14F-4D97-AF65-F5344CB8AC3E}">
        <p14:creationId xmlns:p14="http://schemas.microsoft.com/office/powerpoint/2010/main" val="1260308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702851"/>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Yerel Yasalar ve İş Sürekliliği Planlaması</a:t>
            </a:r>
          </a:p>
        </p:txBody>
      </p:sp>
      <p:sp>
        <p:nvSpPr>
          <p:cNvPr id="3" name="Metin kutusu 2"/>
          <p:cNvSpPr txBox="1"/>
          <p:nvPr/>
        </p:nvSpPr>
        <p:spPr>
          <a:xfrm>
            <a:off x="782857" y="1348648"/>
            <a:ext cx="7557471" cy="2831544"/>
          </a:xfrm>
          <a:prstGeom prst="rect">
            <a:avLst/>
          </a:prstGeom>
          <a:noFill/>
        </p:spPr>
        <p:txBody>
          <a:bodyPr wrap="square" rtlCol="0">
            <a:spAutoFit/>
          </a:bodyPr>
          <a:lstStyle/>
          <a:p>
            <a:pPr fontAlgn="base"/>
            <a:r>
              <a:rPr lang="tr-TR" sz="2000" b="1" dirty="0"/>
              <a:t>1. Araştırma Safhası</a:t>
            </a:r>
            <a:endParaRPr lang="tr-TR" sz="2000" dirty="0"/>
          </a:p>
          <a:p>
            <a:r>
              <a:rPr lang="tr-TR" sz="2000" dirty="0"/>
              <a:t>Araştırma safhası dört özellikten oluşur</a:t>
            </a:r>
            <a:r>
              <a:rPr lang="tr-TR" sz="2000" dirty="0" smtClean="0"/>
              <a:t>.</a:t>
            </a:r>
          </a:p>
          <a:p>
            <a:endParaRPr lang="tr-TR" sz="2000" dirty="0"/>
          </a:p>
          <a:p>
            <a:pPr fontAlgn="base"/>
            <a:r>
              <a:rPr lang="tr-TR" sz="2000" b="1" dirty="0" smtClean="0"/>
              <a:t>b</a:t>
            </a:r>
            <a:r>
              <a:rPr lang="tr-TR" sz="2000" b="1" dirty="0"/>
              <a:t>) Bina Programını Hazırlamak;</a:t>
            </a:r>
            <a:r>
              <a:rPr lang="tr-TR" sz="2000" dirty="0"/>
              <a:t> Bu aşama istek ve ihtiyaç listesini oluşturur. Binanın fonksiyonel (konut, ticaret, büro, okul, </a:t>
            </a:r>
            <a:r>
              <a:rPr lang="tr-TR" sz="2000" dirty="0" err="1"/>
              <a:t>v.b</a:t>
            </a:r>
            <a:r>
              <a:rPr lang="tr-TR" sz="2000" dirty="0"/>
              <a:t>.) kullanılışı ile beraber, binayı kullanan kişi sayısı, istenen mahal birimleri sayısının tespiti yapılır. Bu program, imar durumunu belediyeden alan mal sahibi ile müştereken hazırlanır.</a:t>
            </a:r>
          </a:p>
          <a:p>
            <a:pPr fontAlgn="base"/>
            <a:endParaRPr lang="tr-TR" dirty="0"/>
          </a:p>
        </p:txBody>
      </p:sp>
    </p:spTree>
    <p:extLst>
      <p:ext uri="{BB962C8B-B14F-4D97-AF65-F5344CB8AC3E}">
        <p14:creationId xmlns:p14="http://schemas.microsoft.com/office/powerpoint/2010/main" val="2648672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702851"/>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Yerel Yasalar ve İş Sürekliliği Planlaması</a:t>
            </a:r>
          </a:p>
        </p:txBody>
      </p:sp>
      <p:sp>
        <p:nvSpPr>
          <p:cNvPr id="3" name="Metin kutusu 2"/>
          <p:cNvSpPr txBox="1"/>
          <p:nvPr/>
        </p:nvSpPr>
        <p:spPr>
          <a:xfrm>
            <a:off x="782857" y="1265865"/>
            <a:ext cx="7501982" cy="2800767"/>
          </a:xfrm>
          <a:prstGeom prst="rect">
            <a:avLst/>
          </a:prstGeom>
          <a:noFill/>
        </p:spPr>
        <p:txBody>
          <a:bodyPr wrap="square" rtlCol="0">
            <a:spAutoFit/>
          </a:bodyPr>
          <a:lstStyle/>
          <a:p>
            <a:pPr algn="ctr" fontAlgn="base"/>
            <a:r>
              <a:rPr lang="tr-TR" b="1" dirty="0"/>
              <a:t>1. Araştırma Safhası</a:t>
            </a:r>
            <a:endParaRPr lang="tr-TR" dirty="0"/>
          </a:p>
          <a:p>
            <a:pPr algn="just"/>
            <a:r>
              <a:rPr lang="tr-TR" sz="2000" b="1" dirty="0" smtClean="0"/>
              <a:t>c</a:t>
            </a:r>
            <a:r>
              <a:rPr lang="tr-TR" sz="2000" b="1" dirty="0"/>
              <a:t>) Yapılacak Binanın Çevresinde İşlerliğin Araştırmak;</a:t>
            </a:r>
            <a:r>
              <a:rPr lang="tr-TR" sz="2000" dirty="0"/>
              <a:t> Bina kullanışı ve programa saptandıktan sonra, bu binanın mevcut arsasının çevresi etüt edilir. Bina hangi tür kullanışa sahip ise (otel, okul, ticaret </a:t>
            </a:r>
            <a:r>
              <a:rPr lang="tr-TR" sz="2000" dirty="0" err="1"/>
              <a:t>v.b</a:t>
            </a:r>
            <a:r>
              <a:rPr lang="tr-TR" sz="2000" dirty="0"/>
              <a:t>.) bu özellikteki işlerlik incelenir. Mesela, imar durumunda ticaret bölgesine ayrılmış bir alandaki arsa sahibinin isteği olan iş hanı binasının işlerliği, çevre özellikleri doğrultusunda araştırılır. İşlemeyen bina türü şeklinde bir sonuç çıkarsa daha başka ticaret yapısı önerilebilir</a:t>
            </a:r>
            <a:r>
              <a:rPr lang="tr-TR" sz="2000" dirty="0" smtClean="0"/>
              <a:t>.</a:t>
            </a:r>
          </a:p>
          <a:p>
            <a:endParaRPr lang="tr-TR" dirty="0"/>
          </a:p>
        </p:txBody>
      </p:sp>
    </p:spTree>
    <p:extLst>
      <p:ext uri="{BB962C8B-B14F-4D97-AF65-F5344CB8AC3E}">
        <p14:creationId xmlns:p14="http://schemas.microsoft.com/office/powerpoint/2010/main" val="830018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702851"/>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Yerel Yasalar ve İş Sürekliliği Planlaması</a:t>
            </a:r>
          </a:p>
        </p:txBody>
      </p:sp>
      <p:sp>
        <p:nvSpPr>
          <p:cNvPr id="3" name="Metin kutusu 2"/>
          <p:cNvSpPr txBox="1"/>
          <p:nvPr/>
        </p:nvSpPr>
        <p:spPr>
          <a:xfrm>
            <a:off x="782857" y="1265866"/>
            <a:ext cx="7501982" cy="3416320"/>
          </a:xfrm>
          <a:prstGeom prst="rect">
            <a:avLst/>
          </a:prstGeom>
          <a:noFill/>
        </p:spPr>
        <p:txBody>
          <a:bodyPr wrap="square" rtlCol="0">
            <a:spAutoFit/>
          </a:bodyPr>
          <a:lstStyle/>
          <a:p>
            <a:pPr algn="ctr" fontAlgn="base"/>
            <a:r>
              <a:rPr lang="tr-TR" b="1" dirty="0"/>
              <a:t>1. Araştırma Safhası</a:t>
            </a:r>
            <a:endParaRPr lang="tr-TR" dirty="0"/>
          </a:p>
          <a:p>
            <a:endParaRPr lang="tr-TR" dirty="0"/>
          </a:p>
          <a:p>
            <a:pPr algn="just"/>
            <a:r>
              <a:rPr lang="tr-TR" sz="2000" b="1" dirty="0"/>
              <a:t>d) Mal Sahibinin Ortaya Koyabileceği Sermayenin Miktarını Saptamak; </a:t>
            </a:r>
            <a:r>
              <a:rPr lang="tr-TR" sz="2000" dirty="0"/>
              <a:t>Bu aşama, program sınırlar ve yapı kalitesini belirler. Çünkü mal sahipleri daimi büyük program tasarlayıp, kaliteli birinci sınıf bir inşaat yapmayı arzu ederler. Mal sahibinin bina yapımı için mevcut parası, programda yapılması istenen bina tipi ve yapı kalitesi eşdeğerde olması gerekir. Bu kurallara dikkat edilmez ise yapı yarım kalır, projelendirme tam gerçekleşemez. Bunun için mal sahibi bu aşamada ikaz edilir. Dolayısıyla projelendirme, mal sahibinin sermayesine göre yapılır.</a:t>
            </a:r>
          </a:p>
        </p:txBody>
      </p:sp>
    </p:spTree>
    <p:extLst>
      <p:ext uri="{BB962C8B-B14F-4D97-AF65-F5344CB8AC3E}">
        <p14:creationId xmlns:p14="http://schemas.microsoft.com/office/powerpoint/2010/main" val="3965959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702851"/>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Yerel Yasalar ve İş Sürekliliği Planlaması</a:t>
            </a:r>
          </a:p>
        </p:txBody>
      </p:sp>
      <p:sp>
        <p:nvSpPr>
          <p:cNvPr id="3" name="Metin kutusu 2"/>
          <p:cNvSpPr txBox="1"/>
          <p:nvPr/>
        </p:nvSpPr>
        <p:spPr>
          <a:xfrm>
            <a:off x="782857" y="1265866"/>
            <a:ext cx="7501982" cy="4708981"/>
          </a:xfrm>
          <a:prstGeom prst="rect">
            <a:avLst/>
          </a:prstGeom>
          <a:noFill/>
        </p:spPr>
        <p:txBody>
          <a:bodyPr wrap="square" rtlCol="0">
            <a:spAutoFit/>
          </a:bodyPr>
          <a:lstStyle/>
          <a:p>
            <a:pPr fontAlgn="base"/>
            <a:r>
              <a:rPr lang="tr-TR" sz="2000" b="1" dirty="0"/>
              <a:t>2. İnceleme Safhası</a:t>
            </a:r>
            <a:r>
              <a:rPr lang="tr-TR" sz="2000" dirty="0"/>
              <a:t/>
            </a:r>
            <a:br>
              <a:rPr lang="tr-TR" sz="2000" dirty="0"/>
            </a:br>
            <a:r>
              <a:rPr lang="tr-TR" sz="2000" dirty="0"/>
              <a:t>Arsa üzerinde yapılacak inceleme ve araştırmalardır. Bunlar ise;</a:t>
            </a:r>
            <a:br>
              <a:rPr lang="tr-TR" sz="2000" dirty="0"/>
            </a:br>
            <a:endParaRPr lang="tr-TR" sz="2000" dirty="0" smtClean="0"/>
          </a:p>
          <a:p>
            <a:pPr fontAlgn="base"/>
            <a:r>
              <a:rPr lang="tr-TR" sz="2000" dirty="0" smtClean="0"/>
              <a:t>· </a:t>
            </a:r>
            <a:r>
              <a:rPr lang="tr-TR" sz="2000" dirty="0"/>
              <a:t>Arsa konumu</a:t>
            </a:r>
            <a:br>
              <a:rPr lang="tr-TR" sz="2000" dirty="0"/>
            </a:br>
            <a:r>
              <a:rPr lang="tr-TR" sz="2000" dirty="0"/>
              <a:t>· Arsanın yeri</a:t>
            </a:r>
            <a:br>
              <a:rPr lang="tr-TR" sz="2000" dirty="0"/>
            </a:br>
            <a:r>
              <a:rPr lang="tr-TR" sz="2000" dirty="0"/>
              <a:t>· </a:t>
            </a:r>
            <a:r>
              <a:rPr lang="tr-TR" sz="2000" dirty="0" err="1"/>
              <a:t>Topografik</a:t>
            </a:r>
            <a:r>
              <a:rPr lang="tr-TR" sz="2000" dirty="0"/>
              <a:t> durum</a:t>
            </a:r>
            <a:br>
              <a:rPr lang="tr-TR" sz="2000" dirty="0"/>
            </a:br>
            <a:r>
              <a:rPr lang="tr-TR" sz="2000" dirty="0"/>
              <a:t>· </a:t>
            </a:r>
            <a:r>
              <a:rPr lang="tr-TR" sz="2000" dirty="0" err="1"/>
              <a:t>Jeolajik</a:t>
            </a:r>
            <a:r>
              <a:rPr lang="tr-TR" sz="2000" dirty="0"/>
              <a:t> durum</a:t>
            </a:r>
            <a:br>
              <a:rPr lang="tr-TR" sz="2000" dirty="0"/>
            </a:br>
            <a:r>
              <a:rPr lang="tr-TR" sz="2000" dirty="0"/>
              <a:t>· Arsadaki yön tayini</a:t>
            </a:r>
            <a:br>
              <a:rPr lang="tr-TR" sz="2000" dirty="0"/>
            </a:br>
            <a:r>
              <a:rPr lang="tr-TR" sz="2000" dirty="0"/>
              <a:t>· İklim durumu</a:t>
            </a:r>
            <a:br>
              <a:rPr lang="tr-TR" sz="2000" dirty="0"/>
            </a:br>
            <a:r>
              <a:rPr lang="tr-TR" sz="2000" dirty="0"/>
              <a:t>· Bölgedeki geleneksel malzeme durumu</a:t>
            </a:r>
            <a:br>
              <a:rPr lang="tr-TR" sz="2000" dirty="0"/>
            </a:br>
            <a:r>
              <a:rPr lang="tr-TR" sz="2000" dirty="0"/>
              <a:t>ş</a:t>
            </a:r>
            <a:r>
              <a:rPr lang="tr-TR" sz="2000" dirty="0" smtClean="0"/>
              <a:t>eklinde </a:t>
            </a:r>
            <a:r>
              <a:rPr lang="tr-TR" sz="2000" dirty="0"/>
              <a:t>sıralanabilir</a:t>
            </a:r>
            <a:r>
              <a:rPr lang="tr-TR" sz="2000" dirty="0" smtClean="0"/>
              <a:t>.</a:t>
            </a:r>
          </a:p>
          <a:p>
            <a:pPr fontAlgn="base"/>
            <a:endParaRPr lang="tr-TR" sz="2000" dirty="0" smtClean="0"/>
          </a:p>
          <a:p>
            <a:pPr marL="285750" indent="-285750" fontAlgn="base">
              <a:buFont typeface="Wingdings" panose="05000000000000000000" pitchFamily="2" charset="2"/>
              <a:buChar char="Ø"/>
            </a:pPr>
            <a:r>
              <a:rPr lang="tr-TR" sz="2000" dirty="0" smtClean="0"/>
              <a:t>İleride </a:t>
            </a:r>
            <a:r>
              <a:rPr lang="tr-TR" sz="2000" dirty="0"/>
              <a:t>projelendirme konularında da ele alınacak önemli etkenler olarak sıralayabiliriz. Bu aşamada bu bilgileri elde ettikten sonra projelendirmeye geçilebilir.</a:t>
            </a:r>
          </a:p>
        </p:txBody>
      </p:sp>
      <p:pic>
        <p:nvPicPr>
          <p:cNvPr id="1026" name="Picture 2" descr="tesis mimaris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470" y="1932853"/>
            <a:ext cx="3219784" cy="248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85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702851"/>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Yerel Yasalar ve İş Sürekliliği Planlaması</a:t>
            </a:r>
          </a:p>
        </p:txBody>
      </p:sp>
      <p:sp>
        <p:nvSpPr>
          <p:cNvPr id="3" name="Metin kutusu 2"/>
          <p:cNvSpPr txBox="1"/>
          <p:nvPr/>
        </p:nvSpPr>
        <p:spPr>
          <a:xfrm>
            <a:off x="782857" y="1265865"/>
            <a:ext cx="5372617" cy="4001095"/>
          </a:xfrm>
          <a:prstGeom prst="rect">
            <a:avLst/>
          </a:prstGeom>
          <a:noFill/>
        </p:spPr>
        <p:txBody>
          <a:bodyPr wrap="square" rtlCol="0">
            <a:spAutoFit/>
          </a:bodyPr>
          <a:lstStyle/>
          <a:p>
            <a:pPr fontAlgn="base"/>
            <a:r>
              <a:rPr lang="tr-TR" b="1" dirty="0"/>
              <a:t>3. Projelendirme </a:t>
            </a:r>
            <a:r>
              <a:rPr lang="tr-TR" b="1" dirty="0" smtClean="0"/>
              <a:t>Safhası</a:t>
            </a:r>
          </a:p>
          <a:p>
            <a:pPr fontAlgn="base"/>
            <a:endParaRPr lang="tr-TR" b="1" dirty="0" smtClean="0"/>
          </a:p>
          <a:p>
            <a:pPr marL="285750" indent="-285750" fontAlgn="base">
              <a:buFont typeface="Wingdings" panose="020B0604020202020204" pitchFamily="2" charset="2"/>
              <a:buChar char="§"/>
            </a:pPr>
            <a:r>
              <a:rPr lang="tr-TR" sz="2000" dirty="0" smtClean="0"/>
              <a:t>Araştırma </a:t>
            </a:r>
            <a:r>
              <a:rPr lang="tr-TR" sz="2000" dirty="0"/>
              <a:t>ve inceleme safhaları tamamlandıktan sonra proje etüdüne geçilir. Bu safha eskiz karalamaları ile tasarlanır ve geliştirilir. Bu çalışma paralelinde vaziyet planı etüdüne yürütülür. Fonksiyondan plan belirledikçe görünüş, kesit aşamaları ele alınır. Plan kesin boyutlara ulaşınca vaziyet planı, plan, kesit ve proje çalışmalarına geçilir. Bu son kısım olan detaylandırma proje ile bütünleşince, projelendirme bitmiş olur.</a:t>
            </a:r>
            <a:br>
              <a:rPr lang="tr-TR" sz="2000" dirty="0"/>
            </a:br>
            <a:endParaRPr lang="tr-TR" dirty="0"/>
          </a:p>
        </p:txBody>
      </p:sp>
      <p:pic>
        <p:nvPicPr>
          <p:cNvPr id="2050" name="Picture 2" descr="mimari proj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5473" y="2397513"/>
            <a:ext cx="2773655" cy="273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850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702851"/>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Yerel Yasalar ve İş Sürekliliği Planlaması</a:t>
            </a:r>
          </a:p>
        </p:txBody>
      </p:sp>
      <p:sp>
        <p:nvSpPr>
          <p:cNvPr id="3" name="Metin kutusu 2"/>
          <p:cNvSpPr txBox="1"/>
          <p:nvPr/>
        </p:nvSpPr>
        <p:spPr>
          <a:xfrm>
            <a:off x="782857" y="1265866"/>
            <a:ext cx="5372617" cy="2862322"/>
          </a:xfrm>
          <a:prstGeom prst="rect">
            <a:avLst/>
          </a:prstGeom>
          <a:noFill/>
        </p:spPr>
        <p:txBody>
          <a:bodyPr wrap="square" rtlCol="0">
            <a:spAutoFit/>
          </a:bodyPr>
          <a:lstStyle/>
          <a:p>
            <a:pPr fontAlgn="base"/>
            <a:r>
              <a:rPr lang="tr-TR" b="1" dirty="0"/>
              <a:t>3. Projelendirme </a:t>
            </a:r>
            <a:r>
              <a:rPr lang="tr-TR" b="1" dirty="0" smtClean="0"/>
              <a:t>Safhası</a:t>
            </a:r>
          </a:p>
          <a:p>
            <a:pPr fontAlgn="base"/>
            <a:endParaRPr lang="tr-TR" b="1" dirty="0" smtClean="0"/>
          </a:p>
          <a:p>
            <a:pPr marL="285750" indent="-285750" algn="just" fontAlgn="base">
              <a:buFont typeface="Wingdings" panose="05000000000000000000" pitchFamily="2" charset="2"/>
              <a:buChar char="Ø"/>
            </a:pPr>
            <a:r>
              <a:rPr lang="tr-TR" dirty="0" smtClean="0"/>
              <a:t>Bu </a:t>
            </a:r>
            <a:r>
              <a:rPr lang="tr-TR" dirty="0"/>
              <a:t>aşamada projelendirme yapmak için, yalnız bina bilgisindeki bilgiler yeterli olmamaktadır. Bina bilgisinin yanı sıra yapı bilgisi, malzeme bilgisi, statik gibi bazı teknik bilgilerin önceden öğrenilmiş olması gerekir</a:t>
            </a:r>
            <a:r>
              <a:rPr lang="tr-TR" dirty="0" smtClean="0"/>
              <a:t>. Böylece </a:t>
            </a:r>
            <a:r>
              <a:rPr lang="tr-TR" dirty="0"/>
              <a:t>bütün teknik bilgilerin paralelinde hazırlanan proje, uygulanabilir ve kullanışlı bir binanın yapımını sağlamış olur</a:t>
            </a:r>
            <a:r>
              <a:rPr lang="tr-TR" dirty="0" smtClean="0"/>
              <a:t>.  </a:t>
            </a:r>
            <a:r>
              <a:rPr lang="tr-TR" dirty="0"/>
              <a:t/>
            </a:r>
            <a:br>
              <a:rPr lang="tr-TR" dirty="0"/>
            </a:br>
            <a:endParaRPr lang="tr-TR" dirty="0"/>
          </a:p>
        </p:txBody>
      </p:sp>
    </p:spTree>
    <p:extLst>
      <p:ext uri="{BB962C8B-B14F-4D97-AF65-F5344CB8AC3E}">
        <p14:creationId xmlns:p14="http://schemas.microsoft.com/office/powerpoint/2010/main" val="1814520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702851"/>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Yerel Yasalar ve İş Sürekliliği Planlaması</a:t>
            </a:r>
          </a:p>
        </p:txBody>
      </p:sp>
      <p:sp>
        <p:nvSpPr>
          <p:cNvPr id="3" name="Metin kutusu 2"/>
          <p:cNvSpPr txBox="1"/>
          <p:nvPr/>
        </p:nvSpPr>
        <p:spPr>
          <a:xfrm>
            <a:off x="782857" y="1265866"/>
            <a:ext cx="7473463" cy="984885"/>
          </a:xfrm>
          <a:prstGeom prst="rect">
            <a:avLst/>
          </a:prstGeom>
          <a:noFill/>
        </p:spPr>
        <p:txBody>
          <a:bodyPr wrap="square" rtlCol="0">
            <a:spAutoFit/>
          </a:bodyPr>
          <a:lstStyle/>
          <a:p>
            <a:pPr fontAlgn="base"/>
            <a:r>
              <a:rPr lang="tr-TR" sz="2000" b="1" dirty="0" smtClean="0"/>
              <a:t>Kaynak: </a:t>
            </a:r>
            <a:r>
              <a:rPr lang="tr-TR" sz="2000" dirty="0" smtClean="0"/>
              <a:t>Anonim, 2019. Web Sitesi: http</a:t>
            </a:r>
            <a:r>
              <a:rPr lang="tr-TR" sz="2000" dirty="0"/>
              <a:t>://</a:t>
            </a:r>
            <a:r>
              <a:rPr lang="tr-TR" sz="2000" dirty="0" smtClean="0"/>
              <a:t>celikplan.com/</a:t>
            </a:r>
            <a:r>
              <a:rPr lang="tr-TR" sz="2000" dirty="0" err="1" smtClean="0"/>
              <a:t>celik-proje-hizmetleri.asp?id</a:t>
            </a:r>
            <a:r>
              <a:rPr lang="tr-TR" sz="2000" dirty="0" smtClean="0"/>
              <a:t>=86, Erişim Tarihi: 31.10.2019</a:t>
            </a:r>
            <a:r>
              <a:rPr lang="tr-TR" dirty="0" smtClean="0"/>
              <a:t/>
            </a:r>
            <a:br>
              <a:rPr lang="tr-TR" dirty="0" smtClean="0"/>
            </a:br>
            <a:endParaRPr lang="tr-TR" dirty="0"/>
          </a:p>
        </p:txBody>
      </p:sp>
    </p:spTree>
    <p:extLst>
      <p:ext uri="{BB962C8B-B14F-4D97-AF65-F5344CB8AC3E}">
        <p14:creationId xmlns:p14="http://schemas.microsoft.com/office/powerpoint/2010/main" val="9801312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17071</TotalTime>
  <Words>403</Words>
  <Application>Microsoft Office PowerPoint</Application>
  <PresentationFormat>Ekran Gösterisi (4:3)</PresentationFormat>
  <Paragraphs>45</Paragraphs>
  <Slides>10</Slides>
  <Notes>0</Notes>
  <HiddenSlides>0</HiddenSlides>
  <MMClips>0</MMClips>
  <ScaleCrop>false</ScaleCrop>
  <HeadingPairs>
    <vt:vector size="4" baseType="variant">
      <vt:variant>
        <vt:lpstr>Tema</vt:lpstr>
      </vt:variant>
      <vt:variant>
        <vt:i4>3</vt:i4>
      </vt:variant>
      <vt:variant>
        <vt:lpstr>Slayt Başlıkları</vt:lpstr>
      </vt:variant>
      <vt:variant>
        <vt:i4>10</vt:i4>
      </vt:variant>
    </vt:vector>
  </HeadingPairs>
  <TitlesOfParts>
    <vt:vector size="13" baseType="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848</cp:revision>
  <cp:lastPrinted>2016-10-24T07:53:35Z</cp:lastPrinted>
  <dcterms:created xsi:type="dcterms:W3CDTF">2016-09-18T09:35:24Z</dcterms:created>
  <dcterms:modified xsi:type="dcterms:W3CDTF">2020-02-24T08:16:35Z</dcterms:modified>
</cp:coreProperties>
</file>