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49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54.xml" ContentType="application/vnd.openxmlformats-officedocument.presentationml.slide+xml"/>
  <Override PartName="/ppt/tableStyles.xml" ContentType="application/vnd.openxmlformats-officedocument.presentationml.tableStyles+xml"/>
  <Override PartName="/ppt/slides/slide52.xml" ContentType="application/vnd.openxmlformats-officedocument.presentationml.slide+xml"/>
  <Override PartName="/ppt/slides/slide57.xml" ContentType="application/vnd.openxmlformats-officedocument.presentationml.slide+xml"/>
  <Override PartName="/ppt/viewProps.xml" ContentType="application/vnd.openxmlformats-officedocument.presentationml.viewProps+xml"/>
  <Override PartName="/ppt/slides/slide55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53.xml" ContentType="application/vnd.openxmlformats-officedocument.presentationml.slide+xml"/>
  <Override PartName="/ppt/slides/slide56.xml" ContentType="application/vnd.openxmlformats-officedocument.presentationml.slide+xml"/>
  <Override PartName="/ppt/slides/slide51.xml" ContentType="application/vnd.openxmlformats-officedocument.presentationml.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9.xml" Id="rId50" /><Relationship Type="http://schemas.openxmlformats.org/officeDocument/2006/relationships/slide" Target="/ppt/slides/slide54.xml" Id="rId55" /><Relationship Type="http://schemas.openxmlformats.org/officeDocument/2006/relationships/tableStyles" Target="/ppt/tableStyles.xml" Id="rId63" /><Relationship Type="http://schemas.openxmlformats.org/officeDocument/2006/relationships/slide" Target="/ppt/slides/slide52.xml" Id="rId53" /><Relationship Type="http://schemas.openxmlformats.org/officeDocument/2006/relationships/slide" Target="/ppt/slides/slide57.xml" Id="rId58" /><Relationship Type="http://schemas.openxmlformats.org/officeDocument/2006/relationships/viewProps" Target="/ppt/viewProps.xml" Id="rId61" /><Relationship Type="http://schemas.openxmlformats.org/officeDocument/2006/relationships/slide" Target="/ppt/slides/slide55.xml" Id="rId56" /><Relationship Type="http://schemas.openxmlformats.org/officeDocument/2006/relationships/slide" Target="/ppt/slides/slide50.xml" Id="rId51" /><Relationship Type="http://schemas.openxmlformats.org/officeDocument/2006/relationships/notesMaster" Target="/ppt/notesMasters/notesMaster1.xml" Id="rId59" /><Relationship Type="http://schemas.openxmlformats.org/officeDocument/2006/relationships/slide" Target="/ppt/slides/slide53.xml" Id="rId54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6.xml" Id="rId57" /><Relationship Type="http://schemas.openxmlformats.org/officeDocument/2006/relationships/slide" Target="/ppt/slides/slide51.xml" Id="rId52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51.xml" Id="rId2" /><Relationship Type="http://schemas.openxmlformats.org/officeDocument/2006/relationships/notesMaster" Target="/ppt/notesMasters/notesMaster1.xml" Id="rId1" 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vitro processes attempt to mimic the in vivo processes of embryo development in the female reproductive </a:t>
            </a:r>
            <a:r>
              <a:rPr lang="en-US" sz="1200" i="1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</a:t>
            </a:r>
            <a:r>
              <a:rPr lang="tr-TR" sz="1200" i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t.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436908"/>
      </p:ext>
    </p:extLst>
  </p:cSld>
  <p:clrMapOvr>
    <a:masterClrMapping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9.xml.rels>&#65279;<?xml version="1.0" encoding="utf-8"?><Relationships xmlns="http://schemas.openxmlformats.org/package/2006/relationships"><Relationship Type="http://schemas.openxmlformats.org/officeDocument/2006/relationships/image" Target="/ppt/media/image9.jpeg" Id="rId2" /><Relationship Type="http://schemas.openxmlformats.org/officeDocument/2006/relationships/slideLayout" Target="/ppt/slideLayouts/slideLayout2.xml" Id="rId1" /></Relationships>
</file>

<file path=ppt/slides/_rels/slide5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1.xml.rels>&#65279;<?xml version="1.0" encoding="utf-8"?><Relationships xmlns="http://schemas.openxmlformats.org/package/2006/relationships"><Relationship Type="http://schemas.openxmlformats.org/officeDocument/2006/relationships/notesSlide" Target="/ppt/notesSlides/notesSlide2.xml" Id="rId2" /><Relationship Type="http://schemas.openxmlformats.org/officeDocument/2006/relationships/slideLayout" Target="/ppt/slideLayouts/slideLayout2.xml" Id="rId1" /></Relationships>
</file>

<file path=ppt/slides/_rels/slide5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Transfer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</a:t>
            </a:r>
            <a:r>
              <a:rPr lang="tr-TR" dirty="0" err="1"/>
              <a:t>Transfers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done at 4-6th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inseminations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err="1"/>
              <a:t>Embryos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in morula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balstocyst</a:t>
            </a:r>
            <a:r>
              <a:rPr lang="tr-TR" dirty="0"/>
              <a:t> </a:t>
            </a:r>
            <a:r>
              <a:rPr lang="tr-TR" dirty="0" err="1"/>
              <a:t>stage</a:t>
            </a:r>
            <a:endParaRPr lang="tr-TR" dirty="0"/>
          </a:p>
        </p:txBody>
      </p:sp>
      <p:pic>
        <p:nvPicPr>
          <p:cNvPr id="35842" name="Picture 2" descr="Embryo Development | BioNinja"/>
          <p:cNvPicPr>
            <a:picLocks noChangeAspect="1" noChangeArrowheads="1"/>
          </p:cNvPicPr>
          <p:nvPr/>
        </p:nvPicPr>
        <p:blipFill>
          <a:blip r:embed="rId2"/>
          <a:srcRect l="37597" t="3049" r="38303" b="17682"/>
          <a:stretch>
            <a:fillRect/>
          </a:stretch>
        </p:blipFill>
        <p:spPr bwMode="auto">
          <a:xfrm>
            <a:off x="2095472" y="3357562"/>
            <a:ext cx="3071834" cy="3194707"/>
          </a:xfrm>
          <a:prstGeom prst="rect">
            <a:avLst/>
          </a:prstGeom>
          <a:noFill/>
        </p:spPr>
      </p:pic>
      <p:pic>
        <p:nvPicPr>
          <p:cNvPr id="35844" name="Picture 4" descr="Embryo Development | BioNinja"/>
          <p:cNvPicPr>
            <a:picLocks noChangeAspect="1" noChangeArrowheads="1"/>
          </p:cNvPicPr>
          <p:nvPr/>
        </p:nvPicPr>
        <p:blipFill>
          <a:blip r:embed="rId2"/>
          <a:srcRect l="73265" t="6098" r="1670" b="17682"/>
          <a:stretch>
            <a:fillRect/>
          </a:stretch>
        </p:blipFill>
        <p:spPr bwMode="auto">
          <a:xfrm>
            <a:off x="6667504" y="3429000"/>
            <a:ext cx="3286148" cy="31597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31512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Hints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PMSG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in 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of </a:t>
            </a: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FSH.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Non</a:t>
            </a:r>
            <a:r>
              <a:rPr lang="tr-TR" dirty="0"/>
              <a:t>-</a:t>
            </a:r>
            <a:r>
              <a:rPr lang="tr-TR" dirty="0" err="1"/>
              <a:t>surgical</a:t>
            </a:r>
            <a:r>
              <a:rPr lang="tr-TR" dirty="0"/>
              <a:t> </a:t>
            </a: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sould</a:t>
            </a:r>
            <a:r>
              <a:rPr lang="tr-TR" dirty="0"/>
              <a:t> be </a:t>
            </a:r>
            <a:r>
              <a:rPr lang="tr-TR" dirty="0" err="1"/>
              <a:t>performed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multiple</a:t>
            </a:r>
            <a:r>
              <a:rPr lang="tr-TR" dirty="0"/>
              <a:t> </a:t>
            </a:r>
            <a:r>
              <a:rPr lang="tr-TR" dirty="0" err="1"/>
              <a:t>adventages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5986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Production</a:t>
            </a:r>
            <a:br>
              <a:rPr lang="tr-TR" dirty="0"/>
            </a:br>
            <a:r>
              <a:rPr lang="tr-TR" dirty="0"/>
              <a:t>(IVP)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Method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obtain</a:t>
            </a:r>
            <a:r>
              <a:rPr lang="tr-TR" dirty="0"/>
              <a:t> </a:t>
            </a:r>
            <a:r>
              <a:rPr lang="tr-TR" dirty="0" err="1"/>
              <a:t>transferable</a:t>
            </a:r>
            <a:r>
              <a:rPr lang="tr-TR" dirty="0"/>
              <a:t> </a:t>
            </a:r>
            <a:r>
              <a:rPr lang="tr-TR" dirty="0" err="1"/>
              <a:t>embryos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of a body,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 </a:t>
            </a:r>
            <a:r>
              <a:rPr lang="tr-TR" dirty="0" err="1"/>
              <a:t>conditions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Requires</a:t>
            </a:r>
            <a:r>
              <a:rPr lang="tr-TR" dirty="0"/>
              <a:t>;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Ovum</a:t>
            </a:r>
            <a:r>
              <a:rPr lang="tr-TR" dirty="0"/>
              <a:t> </a:t>
            </a:r>
            <a:r>
              <a:rPr lang="tr-TR" dirty="0" err="1"/>
              <a:t>Pick</a:t>
            </a:r>
            <a:r>
              <a:rPr lang="tr-TR" dirty="0"/>
              <a:t>-</a:t>
            </a:r>
            <a:r>
              <a:rPr lang="tr-TR" dirty="0" err="1"/>
              <a:t>Up</a:t>
            </a:r>
            <a:r>
              <a:rPr lang="tr-TR" dirty="0"/>
              <a:t> (OPU)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Maturation</a:t>
            </a:r>
            <a:r>
              <a:rPr lang="tr-TR" dirty="0"/>
              <a:t> (IVM)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Fertilization</a:t>
            </a:r>
            <a:r>
              <a:rPr lang="tr-TR" dirty="0"/>
              <a:t> (IVF)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Culture</a:t>
            </a:r>
            <a:r>
              <a:rPr lang="tr-TR" dirty="0"/>
              <a:t> (IVC)</a:t>
            </a:r>
          </a:p>
        </p:txBody>
      </p:sp>
    </p:spTree>
    <p:extLst>
      <p:ext uri="{BB962C8B-B14F-4D97-AF65-F5344CB8AC3E}">
        <p14:creationId xmlns:p14="http://schemas.microsoft.com/office/powerpoint/2010/main" val="14554194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Ovum</a:t>
            </a:r>
            <a:r>
              <a:rPr lang="tr-TR" dirty="0"/>
              <a:t> </a:t>
            </a:r>
            <a:r>
              <a:rPr lang="tr-TR" dirty="0" err="1"/>
              <a:t>Pick</a:t>
            </a:r>
            <a:r>
              <a:rPr lang="tr-TR" dirty="0"/>
              <a:t>-</a:t>
            </a:r>
            <a:r>
              <a:rPr lang="tr-TR" dirty="0" err="1"/>
              <a:t>Up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	is </a:t>
            </a:r>
            <a:r>
              <a:rPr lang="tr-TR" dirty="0" err="1"/>
              <a:t>collection</a:t>
            </a:r>
            <a:r>
              <a:rPr lang="tr-TR" dirty="0"/>
              <a:t> of </a:t>
            </a:r>
            <a:r>
              <a:rPr lang="tr-TR" dirty="0" err="1"/>
              <a:t>immature</a:t>
            </a:r>
            <a:r>
              <a:rPr lang="tr-TR" dirty="0"/>
              <a:t> </a:t>
            </a:r>
            <a:r>
              <a:rPr lang="tr-TR" dirty="0" err="1"/>
              <a:t>oocytes</a:t>
            </a:r>
            <a:r>
              <a:rPr lang="tr-TR" dirty="0"/>
              <a:t> </a:t>
            </a:r>
            <a:r>
              <a:rPr lang="tr-TR" dirty="0" err="1"/>
              <a:t>from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slaughtered</a:t>
            </a:r>
            <a:r>
              <a:rPr lang="tr-TR" dirty="0"/>
              <a:t> </a:t>
            </a:r>
            <a:r>
              <a:rPr lang="tr-TR" dirty="0" err="1"/>
              <a:t>animal’s</a:t>
            </a:r>
            <a:r>
              <a:rPr lang="tr-TR" dirty="0"/>
              <a:t> </a:t>
            </a:r>
            <a:r>
              <a:rPr lang="tr-TR" dirty="0" err="1"/>
              <a:t>ovary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aspiration</a:t>
            </a:r>
            <a:endParaRPr lang="tr-TR" dirty="0"/>
          </a:p>
          <a:p>
            <a:pPr>
              <a:buNone/>
            </a:pPr>
            <a:r>
              <a:rPr lang="tr-TR" dirty="0"/>
              <a:t>							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slicing</a:t>
            </a:r>
            <a:r>
              <a:rPr lang="tr-TR" dirty="0"/>
              <a:t>,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surgical</a:t>
            </a:r>
            <a:r>
              <a:rPr lang="tr-TR" dirty="0"/>
              <a:t> (</a:t>
            </a:r>
            <a:r>
              <a:rPr lang="tr-TR" dirty="0" err="1"/>
              <a:t>Laparotomy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				        </a:t>
            </a:r>
            <a:r>
              <a:rPr lang="tr-TR" dirty="0" err="1"/>
              <a:t>laparoscopy</a:t>
            </a:r>
            <a:endParaRPr lang="tr-TR" dirty="0"/>
          </a:p>
          <a:p>
            <a:pPr>
              <a:buNone/>
            </a:pPr>
            <a:r>
              <a:rPr lang="tr-TR" dirty="0"/>
              <a:t>				        ?</a:t>
            </a:r>
            <a:r>
              <a:rPr lang="tr-TR" dirty="0" err="1"/>
              <a:t>ultrasound</a:t>
            </a:r>
            <a:r>
              <a:rPr lang="tr-TR" dirty="0"/>
              <a:t> </a:t>
            </a:r>
            <a:r>
              <a:rPr lang="tr-TR" dirty="0" err="1"/>
              <a:t>guided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92208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99360" y="1600201"/>
            <a:ext cx="3686172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	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recovery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Repeatability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Oocyte</a:t>
            </a:r>
            <a:r>
              <a:rPr lang="tr-TR" dirty="0"/>
              <a:t> </a:t>
            </a:r>
            <a:r>
              <a:rPr lang="tr-TR" dirty="0" err="1"/>
              <a:t>quality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Oocyte</a:t>
            </a:r>
            <a:r>
              <a:rPr lang="tr-TR" dirty="0"/>
              <a:t> </a:t>
            </a:r>
            <a:r>
              <a:rPr lang="tr-TR" dirty="0" err="1"/>
              <a:t>number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err="1"/>
              <a:t>Ovum</a:t>
            </a:r>
            <a:r>
              <a:rPr lang="tr-TR" dirty="0"/>
              <a:t> </a:t>
            </a:r>
            <a:r>
              <a:rPr lang="tr-TR" dirty="0" err="1"/>
              <a:t>Pick</a:t>
            </a:r>
            <a:r>
              <a:rPr lang="tr-TR" dirty="0"/>
              <a:t>-</a:t>
            </a:r>
            <a:r>
              <a:rPr lang="tr-TR" dirty="0" err="1"/>
              <a:t>Up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7239008" y="3643315"/>
            <a:ext cx="14370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/>
              <a:t>LOPU</a:t>
            </a:r>
          </a:p>
        </p:txBody>
      </p:sp>
      <p:sp>
        <p:nvSpPr>
          <p:cNvPr id="6" name="5 Sağ Ayraç"/>
          <p:cNvSpPr/>
          <p:nvPr/>
        </p:nvSpPr>
        <p:spPr>
          <a:xfrm>
            <a:off x="6042656" y="2857496"/>
            <a:ext cx="941266" cy="2357454"/>
          </a:xfrm>
          <a:prstGeom prst="rightBrace">
            <a:avLst>
              <a:gd name="adj1" fmla="val 487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864380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IVM, IVF, IVC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Maturation</a:t>
            </a:r>
            <a:r>
              <a:rPr lang="tr-TR" dirty="0"/>
              <a:t> (IVM)</a:t>
            </a:r>
          </a:p>
          <a:p>
            <a:pPr lvl="1"/>
            <a:r>
              <a:rPr lang="tr-TR" dirty="0" err="1"/>
              <a:t>Maturate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oocyte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metaphase</a:t>
            </a:r>
            <a:r>
              <a:rPr lang="tr-TR" dirty="0"/>
              <a:t> II </a:t>
            </a:r>
            <a:r>
              <a:rPr lang="tr-TR" dirty="0" err="1"/>
              <a:t>stage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is </a:t>
            </a:r>
            <a:r>
              <a:rPr lang="tr-TR" dirty="0" err="1"/>
              <a:t>fertilizable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oocyte</a:t>
            </a:r>
            <a:r>
              <a:rPr lang="tr-TR" dirty="0"/>
              <a:t> </a:t>
            </a:r>
            <a:r>
              <a:rPr lang="tr-TR" dirty="0" err="1"/>
              <a:t>evolution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Fertilization</a:t>
            </a:r>
            <a:r>
              <a:rPr lang="tr-TR" dirty="0"/>
              <a:t> (IVF)</a:t>
            </a:r>
          </a:p>
          <a:p>
            <a:pPr lvl="1"/>
            <a:r>
              <a:rPr lang="tr-TR" dirty="0" err="1"/>
              <a:t>Fertilize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mature</a:t>
            </a:r>
            <a:r>
              <a:rPr lang="tr-TR" dirty="0"/>
              <a:t> </a:t>
            </a:r>
            <a:r>
              <a:rPr lang="tr-TR" dirty="0" err="1"/>
              <a:t>oocyte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capasitated</a:t>
            </a:r>
            <a:r>
              <a:rPr lang="tr-TR" dirty="0"/>
              <a:t> semen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an </a:t>
            </a:r>
            <a:r>
              <a:rPr lang="tr-TR" dirty="0" err="1"/>
              <a:t>embryo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-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Culture</a:t>
            </a:r>
            <a:r>
              <a:rPr lang="tr-TR" dirty="0"/>
              <a:t> (IVC)</a:t>
            </a:r>
          </a:p>
          <a:p>
            <a:pPr lvl="1"/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it </a:t>
            </a:r>
            <a:r>
              <a:rPr lang="tr-TR" dirty="0" err="1"/>
              <a:t>reaches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morula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blastocyst</a:t>
            </a:r>
            <a:r>
              <a:rPr lang="tr-TR" dirty="0"/>
              <a:t> </a:t>
            </a:r>
            <a:r>
              <a:rPr lang="tr-TR" dirty="0" err="1"/>
              <a:t>stage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3434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Transgenesis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/>
              <a:t>Cloning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/>
              <a:t>Trasgenesis</a:t>
            </a:r>
            <a:r>
              <a:rPr lang="tr-TR" dirty="0"/>
              <a:t>: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Microinjection</a:t>
            </a:r>
            <a:r>
              <a:rPr lang="tr-TR" dirty="0"/>
              <a:t> of a </a:t>
            </a:r>
            <a:r>
              <a:rPr lang="tr-TR" dirty="0" err="1"/>
              <a:t>specific</a:t>
            </a:r>
            <a:r>
              <a:rPr lang="tr-TR" dirty="0"/>
              <a:t> DNA </a:t>
            </a:r>
            <a:r>
              <a:rPr lang="tr-TR" dirty="0" err="1"/>
              <a:t>part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pronuclei</a:t>
            </a:r>
            <a:r>
              <a:rPr lang="tr-TR" dirty="0"/>
              <a:t> of </a:t>
            </a:r>
            <a:r>
              <a:rPr lang="tr-TR" dirty="0" err="1"/>
              <a:t>zygote</a:t>
            </a:r>
            <a:r>
              <a:rPr lang="tr-TR" dirty="0"/>
              <a:t>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/>
              <a:t>Cloning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	Transfer </a:t>
            </a:r>
            <a:r>
              <a:rPr lang="tr-TR" dirty="0" err="1"/>
              <a:t>the</a:t>
            </a:r>
            <a:r>
              <a:rPr lang="tr-TR" dirty="0"/>
              <a:t> DNA </a:t>
            </a:r>
            <a:r>
              <a:rPr lang="tr-TR" dirty="0" err="1"/>
              <a:t>totally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a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donor’s</a:t>
            </a:r>
            <a:r>
              <a:rPr lang="tr-TR" dirty="0"/>
              <a:t> </a:t>
            </a:r>
            <a:r>
              <a:rPr lang="tr-TR" dirty="0" err="1"/>
              <a:t>somatic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oocyte</a:t>
            </a:r>
            <a:r>
              <a:rPr lang="tr-TR" dirty="0"/>
              <a:t>. </a:t>
            </a:r>
            <a:r>
              <a:rPr lang="tr-TR" dirty="0" err="1"/>
              <a:t>Oocyte</a:t>
            </a:r>
            <a:r>
              <a:rPr lang="tr-TR" dirty="0"/>
              <a:t> is </a:t>
            </a:r>
            <a:r>
              <a:rPr lang="tr-TR" dirty="0" err="1"/>
              <a:t>induced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division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an </a:t>
            </a:r>
            <a:r>
              <a:rPr lang="tr-TR" dirty="0" err="1"/>
              <a:t>embryo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40719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	</a:t>
            </a:r>
            <a:r>
              <a:rPr lang="tr-TR" sz="3500" dirty="0" err="1"/>
              <a:t>Transgenesis</a:t>
            </a:r>
            <a:r>
              <a:rPr lang="tr-TR" sz="3500" dirty="0"/>
              <a:t>;</a:t>
            </a:r>
            <a:endParaRPr lang="tr-TR" dirty="0"/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provides</a:t>
            </a:r>
            <a:r>
              <a:rPr lang="tr-TR" dirty="0"/>
              <a:t> an </a:t>
            </a:r>
            <a:r>
              <a:rPr lang="tr-TR" dirty="0" err="1"/>
              <a:t>individual</a:t>
            </a:r>
            <a:r>
              <a:rPr lang="tr-TR" dirty="0"/>
              <a:t> has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merit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unpredictable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integration</a:t>
            </a:r>
            <a:r>
              <a:rPr lang="tr-TR" dirty="0"/>
              <a:t> </a:t>
            </a:r>
            <a:r>
              <a:rPr lang="tr-TR" dirty="0" err="1"/>
              <a:t>rDNA</a:t>
            </a:r>
            <a:r>
              <a:rPr lang="tr-TR" dirty="0"/>
              <a:t>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sz="3500" dirty="0" err="1"/>
              <a:t>Cloning</a:t>
            </a:r>
            <a:r>
              <a:rPr lang="tr-TR" sz="3500" dirty="0"/>
              <a:t>;</a:t>
            </a:r>
            <a:endParaRPr lang="tr-TR" dirty="0"/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exactly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of an </a:t>
            </a:r>
            <a:r>
              <a:rPr lang="tr-TR" dirty="0" err="1"/>
              <a:t>individual</a:t>
            </a:r>
            <a:r>
              <a:rPr lang="tr-TR" dirty="0"/>
              <a:t> has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merit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/>
              <a:t>		</a:t>
            </a:r>
            <a:r>
              <a:rPr lang="tr-TR" dirty="0" err="1"/>
              <a:t>predictable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accurately</a:t>
            </a:r>
            <a:endParaRPr lang="tr-TR" dirty="0"/>
          </a:p>
          <a:p>
            <a:pPr>
              <a:buNone/>
            </a:pPr>
            <a:r>
              <a:rPr lang="tr-TR" dirty="0"/>
              <a:t>		</a:t>
            </a: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952596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Hints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to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attent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982422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52596" y="1571612"/>
            <a:ext cx="8229600" cy="1143000"/>
          </a:xfrm>
        </p:spPr>
        <p:txBody>
          <a:bodyPr/>
          <a:lstStyle/>
          <a:p>
            <a:r>
              <a:rPr lang="tr-TR" dirty="0"/>
              <a:t>ART is art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000373"/>
            <a:ext cx="8229600" cy="3125791"/>
          </a:xfrm>
        </p:spPr>
        <p:txBody>
          <a:bodyPr/>
          <a:lstStyle/>
          <a:p>
            <a:pPr algn="ctr">
              <a:buNone/>
            </a:pP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makes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desire</a:t>
            </a:r>
            <a:r>
              <a:rPr lang="tr-TR" dirty="0"/>
              <a:t> on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herd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039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