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49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54.xml" ContentType="application/vnd.openxmlformats-officedocument.presentationml.slide+xml"/>
  <Override PartName="/ppt/tableStyles.xml" ContentType="application/vnd.openxmlformats-officedocument.presentationml.tableStyles+xml"/>
  <Override PartName="/ppt/slides/slide52.xml" ContentType="application/vnd.openxmlformats-officedocument.presentationml.slide+xml"/>
  <Override PartName="/ppt/slides/slide57.xml" ContentType="application/vnd.openxmlformats-officedocument.presentationml.slide+xml"/>
  <Override PartName="/ppt/viewProps.xml" ContentType="application/vnd.openxmlformats-officedocument.presentationml.viewProps+xml"/>
  <Override PartName="/ppt/slides/slide55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53.xml" ContentType="application/vnd.openxmlformats-officedocument.presentationml.slide+xml"/>
  <Override PartName="/ppt/slides/slide56.xml" ContentType="application/vnd.openxmlformats-officedocument.presentationml.slide+xml"/>
  <Override PartName="/ppt/slides/slide51.xml" ContentType="application/vnd.openxmlformats-officedocument.presentationml.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9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49.xml" Id="rId50" /><Relationship Type="http://schemas.openxmlformats.org/officeDocument/2006/relationships/slide" Target="/ppt/slides/slide54.xml" Id="rId55" /><Relationship Type="http://schemas.openxmlformats.org/officeDocument/2006/relationships/tableStyles" Target="/ppt/tableStyles.xml" Id="rId63" /><Relationship Type="http://schemas.openxmlformats.org/officeDocument/2006/relationships/slide" Target="/ppt/slides/slide52.xml" Id="rId53" /><Relationship Type="http://schemas.openxmlformats.org/officeDocument/2006/relationships/slide" Target="/ppt/slides/slide57.xml" Id="rId58" /><Relationship Type="http://schemas.openxmlformats.org/officeDocument/2006/relationships/viewProps" Target="/ppt/viewProps.xml" Id="rId61" /><Relationship Type="http://schemas.openxmlformats.org/officeDocument/2006/relationships/slide" Target="/ppt/slides/slide55.xml" Id="rId56" /><Relationship Type="http://schemas.openxmlformats.org/officeDocument/2006/relationships/slide" Target="/ppt/slides/slide50.xml" Id="rId51" /><Relationship Type="http://schemas.openxmlformats.org/officeDocument/2006/relationships/notesMaster" Target="/ppt/notesMasters/notesMaster1.xml" Id="rId59" /><Relationship Type="http://schemas.openxmlformats.org/officeDocument/2006/relationships/slide" Target="/ppt/slides/slide53.xml" Id="rId54" /><Relationship Type="http://schemas.openxmlformats.org/officeDocument/2006/relationships/theme" Target="/ppt/theme/theme1.xml" Id="rId62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56.xml" Id="rId57" /><Relationship Type="http://schemas.openxmlformats.org/officeDocument/2006/relationships/slide" Target="/ppt/slides/slide51.xml" Id="rId52" /><Relationship Type="http://schemas.openxmlformats.org/officeDocument/2006/relationships/presProps" Target="/ppt/presProps.xml" Id="rId6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D0ACF-4F31-4D21-8004-7C531806C176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156015-65DA-4C0F-805D-169CC70B4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218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51.xml" Id="rId2" /><Relationship Type="http://schemas.openxmlformats.org/officeDocument/2006/relationships/notesMaster" Target="/ppt/notesMasters/notesMaster1.xml" Id="rId1" /></Relationship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i="1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vitro processes attempt to mimic the in vivo processes of embryo development in the female reproductive </a:t>
            </a:r>
            <a:r>
              <a:rPr lang="en-US" sz="1200" i="1" kern="1200" baseline="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trac</a:t>
            </a:r>
            <a:r>
              <a:rPr lang="tr-TR" sz="1200" i="1" kern="1200" baseline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t.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E543-8D74-49BA-99A0-A5D3B592968F}" type="slidenum">
              <a:rPr lang="tr-TR" smtClean="0"/>
              <a:pPr/>
              <a:t>51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0436908"/>
      </p:ext>
    </p:extLst>
  </p:cSld>
  <p:clrMapOvr>
    <a:masterClrMapping/>
  </p:clrMapOvr>
</p:note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91B5-304B-4F40-B88E-EFCC2D1F1204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1E9BF-59DA-43D5-BE3F-6D7C069B8A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993667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2" /><Relationship Type="http://schemas.openxmlformats.org/officeDocument/2006/relationships/slideLayout" Target="/ppt/slideLayouts/slideLayout2.xml" Id="rId2" 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D91B5-304B-4F40-B88E-EFCC2D1F1204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1E9BF-59DA-43D5-BE3F-6D7C069B8A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113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49.xml.rels>&#65279;<?xml version="1.0" encoding="utf-8"?><Relationships xmlns="http://schemas.openxmlformats.org/package/2006/relationships"><Relationship Type="http://schemas.openxmlformats.org/officeDocument/2006/relationships/image" Target="/ppt/media/image9.jpeg" Id="rId2" /><Relationship Type="http://schemas.openxmlformats.org/officeDocument/2006/relationships/slideLayout" Target="/ppt/slideLayouts/slideLayout2.xml" Id="rId1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notesSlide" Target="/ppt/notesSlides/notesSlide2.xml" Id="rId2" /><Relationship Type="http://schemas.openxmlformats.org/officeDocument/2006/relationships/slideLayout" Target="/ppt/slideLayouts/slideLayout2.xml" Id="rId1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Transfer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 </a:t>
            </a:r>
            <a:r>
              <a:rPr lang="tr-TR" dirty="0" err="1"/>
              <a:t>Transfers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be done at 4-6th </a:t>
            </a:r>
            <a:r>
              <a:rPr lang="tr-TR" dirty="0" err="1"/>
              <a:t>day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inseminations</a:t>
            </a:r>
            <a:r>
              <a:rPr lang="tr-TR" dirty="0"/>
              <a:t>.</a:t>
            </a:r>
          </a:p>
          <a:p>
            <a:pPr>
              <a:buNone/>
            </a:pPr>
            <a:r>
              <a:rPr lang="tr-TR" dirty="0" err="1"/>
              <a:t>Embryos</a:t>
            </a:r>
            <a:r>
              <a:rPr lang="tr-TR" dirty="0"/>
              <a:t> </a:t>
            </a:r>
            <a:r>
              <a:rPr lang="tr-TR" dirty="0" err="1"/>
              <a:t>must</a:t>
            </a:r>
            <a:r>
              <a:rPr lang="tr-TR" dirty="0"/>
              <a:t> be in morula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balstocyst</a:t>
            </a:r>
            <a:r>
              <a:rPr lang="tr-TR" dirty="0"/>
              <a:t> </a:t>
            </a:r>
            <a:r>
              <a:rPr lang="tr-TR" dirty="0" err="1"/>
              <a:t>stage</a:t>
            </a:r>
            <a:endParaRPr lang="tr-TR" dirty="0"/>
          </a:p>
        </p:txBody>
      </p:sp>
      <p:pic>
        <p:nvPicPr>
          <p:cNvPr id="35842" name="Picture 2" descr="Embryo Development | BioNinja"/>
          <p:cNvPicPr>
            <a:picLocks noChangeAspect="1" noChangeArrowheads="1"/>
          </p:cNvPicPr>
          <p:nvPr/>
        </p:nvPicPr>
        <p:blipFill>
          <a:blip r:embed="rId2"/>
          <a:srcRect l="37597" t="3049" r="38303" b="17682"/>
          <a:stretch>
            <a:fillRect/>
          </a:stretch>
        </p:blipFill>
        <p:spPr bwMode="auto">
          <a:xfrm>
            <a:off x="2095472" y="3357562"/>
            <a:ext cx="3071834" cy="3194707"/>
          </a:xfrm>
          <a:prstGeom prst="rect">
            <a:avLst/>
          </a:prstGeom>
          <a:noFill/>
        </p:spPr>
      </p:pic>
      <p:pic>
        <p:nvPicPr>
          <p:cNvPr id="35844" name="Picture 4" descr="Embryo Development | BioNinja"/>
          <p:cNvPicPr>
            <a:picLocks noChangeAspect="1" noChangeArrowheads="1"/>
          </p:cNvPicPr>
          <p:nvPr/>
        </p:nvPicPr>
        <p:blipFill>
          <a:blip r:embed="rId2"/>
          <a:srcRect l="73265" t="6098" r="1670" b="17682"/>
          <a:stretch>
            <a:fillRect/>
          </a:stretch>
        </p:blipFill>
        <p:spPr bwMode="auto">
          <a:xfrm>
            <a:off x="6667504" y="3429000"/>
            <a:ext cx="3286148" cy="31597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1315127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Hints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attent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dirty="0"/>
              <a:t>PMSG </a:t>
            </a:r>
            <a:r>
              <a:rPr lang="tr-TR" dirty="0" err="1"/>
              <a:t>may</a:t>
            </a:r>
            <a:r>
              <a:rPr lang="tr-TR" dirty="0"/>
              <a:t> </a:t>
            </a:r>
            <a:r>
              <a:rPr lang="tr-TR" dirty="0" err="1"/>
              <a:t>result</a:t>
            </a:r>
            <a:r>
              <a:rPr lang="tr-TR" dirty="0"/>
              <a:t> in </a:t>
            </a:r>
            <a:r>
              <a:rPr lang="tr-TR" dirty="0" err="1"/>
              <a:t>lower</a:t>
            </a:r>
            <a:r>
              <a:rPr lang="tr-TR" dirty="0"/>
              <a:t> </a:t>
            </a:r>
            <a:r>
              <a:rPr lang="tr-TR" dirty="0" err="1"/>
              <a:t>numbers</a:t>
            </a:r>
            <a:r>
              <a:rPr lang="tr-TR" dirty="0"/>
              <a:t> of </a:t>
            </a:r>
            <a:r>
              <a:rPr lang="tr-TR" dirty="0" err="1"/>
              <a:t>embryo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FSH.</a:t>
            </a:r>
          </a:p>
          <a:p>
            <a:pPr>
              <a:buNone/>
            </a:pPr>
            <a:endParaRPr lang="tr-TR" dirty="0"/>
          </a:p>
          <a:p>
            <a:r>
              <a:rPr lang="tr-TR" dirty="0" err="1"/>
              <a:t>Non</a:t>
            </a:r>
            <a:r>
              <a:rPr lang="tr-TR" dirty="0"/>
              <a:t>-</a:t>
            </a:r>
            <a:r>
              <a:rPr lang="tr-TR" dirty="0" err="1"/>
              <a:t>surgical</a:t>
            </a:r>
            <a:r>
              <a:rPr lang="tr-TR" dirty="0"/>
              <a:t> </a:t>
            </a:r>
            <a:r>
              <a:rPr lang="tr-TR" dirty="0" err="1"/>
              <a:t>embryo</a:t>
            </a:r>
            <a:r>
              <a:rPr lang="tr-TR" dirty="0"/>
              <a:t> </a:t>
            </a:r>
            <a:r>
              <a:rPr lang="tr-TR" dirty="0" err="1"/>
              <a:t>collection</a:t>
            </a:r>
            <a:r>
              <a:rPr lang="tr-TR" dirty="0"/>
              <a:t> </a:t>
            </a:r>
            <a:r>
              <a:rPr lang="tr-TR" dirty="0" err="1"/>
              <a:t>sould</a:t>
            </a:r>
            <a:r>
              <a:rPr lang="tr-TR" dirty="0"/>
              <a:t> be </a:t>
            </a:r>
            <a:r>
              <a:rPr lang="tr-TR" dirty="0" err="1"/>
              <a:t>performed</a:t>
            </a:r>
            <a:r>
              <a:rPr lang="tr-TR" dirty="0"/>
              <a:t> </a:t>
            </a:r>
            <a:r>
              <a:rPr lang="tr-TR" dirty="0" err="1"/>
              <a:t>because</a:t>
            </a:r>
            <a:r>
              <a:rPr lang="tr-TR" dirty="0"/>
              <a:t> of </a:t>
            </a:r>
            <a:r>
              <a:rPr lang="tr-TR" dirty="0" err="1"/>
              <a:t>their</a:t>
            </a:r>
            <a:r>
              <a:rPr lang="tr-TR" dirty="0"/>
              <a:t> </a:t>
            </a:r>
            <a:r>
              <a:rPr lang="tr-TR" dirty="0" err="1"/>
              <a:t>multiple</a:t>
            </a:r>
            <a:r>
              <a:rPr lang="tr-TR" dirty="0"/>
              <a:t> </a:t>
            </a:r>
            <a:r>
              <a:rPr lang="tr-TR" dirty="0" err="1"/>
              <a:t>adventages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2359866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In</a:t>
            </a:r>
            <a:r>
              <a:rPr lang="tr-TR" dirty="0"/>
              <a:t>-</a:t>
            </a:r>
            <a:r>
              <a:rPr lang="tr-TR" dirty="0" err="1"/>
              <a:t>vitro</a:t>
            </a:r>
            <a:r>
              <a:rPr lang="tr-TR" dirty="0"/>
              <a:t> </a:t>
            </a:r>
            <a:r>
              <a:rPr lang="tr-TR" dirty="0" err="1"/>
              <a:t>Embryo</a:t>
            </a:r>
            <a:r>
              <a:rPr lang="tr-TR" dirty="0"/>
              <a:t> </a:t>
            </a:r>
            <a:r>
              <a:rPr lang="tr-TR" dirty="0" err="1"/>
              <a:t>Production</a:t>
            </a:r>
            <a:br>
              <a:rPr lang="tr-TR" dirty="0"/>
            </a:br>
            <a:r>
              <a:rPr lang="tr-TR" dirty="0"/>
              <a:t>(IVP)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	</a:t>
            </a:r>
            <a:r>
              <a:rPr lang="tr-TR" dirty="0" err="1"/>
              <a:t>Method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obtain</a:t>
            </a:r>
            <a:r>
              <a:rPr lang="tr-TR" dirty="0"/>
              <a:t> </a:t>
            </a:r>
            <a:r>
              <a:rPr lang="tr-TR" dirty="0" err="1"/>
              <a:t>transferable</a:t>
            </a:r>
            <a:r>
              <a:rPr lang="tr-TR" dirty="0"/>
              <a:t> </a:t>
            </a:r>
            <a:r>
              <a:rPr lang="tr-TR" dirty="0" err="1"/>
              <a:t>embryos</a:t>
            </a:r>
            <a:r>
              <a:rPr lang="tr-TR" dirty="0"/>
              <a:t> </a:t>
            </a:r>
            <a:r>
              <a:rPr lang="tr-TR" dirty="0" err="1"/>
              <a:t>out</a:t>
            </a:r>
            <a:r>
              <a:rPr lang="tr-TR" dirty="0"/>
              <a:t> of a body, at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laboratory</a:t>
            </a:r>
            <a:r>
              <a:rPr lang="tr-TR" dirty="0"/>
              <a:t> </a:t>
            </a:r>
            <a:r>
              <a:rPr lang="tr-TR" dirty="0" err="1"/>
              <a:t>conditions</a:t>
            </a:r>
            <a:endParaRPr lang="tr-TR" dirty="0"/>
          </a:p>
          <a:p>
            <a:pPr>
              <a:buNone/>
            </a:pPr>
            <a:r>
              <a:rPr lang="tr-TR" dirty="0"/>
              <a:t>	</a:t>
            </a:r>
            <a:r>
              <a:rPr lang="tr-TR" dirty="0" err="1"/>
              <a:t>Requires</a:t>
            </a:r>
            <a:r>
              <a:rPr lang="tr-TR" dirty="0"/>
              <a:t>;</a:t>
            </a:r>
          </a:p>
          <a:p>
            <a:pPr>
              <a:buNone/>
            </a:pPr>
            <a:r>
              <a:rPr lang="tr-TR" dirty="0"/>
              <a:t>	- </a:t>
            </a:r>
            <a:r>
              <a:rPr lang="tr-TR" dirty="0" err="1"/>
              <a:t>Ovum</a:t>
            </a:r>
            <a:r>
              <a:rPr lang="tr-TR" dirty="0"/>
              <a:t> </a:t>
            </a:r>
            <a:r>
              <a:rPr lang="tr-TR" dirty="0" err="1"/>
              <a:t>Pick</a:t>
            </a:r>
            <a:r>
              <a:rPr lang="tr-TR" dirty="0"/>
              <a:t>-</a:t>
            </a:r>
            <a:r>
              <a:rPr lang="tr-TR" dirty="0" err="1"/>
              <a:t>Up</a:t>
            </a:r>
            <a:r>
              <a:rPr lang="tr-TR" dirty="0"/>
              <a:t> (OPU)</a:t>
            </a:r>
          </a:p>
          <a:p>
            <a:pPr>
              <a:buNone/>
            </a:pPr>
            <a:r>
              <a:rPr lang="tr-TR" dirty="0"/>
              <a:t>	- </a:t>
            </a:r>
            <a:r>
              <a:rPr lang="tr-TR" dirty="0" err="1"/>
              <a:t>In</a:t>
            </a:r>
            <a:r>
              <a:rPr lang="tr-TR" dirty="0"/>
              <a:t>-</a:t>
            </a:r>
            <a:r>
              <a:rPr lang="tr-TR" dirty="0" err="1"/>
              <a:t>vitro</a:t>
            </a:r>
            <a:r>
              <a:rPr lang="tr-TR" dirty="0"/>
              <a:t> </a:t>
            </a:r>
            <a:r>
              <a:rPr lang="tr-TR" dirty="0" err="1"/>
              <a:t>Maturation</a:t>
            </a:r>
            <a:r>
              <a:rPr lang="tr-TR" dirty="0"/>
              <a:t> (IVM)</a:t>
            </a:r>
          </a:p>
          <a:p>
            <a:pPr>
              <a:buNone/>
            </a:pPr>
            <a:r>
              <a:rPr lang="tr-TR" dirty="0"/>
              <a:t>	- </a:t>
            </a:r>
            <a:r>
              <a:rPr lang="tr-TR" dirty="0" err="1"/>
              <a:t>In</a:t>
            </a:r>
            <a:r>
              <a:rPr lang="tr-TR" dirty="0"/>
              <a:t>-</a:t>
            </a:r>
            <a:r>
              <a:rPr lang="tr-TR" dirty="0" err="1"/>
              <a:t>vitro</a:t>
            </a:r>
            <a:r>
              <a:rPr lang="tr-TR" dirty="0"/>
              <a:t> </a:t>
            </a:r>
            <a:r>
              <a:rPr lang="tr-TR" dirty="0" err="1"/>
              <a:t>Fertilization</a:t>
            </a:r>
            <a:r>
              <a:rPr lang="tr-TR" dirty="0"/>
              <a:t> (IVF)</a:t>
            </a:r>
          </a:p>
          <a:p>
            <a:pPr>
              <a:buNone/>
            </a:pPr>
            <a:r>
              <a:rPr lang="tr-TR" dirty="0"/>
              <a:t>	- </a:t>
            </a:r>
            <a:r>
              <a:rPr lang="tr-TR" dirty="0" err="1"/>
              <a:t>In</a:t>
            </a:r>
            <a:r>
              <a:rPr lang="tr-TR" dirty="0"/>
              <a:t>-</a:t>
            </a:r>
            <a:r>
              <a:rPr lang="tr-TR" dirty="0" err="1"/>
              <a:t>vitro</a:t>
            </a:r>
            <a:r>
              <a:rPr lang="tr-TR" dirty="0"/>
              <a:t> </a:t>
            </a:r>
            <a:r>
              <a:rPr lang="tr-TR" dirty="0" err="1"/>
              <a:t>Culture</a:t>
            </a:r>
            <a:r>
              <a:rPr lang="tr-TR" dirty="0"/>
              <a:t> (IVC)</a:t>
            </a:r>
          </a:p>
        </p:txBody>
      </p:sp>
    </p:spTree>
    <p:extLst>
      <p:ext uri="{BB962C8B-B14F-4D97-AF65-F5344CB8AC3E}">
        <p14:creationId xmlns:p14="http://schemas.microsoft.com/office/powerpoint/2010/main" val="145541946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Ovum</a:t>
            </a:r>
            <a:r>
              <a:rPr lang="tr-TR" dirty="0"/>
              <a:t> </a:t>
            </a:r>
            <a:r>
              <a:rPr lang="tr-TR" dirty="0" err="1"/>
              <a:t>Pick</a:t>
            </a:r>
            <a:r>
              <a:rPr lang="tr-TR" dirty="0"/>
              <a:t>-</a:t>
            </a:r>
            <a:r>
              <a:rPr lang="tr-TR" dirty="0" err="1"/>
              <a:t>Up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/>
              <a:t>	is </a:t>
            </a:r>
            <a:r>
              <a:rPr lang="tr-TR" dirty="0" err="1"/>
              <a:t>collection</a:t>
            </a:r>
            <a:r>
              <a:rPr lang="tr-TR" dirty="0"/>
              <a:t> of </a:t>
            </a:r>
            <a:r>
              <a:rPr lang="tr-TR" dirty="0" err="1"/>
              <a:t>immature</a:t>
            </a:r>
            <a:r>
              <a:rPr lang="tr-TR" dirty="0"/>
              <a:t> </a:t>
            </a:r>
            <a:r>
              <a:rPr lang="tr-TR" dirty="0" err="1"/>
              <a:t>oocytes</a:t>
            </a:r>
            <a:r>
              <a:rPr lang="tr-TR" dirty="0"/>
              <a:t> </a:t>
            </a:r>
            <a:r>
              <a:rPr lang="tr-TR" dirty="0" err="1"/>
              <a:t>from</a:t>
            </a:r>
            <a:endParaRPr lang="tr-TR" dirty="0"/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		</a:t>
            </a:r>
            <a:r>
              <a:rPr lang="tr-TR" dirty="0" err="1"/>
              <a:t>slaughtered</a:t>
            </a:r>
            <a:r>
              <a:rPr lang="tr-TR" dirty="0"/>
              <a:t> </a:t>
            </a:r>
            <a:r>
              <a:rPr lang="tr-TR" dirty="0" err="1"/>
              <a:t>animal’s</a:t>
            </a:r>
            <a:r>
              <a:rPr lang="tr-TR" dirty="0"/>
              <a:t> </a:t>
            </a:r>
            <a:r>
              <a:rPr lang="tr-TR" dirty="0" err="1"/>
              <a:t>ovary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aspiration</a:t>
            </a:r>
            <a:endParaRPr lang="tr-TR" dirty="0"/>
          </a:p>
          <a:p>
            <a:pPr>
              <a:buNone/>
            </a:pPr>
            <a:r>
              <a:rPr lang="tr-TR" dirty="0"/>
              <a:t>							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slicing</a:t>
            </a:r>
            <a:r>
              <a:rPr lang="tr-TR" dirty="0"/>
              <a:t>,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		</a:t>
            </a:r>
            <a:r>
              <a:rPr lang="tr-TR" dirty="0" err="1"/>
              <a:t>live</a:t>
            </a:r>
            <a:r>
              <a:rPr lang="tr-TR" dirty="0"/>
              <a:t> </a:t>
            </a:r>
            <a:r>
              <a:rPr lang="tr-TR" dirty="0" err="1"/>
              <a:t>animals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surgical</a:t>
            </a:r>
            <a:r>
              <a:rPr lang="tr-TR" dirty="0"/>
              <a:t> (</a:t>
            </a:r>
            <a:r>
              <a:rPr lang="tr-TR" dirty="0" err="1"/>
              <a:t>Laparotomy</a:t>
            </a:r>
            <a:r>
              <a:rPr lang="tr-TR" dirty="0"/>
              <a:t>)</a:t>
            </a:r>
          </a:p>
          <a:p>
            <a:pPr>
              <a:buNone/>
            </a:pPr>
            <a:r>
              <a:rPr lang="tr-TR" dirty="0"/>
              <a:t>				        </a:t>
            </a:r>
            <a:r>
              <a:rPr lang="tr-TR" dirty="0" err="1"/>
              <a:t>laparoscopy</a:t>
            </a:r>
            <a:endParaRPr lang="tr-TR" dirty="0"/>
          </a:p>
          <a:p>
            <a:pPr>
              <a:buNone/>
            </a:pPr>
            <a:r>
              <a:rPr lang="tr-TR" dirty="0"/>
              <a:t>				        ?</a:t>
            </a:r>
            <a:r>
              <a:rPr lang="tr-TR" dirty="0" err="1"/>
              <a:t>ultrasound</a:t>
            </a:r>
            <a:r>
              <a:rPr lang="tr-TR" dirty="0"/>
              <a:t> </a:t>
            </a:r>
            <a:r>
              <a:rPr lang="tr-TR" dirty="0" err="1"/>
              <a:t>guided</a:t>
            </a:r>
            <a:r>
              <a:rPr lang="tr-TR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492208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499360" y="1600201"/>
            <a:ext cx="3686172" cy="4525963"/>
          </a:xfrm>
        </p:spPr>
        <p:txBody>
          <a:bodyPr/>
          <a:lstStyle/>
          <a:p>
            <a:pPr>
              <a:buNone/>
            </a:pPr>
            <a:r>
              <a:rPr lang="tr-TR" dirty="0"/>
              <a:t>	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	</a:t>
            </a:r>
            <a:r>
              <a:rPr lang="tr-TR" dirty="0" err="1"/>
              <a:t>Animal</a:t>
            </a:r>
            <a:r>
              <a:rPr lang="tr-TR" dirty="0"/>
              <a:t> </a:t>
            </a:r>
            <a:r>
              <a:rPr lang="tr-TR" dirty="0" err="1"/>
              <a:t>recovery</a:t>
            </a:r>
            <a:endParaRPr lang="tr-TR" dirty="0"/>
          </a:p>
          <a:p>
            <a:pPr>
              <a:buNone/>
            </a:pPr>
            <a:r>
              <a:rPr lang="tr-TR" dirty="0"/>
              <a:t>	</a:t>
            </a:r>
            <a:r>
              <a:rPr lang="tr-TR" dirty="0" err="1"/>
              <a:t>Repeatability</a:t>
            </a:r>
            <a:endParaRPr lang="tr-TR" dirty="0"/>
          </a:p>
          <a:p>
            <a:pPr>
              <a:buNone/>
            </a:pPr>
            <a:r>
              <a:rPr lang="tr-TR" dirty="0"/>
              <a:t>	</a:t>
            </a:r>
            <a:r>
              <a:rPr lang="tr-TR" dirty="0" err="1"/>
              <a:t>Oocyte</a:t>
            </a:r>
            <a:r>
              <a:rPr lang="tr-TR" dirty="0"/>
              <a:t> </a:t>
            </a:r>
            <a:r>
              <a:rPr lang="tr-TR" dirty="0" err="1"/>
              <a:t>quality</a:t>
            </a:r>
            <a:endParaRPr lang="tr-TR" dirty="0"/>
          </a:p>
          <a:p>
            <a:pPr>
              <a:buNone/>
            </a:pPr>
            <a:r>
              <a:rPr lang="tr-TR" dirty="0"/>
              <a:t>	</a:t>
            </a:r>
            <a:r>
              <a:rPr lang="tr-TR" dirty="0" err="1"/>
              <a:t>Oocyte</a:t>
            </a:r>
            <a:r>
              <a:rPr lang="tr-TR" dirty="0"/>
              <a:t> </a:t>
            </a:r>
            <a:r>
              <a:rPr lang="tr-TR" dirty="0" err="1"/>
              <a:t>number</a:t>
            </a:r>
            <a:endParaRPr lang="tr-TR" dirty="0"/>
          </a:p>
        </p:txBody>
      </p:sp>
      <p:sp>
        <p:nvSpPr>
          <p:cNvPr id="4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>
            <a:normAutofit/>
          </a:bodyPr>
          <a:lstStyle/>
          <a:p>
            <a:r>
              <a:rPr lang="tr-TR" dirty="0" err="1"/>
              <a:t>Ovum</a:t>
            </a:r>
            <a:r>
              <a:rPr lang="tr-TR" dirty="0"/>
              <a:t> </a:t>
            </a:r>
            <a:r>
              <a:rPr lang="tr-TR" dirty="0" err="1"/>
              <a:t>Pick</a:t>
            </a:r>
            <a:r>
              <a:rPr lang="tr-TR" dirty="0"/>
              <a:t>-</a:t>
            </a:r>
            <a:r>
              <a:rPr lang="tr-TR" dirty="0" err="1"/>
              <a:t>Up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7239008" y="3643315"/>
            <a:ext cx="14370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/>
              <a:t>LOPU</a:t>
            </a:r>
          </a:p>
        </p:txBody>
      </p:sp>
      <p:sp>
        <p:nvSpPr>
          <p:cNvPr id="6" name="5 Sağ Ayraç"/>
          <p:cNvSpPr/>
          <p:nvPr/>
        </p:nvSpPr>
        <p:spPr>
          <a:xfrm>
            <a:off x="6042656" y="2857496"/>
            <a:ext cx="941266" cy="2357454"/>
          </a:xfrm>
          <a:prstGeom prst="rightBrace">
            <a:avLst>
              <a:gd name="adj1" fmla="val 4879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>
              <a:ln w="76200">
                <a:solidFill>
                  <a:schemeClr val="tx1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328643806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IVM, IVF, IVC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In</a:t>
            </a:r>
            <a:r>
              <a:rPr lang="tr-TR" dirty="0"/>
              <a:t>-</a:t>
            </a:r>
            <a:r>
              <a:rPr lang="tr-TR" dirty="0" err="1"/>
              <a:t>vitro</a:t>
            </a:r>
            <a:r>
              <a:rPr lang="tr-TR" dirty="0"/>
              <a:t> </a:t>
            </a:r>
            <a:r>
              <a:rPr lang="tr-TR" dirty="0" err="1"/>
              <a:t>Maturation</a:t>
            </a:r>
            <a:r>
              <a:rPr lang="tr-TR" dirty="0"/>
              <a:t> (IVM)</a:t>
            </a:r>
          </a:p>
          <a:p>
            <a:pPr lvl="1"/>
            <a:r>
              <a:rPr lang="tr-TR" dirty="0" err="1"/>
              <a:t>Maturate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oocyte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metaphase</a:t>
            </a:r>
            <a:r>
              <a:rPr lang="tr-TR" dirty="0"/>
              <a:t> II </a:t>
            </a:r>
            <a:r>
              <a:rPr lang="tr-TR" dirty="0" err="1"/>
              <a:t>stage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is </a:t>
            </a:r>
            <a:r>
              <a:rPr lang="tr-TR" dirty="0" err="1"/>
              <a:t>fertilizable</a:t>
            </a:r>
            <a:r>
              <a:rPr lang="tr-TR" dirty="0"/>
              <a:t> </a:t>
            </a:r>
            <a:r>
              <a:rPr lang="tr-TR" dirty="0" err="1"/>
              <a:t>stage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oocyte</a:t>
            </a:r>
            <a:r>
              <a:rPr lang="tr-TR" dirty="0"/>
              <a:t> </a:t>
            </a:r>
            <a:r>
              <a:rPr lang="tr-TR" dirty="0" err="1"/>
              <a:t>evolution</a:t>
            </a:r>
            <a:endParaRPr lang="tr-TR" dirty="0"/>
          </a:p>
          <a:p>
            <a:r>
              <a:rPr lang="tr-TR" dirty="0" err="1"/>
              <a:t>In</a:t>
            </a:r>
            <a:r>
              <a:rPr lang="tr-TR" dirty="0"/>
              <a:t>-</a:t>
            </a:r>
            <a:r>
              <a:rPr lang="tr-TR" dirty="0" err="1"/>
              <a:t>vitro</a:t>
            </a:r>
            <a:r>
              <a:rPr lang="tr-TR" dirty="0"/>
              <a:t> </a:t>
            </a:r>
            <a:r>
              <a:rPr lang="tr-TR" dirty="0" err="1"/>
              <a:t>Fertilization</a:t>
            </a:r>
            <a:r>
              <a:rPr lang="tr-TR" dirty="0"/>
              <a:t> (IVF)</a:t>
            </a:r>
          </a:p>
          <a:p>
            <a:pPr lvl="1"/>
            <a:r>
              <a:rPr lang="tr-TR" dirty="0" err="1"/>
              <a:t>Fertilize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mature</a:t>
            </a:r>
            <a:r>
              <a:rPr lang="tr-TR" dirty="0"/>
              <a:t> </a:t>
            </a:r>
            <a:r>
              <a:rPr lang="tr-TR" dirty="0" err="1"/>
              <a:t>oocyte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capasitated</a:t>
            </a:r>
            <a:r>
              <a:rPr lang="tr-TR" dirty="0"/>
              <a:t> semen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create</a:t>
            </a:r>
            <a:r>
              <a:rPr lang="tr-TR" dirty="0"/>
              <a:t> an </a:t>
            </a:r>
            <a:r>
              <a:rPr lang="tr-TR" dirty="0" err="1"/>
              <a:t>embryo</a:t>
            </a:r>
            <a:endParaRPr lang="tr-TR" dirty="0"/>
          </a:p>
          <a:p>
            <a:r>
              <a:rPr lang="tr-TR" dirty="0" err="1"/>
              <a:t>In</a:t>
            </a:r>
            <a:r>
              <a:rPr lang="tr-TR" dirty="0"/>
              <a:t>-</a:t>
            </a:r>
            <a:r>
              <a:rPr lang="tr-TR" dirty="0" err="1"/>
              <a:t>vitro</a:t>
            </a:r>
            <a:r>
              <a:rPr lang="tr-TR" dirty="0"/>
              <a:t> </a:t>
            </a:r>
            <a:r>
              <a:rPr lang="tr-TR" dirty="0" err="1"/>
              <a:t>Culture</a:t>
            </a:r>
            <a:r>
              <a:rPr lang="tr-TR" dirty="0"/>
              <a:t> (IVC)</a:t>
            </a:r>
          </a:p>
          <a:p>
            <a:pPr lvl="1"/>
            <a:r>
              <a:rPr lang="tr-TR" dirty="0" err="1"/>
              <a:t>Culture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embryo</a:t>
            </a:r>
            <a:r>
              <a:rPr lang="tr-TR" dirty="0"/>
              <a:t> </a:t>
            </a:r>
            <a:r>
              <a:rPr lang="tr-TR" dirty="0" err="1"/>
              <a:t>until</a:t>
            </a:r>
            <a:r>
              <a:rPr lang="tr-TR" dirty="0"/>
              <a:t> it </a:t>
            </a:r>
            <a:r>
              <a:rPr lang="tr-TR" dirty="0" err="1"/>
              <a:t>reaches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morula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blastocyst</a:t>
            </a:r>
            <a:r>
              <a:rPr lang="tr-TR" dirty="0"/>
              <a:t> </a:t>
            </a:r>
            <a:r>
              <a:rPr lang="tr-TR" dirty="0" err="1"/>
              <a:t>stage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34342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Transgenesis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/>
              <a:t>Cloning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err="1"/>
              <a:t>Trasgenesis</a:t>
            </a:r>
            <a:r>
              <a:rPr lang="tr-TR" dirty="0"/>
              <a:t>: </a:t>
            </a:r>
          </a:p>
          <a:p>
            <a:pPr>
              <a:buNone/>
            </a:pPr>
            <a:r>
              <a:rPr lang="tr-TR" dirty="0"/>
              <a:t>	</a:t>
            </a:r>
            <a:r>
              <a:rPr lang="tr-TR" dirty="0" err="1"/>
              <a:t>Microinjection</a:t>
            </a:r>
            <a:r>
              <a:rPr lang="tr-TR" dirty="0"/>
              <a:t> of a </a:t>
            </a:r>
            <a:r>
              <a:rPr lang="tr-TR" dirty="0" err="1"/>
              <a:t>specific</a:t>
            </a:r>
            <a:r>
              <a:rPr lang="tr-TR" dirty="0"/>
              <a:t> DNA </a:t>
            </a:r>
            <a:r>
              <a:rPr lang="tr-TR" dirty="0" err="1"/>
              <a:t>part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pronuclei</a:t>
            </a:r>
            <a:r>
              <a:rPr lang="tr-TR" dirty="0"/>
              <a:t> of </a:t>
            </a:r>
            <a:r>
              <a:rPr lang="tr-TR" dirty="0" err="1"/>
              <a:t>zygote</a:t>
            </a:r>
            <a:r>
              <a:rPr lang="tr-TR" dirty="0"/>
              <a:t>.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err="1"/>
              <a:t>Cloning</a:t>
            </a:r>
            <a:r>
              <a:rPr lang="tr-TR" dirty="0"/>
              <a:t>:</a:t>
            </a:r>
          </a:p>
          <a:p>
            <a:pPr>
              <a:buNone/>
            </a:pPr>
            <a:r>
              <a:rPr lang="tr-TR" dirty="0"/>
              <a:t>	Transfer </a:t>
            </a:r>
            <a:r>
              <a:rPr lang="tr-TR" dirty="0" err="1"/>
              <a:t>the</a:t>
            </a:r>
            <a:r>
              <a:rPr lang="tr-TR" dirty="0"/>
              <a:t> DNA </a:t>
            </a:r>
            <a:r>
              <a:rPr lang="tr-TR" dirty="0" err="1"/>
              <a:t>totally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a </a:t>
            </a:r>
            <a:r>
              <a:rPr lang="tr-TR" dirty="0" err="1"/>
              <a:t>selected</a:t>
            </a:r>
            <a:r>
              <a:rPr lang="tr-TR" dirty="0"/>
              <a:t> </a:t>
            </a:r>
            <a:r>
              <a:rPr lang="tr-TR" dirty="0" err="1"/>
              <a:t>donor’s</a:t>
            </a:r>
            <a:r>
              <a:rPr lang="tr-TR" dirty="0"/>
              <a:t> </a:t>
            </a:r>
            <a:r>
              <a:rPr lang="tr-TR" dirty="0" err="1"/>
              <a:t>somatic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oocyte</a:t>
            </a:r>
            <a:r>
              <a:rPr lang="tr-TR" dirty="0"/>
              <a:t>. </a:t>
            </a:r>
            <a:r>
              <a:rPr lang="tr-TR" dirty="0" err="1"/>
              <a:t>Oocyte</a:t>
            </a:r>
            <a:r>
              <a:rPr lang="tr-TR" dirty="0"/>
              <a:t> is </a:t>
            </a:r>
            <a:r>
              <a:rPr lang="tr-TR" dirty="0" err="1"/>
              <a:t>induced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cell</a:t>
            </a:r>
            <a:r>
              <a:rPr lang="tr-TR" dirty="0"/>
              <a:t> </a:t>
            </a:r>
            <a:r>
              <a:rPr lang="tr-TR" dirty="0" err="1"/>
              <a:t>division</a:t>
            </a:r>
            <a:r>
              <a:rPr lang="tr-TR" dirty="0"/>
              <a:t> </a:t>
            </a:r>
            <a:r>
              <a:rPr lang="tr-TR" dirty="0" err="1"/>
              <a:t>like</a:t>
            </a:r>
            <a:r>
              <a:rPr lang="tr-TR" dirty="0"/>
              <a:t> an </a:t>
            </a:r>
            <a:r>
              <a:rPr lang="tr-TR" dirty="0" err="1"/>
              <a:t>embryo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407199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/>
              <a:t>	</a:t>
            </a:r>
            <a:r>
              <a:rPr lang="tr-TR" sz="3500" dirty="0" err="1"/>
              <a:t>Transgenesis</a:t>
            </a:r>
            <a:r>
              <a:rPr lang="tr-TR" sz="3500" dirty="0"/>
              <a:t>;</a:t>
            </a:r>
            <a:endParaRPr lang="tr-TR" dirty="0"/>
          </a:p>
          <a:p>
            <a:pPr>
              <a:buNone/>
            </a:pPr>
            <a:r>
              <a:rPr lang="tr-TR" dirty="0"/>
              <a:t>		</a:t>
            </a:r>
            <a:r>
              <a:rPr lang="tr-TR" dirty="0" err="1"/>
              <a:t>provides</a:t>
            </a:r>
            <a:r>
              <a:rPr lang="tr-TR" dirty="0"/>
              <a:t> an </a:t>
            </a:r>
            <a:r>
              <a:rPr lang="tr-TR" dirty="0" err="1"/>
              <a:t>individual</a:t>
            </a:r>
            <a:r>
              <a:rPr lang="tr-TR" dirty="0"/>
              <a:t> has </a:t>
            </a:r>
            <a:r>
              <a:rPr lang="tr-TR" dirty="0" err="1"/>
              <a:t>selected</a:t>
            </a:r>
            <a:r>
              <a:rPr lang="tr-TR" dirty="0"/>
              <a:t> </a:t>
            </a:r>
            <a:r>
              <a:rPr lang="tr-TR" dirty="0" err="1"/>
              <a:t>merit</a:t>
            </a:r>
            <a:r>
              <a:rPr lang="tr-TR" dirty="0"/>
              <a:t>.</a:t>
            </a:r>
          </a:p>
          <a:p>
            <a:pPr>
              <a:buNone/>
            </a:pPr>
            <a:r>
              <a:rPr lang="tr-TR" dirty="0"/>
              <a:t>		</a:t>
            </a:r>
            <a:r>
              <a:rPr lang="tr-TR" dirty="0" err="1"/>
              <a:t>unpredictable</a:t>
            </a:r>
            <a:r>
              <a:rPr lang="tr-TR" dirty="0"/>
              <a:t> </a:t>
            </a:r>
            <a:r>
              <a:rPr lang="tr-TR" dirty="0" err="1"/>
              <a:t>because</a:t>
            </a:r>
            <a:r>
              <a:rPr lang="tr-TR" dirty="0"/>
              <a:t> of </a:t>
            </a:r>
            <a:r>
              <a:rPr lang="tr-TR" dirty="0" err="1"/>
              <a:t>random</a:t>
            </a:r>
            <a:r>
              <a:rPr lang="tr-TR" dirty="0"/>
              <a:t> </a:t>
            </a:r>
            <a:r>
              <a:rPr lang="tr-TR" dirty="0" err="1"/>
              <a:t>integration</a:t>
            </a:r>
            <a:r>
              <a:rPr lang="tr-TR" dirty="0"/>
              <a:t> </a:t>
            </a:r>
            <a:r>
              <a:rPr lang="tr-TR" dirty="0" err="1"/>
              <a:t>rDNA</a:t>
            </a:r>
            <a:r>
              <a:rPr lang="tr-TR" dirty="0"/>
              <a:t>.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	</a:t>
            </a:r>
            <a:r>
              <a:rPr lang="tr-TR" sz="3500" dirty="0" err="1"/>
              <a:t>Cloning</a:t>
            </a:r>
            <a:r>
              <a:rPr lang="tr-TR" sz="3500" dirty="0"/>
              <a:t>;</a:t>
            </a:r>
            <a:endParaRPr lang="tr-TR" dirty="0"/>
          </a:p>
          <a:p>
            <a:pPr>
              <a:buNone/>
            </a:pPr>
            <a:r>
              <a:rPr lang="tr-TR" dirty="0"/>
              <a:t>		</a:t>
            </a:r>
            <a:r>
              <a:rPr lang="tr-TR" dirty="0" err="1"/>
              <a:t>provides</a:t>
            </a:r>
            <a:r>
              <a:rPr lang="tr-TR" dirty="0"/>
              <a:t> </a:t>
            </a:r>
            <a:r>
              <a:rPr lang="tr-TR" dirty="0" err="1"/>
              <a:t>exactly</a:t>
            </a:r>
            <a:r>
              <a:rPr lang="tr-TR" dirty="0"/>
              <a:t> </a:t>
            </a:r>
            <a:r>
              <a:rPr lang="tr-TR" dirty="0" err="1"/>
              <a:t>same</a:t>
            </a:r>
            <a:r>
              <a:rPr lang="tr-TR" dirty="0"/>
              <a:t> of an </a:t>
            </a:r>
            <a:r>
              <a:rPr lang="tr-TR" dirty="0" err="1"/>
              <a:t>individual</a:t>
            </a:r>
            <a:r>
              <a:rPr lang="tr-TR" dirty="0"/>
              <a:t> has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selected</a:t>
            </a:r>
            <a:r>
              <a:rPr lang="tr-TR" dirty="0"/>
              <a:t> </a:t>
            </a:r>
            <a:r>
              <a:rPr lang="tr-TR" dirty="0" err="1"/>
              <a:t>merit</a:t>
            </a:r>
            <a:r>
              <a:rPr lang="tr-TR" dirty="0"/>
              <a:t>.</a:t>
            </a:r>
          </a:p>
          <a:p>
            <a:pPr>
              <a:buNone/>
            </a:pPr>
            <a:r>
              <a:rPr lang="tr-TR" dirty="0"/>
              <a:t>		</a:t>
            </a:r>
            <a:r>
              <a:rPr lang="tr-TR" dirty="0" err="1"/>
              <a:t>predictable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accurately</a:t>
            </a:r>
            <a:endParaRPr lang="tr-TR" dirty="0"/>
          </a:p>
          <a:p>
            <a:pPr>
              <a:buNone/>
            </a:pPr>
            <a:r>
              <a:rPr lang="tr-TR" dirty="0"/>
              <a:t>		</a:t>
            </a: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1952596" y="2857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err="1">
                <a:latin typeface="+mj-lt"/>
                <a:ea typeface="+mj-ea"/>
                <a:cs typeface="+mj-cs"/>
              </a:rPr>
              <a:t>Hints</a:t>
            </a:r>
            <a:r>
              <a:rPr lang="tr-TR" sz="4400" dirty="0">
                <a:latin typeface="+mj-lt"/>
                <a:ea typeface="+mj-ea"/>
                <a:cs typeface="+mj-cs"/>
              </a:rPr>
              <a:t> </a:t>
            </a:r>
            <a:r>
              <a:rPr lang="tr-TR" sz="4400" dirty="0" err="1">
                <a:latin typeface="+mj-lt"/>
                <a:ea typeface="+mj-ea"/>
                <a:cs typeface="+mj-cs"/>
              </a:rPr>
              <a:t>to</a:t>
            </a:r>
            <a:r>
              <a:rPr lang="tr-TR" sz="4400" dirty="0">
                <a:latin typeface="+mj-lt"/>
                <a:ea typeface="+mj-ea"/>
                <a:cs typeface="+mj-cs"/>
              </a:rPr>
              <a:t> </a:t>
            </a:r>
            <a:r>
              <a:rPr lang="tr-TR" sz="4400" dirty="0" err="1">
                <a:latin typeface="+mj-lt"/>
                <a:ea typeface="+mj-ea"/>
                <a:cs typeface="+mj-cs"/>
              </a:rPr>
              <a:t>attent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9824220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52596" y="1571612"/>
            <a:ext cx="8229600" cy="1143000"/>
          </a:xfrm>
        </p:spPr>
        <p:txBody>
          <a:bodyPr/>
          <a:lstStyle/>
          <a:p>
            <a:r>
              <a:rPr lang="tr-TR" dirty="0"/>
              <a:t>ART is art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3000373"/>
            <a:ext cx="8229600" cy="3125791"/>
          </a:xfrm>
        </p:spPr>
        <p:txBody>
          <a:bodyPr/>
          <a:lstStyle/>
          <a:p>
            <a:pPr algn="ctr">
              <a:buNone/>
            </a:pPr>
            <a:r>
              <a:rPr lang="tr-TR" dirty="0" err="1"/>
              <a:t>It</a:t>
            </a:r>
            <a:r>
              <a:rPr lang="tr-TR" dirty="0"/>
              <a:t> </a:t>
            </a:r>
            <a:r>
              <a:rPr lang="tr-TR" dirty="0" err="1"/>
              <a:t>makes</a:t>
            </a:r>
            <a:r>
              <a:rPr lang="tr-TR" dirty="0"/>
              <a:t> </a:t>
            </a:r>
            <a:r>
              <a:rPr lang="tr-TR" dirty="0" err="1"/>
              <a:t>real</a:t>
            </a:r>
            <a:r>
              <a:rPr lang="tr-TR" dirty="0"/>
              <a:t> </a:t>
            </a:r>
            <a:r>
              <a:rPr lang="tr-TR" dirty="0" err="1"/>
              <a:t>what</a:t>
            </a:r>
            <a:r>
              <a:rPr lang="tr-TR" dirty="0"/>
              <a:t> </a:t>
            </a:r>
            <a:r>
              <a:rPr lang="tr-TR" dirty="0" err="1"/>
              <a:t>you</a:t>
            </a:r>
            <a:r>
              <a:rPr lang="tr-TR" dirty="0"/>
              <a:t> </a:t>
            </a:r>
            <a:r>
              <a:rPr lang="tr-TR" dirty="0" err="1"/>
              <a:t>desire</a:t>
            </a:r>
            <a:r>
              <a:rPr lang="tr-TR" dirty="0"/>
              <a:t> on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/>
              <a:t>herd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2039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2497</Words>
  <Application>Microsoft Office PowerPoint</Application>
  <PresentationFormat>Geniş ekran</PresentationFormat>
  <Paragraphs>399</Paragraphs>
  <Slides>57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57</vt:i4>
      </vt:variant>
    </vt:vector>
  </HeadingPairs>
  <TitlesOfParts>
    <vt:vector size="61" baseType="lpstr">
      <vt:lpstr>Arial</vt:lpstr>
      <vt:lpstr>Calibri</vt:lpstr>
      <vt:lpstr>Calibri Light</vt:lpstr>
      <vt:lpstr>Office Teması</vt:lpstr>
      <vt:lpstr>Assisted Reproductive Technologies (ART) in Sheep and Goat  Dr. Kemal Tuna OLĞAÇ</vt:lpstr>
      <vt:lpstr>ART …</vt:lpstr>
      <vt:lpstr>PowerPoint Sunusu</vt:lpstr>
      <vt:lpstr>Feedback Mechanism</vt:lpstr>
      <vt:lpstr>Feedback Mechanism</vt:lpstr>
      <vt:lpstr>Feedback Mechanism</vt:lpstr>
      <vt:lpstr>Feedback Mechanism</vt:lpstr>
      <vt:lpstr>Reproductive Endocrinology</vt:lpstr>
      <vt:lpstr>Reproductive Endocrinology</vt:lpstr>
      <vt:lpstr>Sexual Cycle in Female Animals</vt:lpstr>
      <vt:lpstr>Sexual Cycle in Female Animals</vt:lpstr>
      <vt:lpstr>PowerPoint Sunusu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Goats</vt:lpstr>
      <vt:lpstr>Sexual Cycle in Goats</vt:lpstr>
      <vt:lpstr>Sexual Cycle in Goats</vt:lpstr>
      <vt:lpstr>Sexual Cycle in Goats</vt:lpstr>
      <vt:lpstr>Sexual Cycle in Goats</vt:lpstr>
      <vt:lpstr>Synchronization</vt:lpstr>
      <vt:lpstr>PowerPoint Sunusu</vt:lpstr>
      <vt:lpstr>PowerPoint Sunusu</vt:lpstr>
      <vt:lpstr>PowerPoint Sunusu</vt:lpstr>
      <vt:lpstr>PowerPoint Sunusu</vt:lpstr>
      <vt:lpstr>Hints to attent</vt:lpstr>
      <vt:lpstr>Artificial Insemination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Trans-cervial Intrauterin Insemination</vt:lpstr>
      <vt:lpstr>PowerPoint Sunusu</vt:lpstr>
      <vt:lpstr>Laparoscopic-Intrauterin insemination</vt:lpstr>
      <vt:lpstr>Appropriate Insemination Time</vt:lpstr>
      <vt:lpstr>Appropriate Insemination Time</vt:lpstr>
      <vt:lpstr>Hints to attent</vt:lpstr>
      <vt:lpstr>Embryo Transfer</vt:lpstr>
      <vt:lpstr>Embryo Transfer</vt:lpstr>
      <vt:lpstr>PowerPoint Sunusu</vt:lpstr>
      <vt:lpstr>Embryo Collection</vt:lpstr>
      <vt:lpstr>Transfer</vt:lpstr>
      <vt:lpstr>Hints to attent</vt:lpstr>
      <vt:lpstr>In-vitro Embryo Production (IVP)</vt:lpstr>
      <vt:lpstr>Ovum Pick-Up</vt:lpstr>
      <vt:lpstr>Ovum Pick-Up</vt:lpstr>
      <vt:lpstr>IVM, IVF, IVC</vt:lpstr>
      <vt:lpstr>Transgenesis and Cloning</vt:lpstr>
      <vt:lpstr>PowerPoint Sunusu</vt:lpstr>
      <vt:lpstr>ART is art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Feedback Mechanism</dc:title>
  <dc:creator>Tuna</dc:creator>
  <cp:lastModifiedBy>Kemal.Tuna.Olgac</cp:lastModifiedBy>
  <cp:revision>7</cp:revision>
  <dcterms:created xsi:type="dcterms:W3CDTF">2021-03-23T12:05:16Z</dcterms:created>
  <dcterms:modified xsi:type="dcterms:W3CDTF">2025-09-05T10:52:29Z</dcterms:modified>
</cp:coreProperties>
</file>