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2" r:id="rId3"/>
    <p:sldId id="258" r:id="rId4"/>
    <p:sldId id="293" r:id="rId5"/>
    <p:sldId id="261" r:id="rId6"/>
    <p:sldId id="265" r:id="rId7"/>
    <p:sldId id="289" r:id="rId8"/>
    <p:sldId id="290" r:id="rId9"/>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8EE"/>
    <a:srgbClr val="552579"/>
    <a:srgbClr val="FAE3A4"/>
    <a:srgbClr val="D9FEBE"/>
    <a:srgbClr val="FBC2A3"/>
    <a:srgbClr val="A2F4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2AEDA625-F78F-4851-83B7-E98FC6A479A4}" type="datetimeFigureOut">
              <a:rPr lang="tr-TR"/>
              <a:pPr>
                <a:defRPr/>
              </a:pPr>
              <a:t>13.2.2018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0CAC724-C658-450B-86BF-E9D17405B697}"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5F1566C-F762-4BD9-A1F1-82F711373EBD}" type="datetimeFigureOut">
              <a:rPr lang="tr-TR"/>
              <a:pPr>
                <a:defRPr/>
              </a:pPr>
              <a:t>13.2.2018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ED94030D-FBE3-4126-878B-24BADD3171F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02097904-6124-4F70-88F0-3CBA41483D22}" type="datetimeFigureOut">
              <a:rPr lang="tr-TR"/>
              <a:pPr>
                <a:defRPr/>
              </a:pPr>
              <a:t>13.2.2018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F51D810-D108-4F03-B343-20780CDDD62F}"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D659C90-61BF-4C95-AF96-83236AC52B66}" type="datetimeFigureOut">
              <a:rPr lang="tr-TR"/>
              <a:pPr>
                <a:defRPr/>
              </a:pPr>
              <a:t>13.2.2018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27A14FD-1A6C-4BB8-A30C-094F60685A90}"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7EDCD5B2-3AF5-4551-9269-3407F6FB555F}" type="datetimeFigureOut">
              <a:rPr lang="tr-TR"/>
              <a:pPr>
                <a:defRPr/>
              </a:pPr>
              <a:t>13.2.2018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162B510-E1BE-42D7-A876-27359FCEA68B}"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20A2AB7E-525F-429A-AEB6-6EA4376B32F6}" type="datetimeFigureOut">
              <a:rPr lang="tr-TR"/>
              <a:pPr>
                <a:defRPr/>
              </a:pPr>
              <a:t>13.2.2018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186D5B5D-665D-472B-BD2C-8F8FBECD7DA3}"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0DC61FD7-D90D-47E9-B7D6-273744539D85}" type="datetimeFigureOut">
              <a:rPr lang="tr-TR"/>
              <a:pPr>
                <a:defRPr/>
              </a:pPr>
              <a:t>13.2.2018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C6A0A4EF-D881-43F0-91D3-A41FB302E077}"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F69801CD-03A2-4470-89C7-6B25FE538CBD}" type="datetimeFigureOut">
              <a:rPr lang="tr-TR"/>
              <a:pPr>
                <a:defRPr/>
              </a:pPr>
              <a:t>13.2.2018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E8CA01DE-2829-4C19-A7B8-A8F6578B4060}"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63CDD57B-1B1A-4D28-983A-ED49617B7102}" type="datetimeFigureOut">
              <a:rPr lang="tr-TR"/>
              <a:pPr>
                <a:defRPr/>
              </a:pPr>
              <a:t>13.2.2018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5566A89D-6207-4B87-91A9-7F0F3BFD522D}"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1BD00BB-932D-4A02-989E-65B403A30270}" type="datetimeFigureOut">
              <a:rPr lang="tr-TR"/>
              <a:pPr>
                <a:defRPr/>
              </a:pPr>
              <a:t>13.2.2018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BF5E60A5-63EF-4D6B-B7E8-F79F1BBE2D4B}"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4467FA04-7FBC-499C-B17F-668B4C75D40C}" type="datetimeFigureOut">
              <a:rPr lang="tr-TR"/>
              <a:pPr>
                <a:defRPr/>
              </a:pPr>
              <a:t>13.2.2018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EF7716B-FDF5-4B24-9757-E94AF045BEE5}"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7705FF2-11BC-4A90-B1A3-0F1E9D1241FD}" type="datetimeFigureOut">
              <a:rPr lang="tr-TR"/>
              <a:pPr>
                <a:defRPr/>
              </a:pPr>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AA82944-DD5E-4EEF-835B-C629CFDE4ADA}"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tx2">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3314" name="2 İçerik Yer Tutucusu"/>
          <p:cNvSpPr>
            <a:spLocks noGrp="1"/>
          </p:cNvSpPr>
          <p:nvPr>
            <p:ph idx="1"/>
          </p:nvPr>
        </p:nvSpPr>
        <p:spPr>
          <a:xfrm>
            <a:off x="1786" y="2492896"/>
            <a:ext cx="8229600" cy="857250"/>
          </a:xfrm>
        </p:spPr>
        <p:txBody>
          <a:bodyPr/>
          <a:lstStyle/>
          <a:p>
            <a:pPr eaLnBrk="1" hangingPunct="1">
              <a:buFont typeface="Arial" charset="0"/>
              <a:buNone/>
            </a:pPr>
            <a:r>
              <a:rPr lang="tr-TR" sz="3600" dirty="0" smtClean="0">
                <a:latin typeface="Arial" panose="020B0604020202020204" pitchFamily="34" charset="0"/>
                <a:cs typeface="Arial" panose="020B0604020202020204" pitchFamily="34" charset="0"/>
              </a:rPr>
              <a:t>               </a:t>
            </a:r>
            <a:r>
              <a:rPr lang="tr-TR" sz="3600" b="1" dirty="0" smtClean="0">
                <a:latin typeface="Arial" panose="020B0604020202020204" pitchFamily="34" charset="0"/>
                <a:cs typeface="Arial" panose="020B0604020202020204" pitchFamily="34" charset="0"/>
              </a:rPr>
              <a:t>İKNA EDİCİ İLETİŞİM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C000"/>
            </a:gs>
            <a:gs pos="50000">
              <a:srgbClr val="A2F4F2"/>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4338" name="2 İçerik Yer Tutucusu"/>
          <p:cNvSpPr>
            <a:spLocks noGrp="1"/>
          </p:cNvSpPr>
          <p:nvPr>
            <p:ph idx="1"/>
          </p:nvPr>
        </p:nvSpPr>
        <p:spPr>
          <a:xfrm>
            <a:off x="1285874" y="1785938"/>
            <a:ext cx="3790181" cy="4525962"/>
          </a:xfrm>
        </p:spPr>
        <p:txBody>
          <a:bodyPr/>
          <a:lstStyle/>
          <a:p>
            <a:pPr eaLnBrk="1" hangingPunct="1">
              <a:buFont typeface="Arial" charset="0"/>
              <a:buNone/>
            </a:pPr>
            <a:r>
              <a:rPr lang="tr-TR" sz="2800" b="1" dirty="0" smtClean="0">
                <a:latin typeface="Arial" panose="020B0604020202020204" pitchFamily="34" charset="0"/>
                <a:cs typeface="Arial" panose="020B0604020202020204" pitchFamily="34" charset="0"/>
              </a:rPr>
              <a:t>     1-Bilinçli niyet, </a:t>
            </a:r>
          </a:p>
          <a:p>
            <a:pPr eaLnBrk="1" hangingPunct="1">
              <a:buFont typeface="Arial" charset="0"/>
              <a:buNone/>
            </a:pPr>
            <a:r>
              <a:rPr lang="tr-TR" sz="2800" b="1" dirty="0" smtClean="0">
                <a:latin typeface="Arial" panose="020B0604020202020204" pitchFamily="34" charset="0"/>
                <a:cs typeface="Arial" panose="020B0604020202020204" pitchFamily="34" charset="0"/>
              </a:rPr>
              <a:t>     2-Davranış değiştirme</a:t>
            </a:r>
          </a:p>
          <a:p>
            <a:pPr eaLnBrk="1" hangingPunct="1">
              <a:buFont typeface="Arial" charset="0"/>
              <a:buNone/>
            </a:pPr>
            <a:r>
              <a:rPr lang="tr-TR" sz="2800" b="1" dirty="0" smtClean="0">
                <a:latin typeface="Arial" panose="020B0604020202020204" pitchFamily="34" charset="0"/>
                <a:cs typeface="Arial" panose="020B0604020202020204" pitchFamily="34" charset="0"/>
              </a:rPr>
              <a:t>     3-Mesaj nakli </a:t>
            </a:r>
          </a:p>
          <a:p>
            <a:pPr eaLnBrk="1" hangingPunct="1"/>
            <a:endParaRPr lang="tr-TR" sz="2800" b="1" dirty="0" smtClean="0">
              <a:latin typeface="Arial" panose="020B0604020202020204" pitchFamily="34" charset="0"/>
              <a:cs typeface="Arial" panose="020B0604020202020204" pitchFamily="34" charset="0"/>
            </a:endParaRPr>
          </a:p>
        </p:txBody>
      </p:sp>
      <p:sp>
        <p:nvSpPr>
          <p:cNvPr id="14339" name="3 Dikdörtgen"/>
          <p:cNvSpPr>
            <a:spLocks noChangeArrowheads="1"/>
          </p:cNvSpPr>
          <p:nvPr/>
        </p:nvSpPr>
        <p:spPr bwMode="auto">
          <a:xfrm>
            <a:off x="1571625" y="1000125"/>
            <a:ext cx="4844531" cy="523220"/>
          </a:xfrm>
          <a:prstGeom prst="rect">
            <a:avLst/>
          </a:prstGeom>
          <a:noFill/>
          <a:ln w="9525">
            <a:noFill/>
            <a:miter lim="800000"/>
            <a:headEnd/>
            <a:tailEnd/>
          </a:ln>
        </p:spPr>
        <p:txBody>
          <a:bodyPr wrap="none">
            <a:spAutoFit/>
          </a:bodyPr>
          <a:lstStyle/>
          <a:p>
            <a:r>
              <a:rPr lang="tr-TR" sz="2800" b="1" dirty="0">
                <a:latin typeface="Arial" panose="020B0604020202020204" pitchFamily="34" charset="0"/>
                <a:cs typeface="Arial" panose="020B0604020202020204" pitchFamily="34" charset="0"/>
              </a:rPr>
              <a:t>İKNANIN ÜÇ TEMEL ÖĞESİ</a:t>
            </a:r>
          </a:p>
        </p:txBody>
      </p:sp>
      <p:pic>
        <p:nvPicPr>
          <p:cNvPr id="5" name="Picture 14" descr="16"/>
          <p:cNvPicPr>
            <a:picLocks noChangeAspect="1" noChangeArrowheads="1"/>
          </p:cNvPicPr>
          <p:nvPr/>
        </p:nvPicPr>
        <p:blipFill>
          <a:blip r:embed="rId2"/>
          <a:srcRect/>
          <a:stretch>
            <a:fillRect/>
          </a:stretch>
        </p:blipFill>
        <p:spPr bwMode="auto">
          <a:xfrm>
            <a:off x="5580112" y="1771109"/>
            <a:ext cx="2643187" cy="2725737"/>
          </a:xfrm>
          <a:prstGeom prst="rect">
            <a:avLst/>
          </a:prstGeom>
          <a:noFill/>
          <a:ln w="38100" algn="ctr">
            <a:solidFill>
              <a:srgbClr val="FFCB97"/>
            </a:solidFill>
            <a:miter lim="800000"/>
            <a:headEnd/>
            <a:tailEnd/>
          </a:ln>
          <a:effectLst>
            <a:outerShdw dist="107763" dir="2700000" algn="ctr" rotWithShape="0">
              <a:srgbClr val="CC9900">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2 İçerik Yer Tutucusu"/>
          <p:cNvSpPr>
            <a:spLocks noGrp="1"/>
          </p:cNvSpPr>
          <p:nvPr>
            <p:ph idx="1"/>
          </p:nvPr>
        </p:nvSpPr>
        <p:spPr>
          <a:xfrm>
            <a:off x="1116013" y="1412875"/>
            <a:ext cx="6786562" cy="4525963"/>
          </a:xfrm>
        </p:spPr>
        <p:txBody>
          <a:bodyPr/>
          <a:lstStyle/>
          <a:p>
            <a:pPr eaLnBrk="1" hangingPunct="1">
              <a:buFont typeface="Arial" charset="0"/>
              <a:buNone/>
            </a:pPr>
            <a:r>
              <a:rPr lang="tr-TR" b="1" dirty="0" smtClean="0">
                <a:latin typeface="Arial" panose="020B0604020202020204" pitchFamily="34" charset="0"/>
                <a:cs typeface="Arial" panose="020B0604020202020204" pitchFamily="34" charset="0"/>
              </a:rPr>
              <a:t>      Davranışların ve kanaatlerin değiştirilmesinde stratejik bir rol oynayan ikna uygulamalarında başarılı olabilmek için iletişim teknik ve yöntemlerini çok iyi kullanabilmek gerekir.</a:t>
            </a:r>
          </a:p>
          <a:p>
            <a:pPr eaLnBrk="1" hangingPunct="1">
              <a:buFont typeface="Arial" charset="0"/>
              <a:buNone/>
            </a:pPr>
            <a:r>
              <a:rPr lang="tr-TR" b="1" dirty="0" smtClean="0">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idx="1"/>
          </p:nvPr>
        </p:nvSpPr>
        <p:spPr>
          <a:xfrm>
            <a:off x="971600" y="1412776"/>
            <a:ext cx="7417072" cy="4525963"/>
          </a:xfrm>
        </p:spPr>
        <p:txBody>
          <a:bodyPr/>
          <a:lstStyle/>
          <a:p>
            <a:pPr eaLnBrk="1" hangingPunct="1">
              <a:buFont typeface="Arial" charset="0"/>
              <a:buNone/>
            </a:pPr>
            <a:r>
              <a:rPr lang="tr-TR" b="1" dirty="0" smtClean="0">
                <a:latin typeface="Arial" panose="020B0604020202020204" pitchFamily="34" charset="0"/>
                <a:cs typeface="Arial" panose="020B0604020202020204" pitchFamily="34" charset="0"/>
              </a:rPr>
              <a:t>     İletişim süreci ile ikna süreci arasında paralellik vardır. Çünkü ikna konusu, iletişim sürecinin de içinde yer alır. İkna ile iletişim arasındaki temel farkı ise “niyet” oluşturur. Niyet olmadan, iknadan söz edebilmek mümkün değildir.</a:t>
            </a:r>
          </a:p>
          <a:p>
            <a:pPr eaLnBrk="1" hangingPunct="1"/>
            <a:endParaRPr lang="tr-TR" b="1" dirty="0" smtClean="0">
              <a:latin typeface="Arial" panose="020B0604020202020204" pitchFamily="34" charset="0"/>
              <a:cs typeface="Arial" panose="020B0604020202020204" pitchFamily="34" charset="0"/>
            </a:endParaRPr>
          </a:p>
          <a:p>
            <a:endParaRPr lang="tr-TR" b="1" dirty="0" smtClean="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accent3">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8434" name="2 İçerik Yer Tutucusu"/>
          <p:cNvSpPr>
            <a:spLocks noGrp="1"/>
          </p:cNvSpPr>
          <p:nvPr>
            <p:ph idx="1"/>
          </p:nvPr>
        </p:nvSpPr>
        <p:spPr>
          <a:xfrm>
            <a:off x="827584" y="1484784"/>
            <a:ext cx="7143750" cy="3143250"/>
          </a:xfrm>
        </p:spPr>
        <p:txBody>
          <a:bodyPr/>
          <a:lstStyle/>
          <a:p>
            <a:pPr eaLnBrk="1" hangingPunct="1">
              <a:buFont typeface="Arial" charset="0"/>
              <a:buNone/>
            </a:pPr>
            <a:r>
              <a:rPr lang="tr-TR" b="1" dirty="0" smtClean="0">
                <a:latin typeface="Arial" panose="020B0604020202020204" pitchFamily="34" charset="0"/>
                <a:cs typeface="Arial" panose="020B0604020202020204" pitchFamily="34" charset="0"/>
              </a:rPr>
              <a:t>    İkna edici iletişim, bir birey, düşünce ya da olaya ilişkin tutum değişimi yaratmak amacıyla gerçekleştirilen iletişim olarak tanımlanabilir.</a:t>
            </a:r>
            <a:br>
              <a:rPr lang="tr-TR" b="1" dirty="0" smtClean="0">
                <a:latin typeface="Arial" panose="020B0604020202020204" pitchFamily="34" charset="0"/>
                <a:cs typeface="Arial" panose="020B0604020202020204" pitchFamily="34" charset="0"/>
              </a:rPr>
            </a:br>
            <a:r>
              <a:rPr lang="tr-TR" b="1" dirty="0" smtClean="0">
                <a:latin typeface="Arial" panose="020B0604020202020204" pitchFamily="34" charset="0"/>
                <a:cs typeface="Arial" panose="020B0604020202020204" pitchFamily="34" charset="0"/>
              </a:rPr>
              <a:t/>
            </a:r>
            <a:br>
              <a:rPr lang="tr-TR" b="1" dirty="0" smtClean="0">
                <a:latin typeface="Arial" panose="020B0604020202020204" pitchFamily="34" charset="0"/>
                <a:cs typeface="Arial" panose="020B0604020202020204" pitchFamily="34" charset="0"/>
              </a:rPr>
            </a:br>
            <a:endParaRPr lang="tr-TR"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9458" name="2 İçerik Yer Tutucusu"/>
          <p:cNvSpPr>
            <a:spLocks noGrp="1"/>
          </p:cNvSpPr>
          <p:nvPr>
            <p:ph idx="1"/>
          </p:nvPr>
        </p:nvSpPr>
        <p:spPr>
          <a:xfrm>
            <a:off x="971600" y="1484784"/>
            <a:ext cx="7344816" cy="4525962"/>
          </a:xfrm>
        </p:spPr>
        <p:txBody>
          <a:bodyPr/>
          <a:lstStyle/>
          <a:p>
            <a:pPr eaLnBrk="1" hangingPunct="1">
              <a:buFont typeface="Arial" charset="0"/>
              <a:buNone/>
            </a:pPr>
            <a:r>
              <a:rPr lang="tr-TR" sz="2800" b="1" dirty="0" smtClean="0">
                <a:latin typeface="Arial" panose="020B0604020202020204" pitchFamily="34" charset="0"/>
                <a:cs typeface="Arial" panose="020B0604020202020204" pitchFamily="34" charset="0"/>
              </a:rPr>
              <a:t>     1-Önce küçük sonra büyük rica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2-Önce büyük sonra küçük rica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3-Gitgide artan ricalar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4-Sadece o değil veya satışı tatlandırma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5-"Evet- evet tekniği“</a:t>
            </a:r>
          </a:p>
          <a:p>
            <a:pPr eaLnBrk="1" hangingPunct="1">
              <a:buFont typeface="Arial" charset="0"/>
              <a:buNone/>
            </a:pPr>
            <a:r>
              <a:rPr lang="tr-TR" sz="2800" b="1" dirty="0" smtClean="0">
                <a:latin typeface="Arial" panose="020B0604020202020204" pitchFamily="34" charset="0"/>
                <a:cs typeface="Arial" panose="020B0604020202020204" pitchFamily="34" charset="0"/>
              </a:rPr>
              <a:t>     6-"Acaba" değil "hangi"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7-Soruya soruyla yanıt verme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8-Yer etme tekniği</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9-Borca sokma tekniği</a:t>
            </a:r>
            <a:br>
              <a:rPr lang="tr-TR" sz="2800" b="1" dirty="0" smtClean="0">
                <a:latin typeface="Arial" panose="020B0604020202020204" pitchFamily="34" charset="0"/>
                <a:cs typeface="Arial" panose="020B0604020202020204" pitchFamily="34" charset="0"/>
              </a:rPr>
            </a:br>
            <a:endParaRPr lang="tr-TR" sz="2800" dirty="0" smtClean="0">
              <a:latin typeface="Arial" panose="020B0604020202020204" pitchFamily="34" charset="0"/>
              <a:cs typeface="Arial" panose="020B0604020202020204" pitchFamily="34" charset="0"/>
            </a:endParaRPr>
          </a:p>
        </p:txBody>
      </p:sp>
      <p:sp>
        <p:nvSpPr>
          <p:cNvPr id="19459" name="3 Dikdörtgen"/>
          <p:cNvSpPr>
            <a:spLocks noChangeArrowheads="1"/>
          </p:cNvSpPr>
          <p:nvPr/>
        </p:nvSpPr>
        <p:spPr bwMode="auto">
          <a:xfrm>
            <a:off x="1547664" y="620688"/>
            <a:ext cx="5245090" cy="584775"/>
          </a:xfrm>
          <a:prstGeom prst="rect">
            <a:avLst/>
          </a:prstGeom>
          <a:noFill/>
          <a:ln w="9525">
            <a:noFill/>
            <a:miter lim="800000"/>
            <a:headEnd/>
            <a:tailEnd/>
          </a:ln>
        </p:spPr>
        <p:txBody>
          <a:bodyPr wrap="none">
            <a:spAutoFit/>
          </a:bodyPr>
          <a:lstStyle/>
          <a:p>
            <a:r>
              <a:rPr lang="tr-TR" sz="3200" b="1" dirty="0">
                <a:latin typeface="Arial" panose="020B0604020202020204" pitchFamily="34" charset="0"/>
                <a:cs typeface="Arial" panose="020B0604020202020204" pitchFamily="34" charset="0"/>
              </a:rPr>
              <a:t>TEMEL İKNA TEKNİKLERİ</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24744"/>
            <a:ext cx="8229600" cy="4525962"/>
          </a:xfrm>
        </p:spPr>
        <p:txBody>
          <a:bodyPr rtlCol="0">
            <a:noAutofit/>
          </a:bodyPr>
          <a:lstStyle/>
          <a:p>
            <a:pPr eaLnBrk="1" fontAlgn="auto" hangingPunct="1">
              <a:spcAft>
                <a:spcPts val="0"/>
              </a:spcAft>
              <a:buFont typeface="Arial" pitchFamily="34" charset="0"/>
              <a:buNone/>
              <a:defRPr/>
            </a:pPr>
            <a:r>
              <a:rPr lang="tr-TR" sz="2400" b="1" dirty="0" smtClean="0">
                <a:latin typeface="Arial" panose="020B0604020202020204" pitchFamily="34" charset="0"/>
                <a:cs typeface="Arial" panose="020B0604020202020204" pitchFamily="34" charset="0"/>
              </a:rPr>
              <a:t>      Sosyal </a:t>
            </a:r>
            <a:r>
              <a:rPr lang="tr-TR" sz="2400" b="1" dirty="0">
                <a:latin typeface="Arial" panose="020B0604020202020204" pitchFamily="34" charset="0"/>
                <a:cs typeface="Arial" panose="020B0604020202020204" pitchFamily="34" charset="0"/>
              </a:rPr>
              <a:t>Psikolojinin temel yapı taşlarından biri olan ikna çalışmaları </a:t>
            </a:r>
            <a:r>
              <a:rPr lang="tr-TR" sz="2400" b="1" dirty="0" err="1">
                <a:latin typeface="Arial" panose="020B0604020202020204" pitchFamily="34" charset="0"/>
                <a:cs typeface="Arial" panose="020B0604020202020204" pitchFamily="34" charset="0"/>
              </a:rPr>
              <a:t>Hovland'dan</a:t>
            </a:r>
            <a:r>
              <a:rPr lang="tr-TR" sz="2400" b="1" dirty="0">
                <a:latin typeface="Arial" panose="020B0604020202020204" pitchFamily="34" charset="0"/>
                <a:cs typeface="Arial" panose="020B0604020202020204" pitchFamily="34" charset="0"/>
              </a:rPr>
              <a:t> (1949) Şerif'e (1945) birçok önemli kuramcının da etkisiyle oldukça zengin bir literatüre sahiptir. Ancak, Türkiye'de Bilgin (2000) ve </a:t>
            </a:r>
            <a:r>
              <a:rPr lang="tr-TR" sz="2400" b="1" dirty="0" err="1">
                <a:latin typeface="Arial" panose="020B0604020202020204" pitchFamily="34" charset="0"/>
                <a:cs typeface="Arial" panose="020B0604020202020204" pitchFamily="34" charset="0"/>
              </a:rPr>
              <a:t>Kağıtçıbaşı</a:t>
            </a:r>
            <a:r>
              <a:rPr lang="tr-TR" sz="2400" b="1" dirty="0">
                <a:latin typeface="Arial" panose="020B0604020202020204" pitchFamily="34" charset="0"/>
                <a:cs typeface="Arial" panose="020B0604020202020204" pitchFamily="34" charset="0"/>
              </a:rPr>
              <a:t> (1988) gibi önemli sosyal psikologların kitaplarında yer verdikleri bölümler, literatürde önemli bir yere sahip olan yabancı dilde yazılmış bazı kitaplara ait </a:t>
            </a:r>
            <a:r>
              <a:rPr lang="tr-TR" sz="2400" b="1" dirty="0" smtClean="0">
                <a:latin typeface="Arial" panose="020B0604020202020204" pitchFamily="34" charset="0"/>
                <a:cs typeface="Arial" panose="020B0604020202020204" pitchFamily="34" charset="0"/>
              </a:rPr>
              <a:t>çeviriler</a:t>
            </a:r>
            <a:r>
              <a:rPr lang="tr-TR" sz="2400" b="1" dirty="0">
                <a:latin typeface="Arial" panose="020B0604020202020204" pitchFamily="34" charset="0"/>
                <a:cs typeface="Arial" panose="020B0604020202020204" pitchFamily="34" charset="0"/>
              </a:rPr>
              <a:t> </a:t>
            </a:r>
            <a:r>
              <a:rPr lang="tr-TR" sz="2400" b="1" dirty="0" smtClean="0">
                <a:latin typeface="Arial" panose="020B0604020202020204" pitchFamily="34" charset="0"/>
                <a:cs typeface="Arial" panose="020B0604020202020204" pitchFamily="34" charset="0"/>
              </a:rPr>
              <a:t> dışında konu ile ilgili </a:t>
            </a:r>
            <a:r>
              <a:rPr lang="tr-TR" sz="2400" b="1" dirty="0">
                <a:latin typeface="Arial" panose="020B0604020202020204" pitchFamily="34" charset="0"/>
                <a:cs typeface="Arial" panose="020B0604020202020204" pitchFamily="34" charset="0"/>
              </a:rPr>
              <a:t>yeterli kaynak bulunmamaktadır. </a:t>
            </a:r>
            <a:endParaRPr lang="tr-TR" sz="2400" b="1" dirty="0" smtClean="0">
              <a:latin typeface="Arial" panose="020B0604020202020204" pitchFamily="34" charset="0"/>
              <a:cs typeface="Arial" panose="020B0604020202020204" pitchFamily="34" charset="0"/>
            </a:endParaRPr>
          </a:p>
          <a:p>
            <a:pPr eaLnBrk="1" fontAlgn="auto" hangingPunct="1">
              <a:spcAft>
                <a:spcPts val="0"/>
              </a:spcAft>
              <a:buFont typeface="Arial" pitchFamily="34" charset="0"/>
              <a:buNone/>
              <a:defRPr/>
            </a:pPr>
            <a:r>
              <a:rPr lang="tr-TR" sz="2400" b="1" dirty="0">
                <a:latin typeface="Arial" panose="020B0604020202020204" pitchFamily="34" charset="0"/>
                <a:cs typeface="Arial" panose="020B0604020202020204" pitchFamily="34" charset="0"/>
              </a:rPr>
              <a:t> </a:t>
            </a:r>
            <a:r>
              <a:rPr lang="tr-TR" sz="2400" b="1" dirty="0" smtClean="0">
                <a:latin typeface="Arial" panose="020B0604020202020204" pitchFamily="34" charset="0"/>
                <a:cs typeface="Arial" panose="020B0604020202020204" pitchFamily="34" charset="0"/>
              </a:rPr>
              <a:t>    B</a:t>
            </a:r>
            <a:r>
              <a:rPr lang="tr-TR" sz="2400" b="1" dirty="0" smtClean="0">
                <a:latin typeface="Arial" panose="020B0604020202020204" pitchFamily="34" charset="0"/>
                <a:cs typeface="Arial" panose="020B0604020202020204" pitchFamily="34" charset="0"/>
              </a:rPr>
              <a:t>u </a:t>
            </a:r>
            <a:r>
              <a:rPr lang="tr-TR" sz="2400" b="1" dirty="0">
                <a:latin typeface="Arial" panose="020B0604020202020204" pitchFamily="34" charset="0"/>
                <a:cs typeface="Arial" panose="020B0604020202020204" pitchFamily="34" charset="0"/>
              </a:rPr>
              <a:t>kaynaklar da konuyu daha çok kuramsal boyutta ele almaktadır.</a:t>
            </a:r>
            <a:br>
              <a:rPr lang="tr-TR" sz="2400" b="1"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bg1">
                <a:lumMod val="50000"/>
              </a:schemeClr>
            </a:gs>
            <a:gs pos="100000">
              <a:srgbClr val="FAE3A4"/>
            </a:gs>
          </a:gsLst>
          <a:lin ang="5400000" scaled="0"/>
          <a:tileRect/>
        </a:gradFill>
        <a:effectLst/>
      </p:bgPr>
    </p:bg>
    <p:spTree>
      <p:nvGrpSpPr>
        <p:cNvPr id="1" name=""/>
        <p:cNvGrpSpPr/>
        <p:nvPr/>
      </p:nvGrpSpPr>
      <p:grpSpPr>
        <a:xfrm>
          <a:off x="0" y="0"/>
          <a:ext cx="0" cy="0"/>
          <a:chOff x="0" y="0"/>
          <a:chExt cx="0" cy="0"/>
        </a:xfrm>
      </p:grpSpPr>
      <p:sp>
        <p:nvSpPr>
          <p:cNvPr id="21506" name="2 İçerik Yer Tutucusu"/>
          <p:cNvSpPr>
            <a:spLocks noGrp="1"/>
          </p:cNvSpPr>
          <p:nvPr>
            <p:ph idx="1"/>
          </p:nvPr>
        </p:nvSpPr>
        <p:spPr>
          <a:xfrm>
            <a:off x="467544" y="1700808"/>
            <a:ext cx="8229600" cy="4000500"/>
          </a:xfrm>
        </p:spPr>
        <p:txBody>
          <a:bodyPr/>
          <a:lstStyle/>
          <a:p>
            <a:pPr eaLnBrk="1" hangingPunct="1">
              <a:lnSpc>
                <a:spcPct val="90000"/>
              </a:lnSpc>
              <a:buFont typeface="Arial" charset="0"/>
              <a:buNone/>
            </a:pPr>
            <a:r>
              <a:rPr lang="tr-TR" b="1" dirty="0" smtClean="0">
                <a:latin typeface="Arial" panose="020B0604020202020204" pitchFamily="34" charset="0"/>
                <a:cs typeface="Arial" panose="020B0604020202020204" pitchFamily="34" charset="0"/>
              </a:rPr>
              <a:t>     iletişimin amacını temel alarak yapılan tanımlamalardan yola çıkarak, iletişimin asıl hedefinin tutum oluşturmak, tutum değişimi yaratmak, ikna sürecini  oluşturmak ve hızlandırmak olduğunu söylemek mümkündür.</a:t>
            </a:r>
            <a:endParaRPr lang="tr-TR"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228</Words>
  <Application>Microsoft Office PowerPoint</Application>
  <PresentationFormat>Ekran Gösterisi (4:3)</PresentationFormat>
  <Paragraphs>15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saglık bilimleri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ankara üniversitesi</dc:creator>
  <cp:lastModifiedBy>saba</cp:lastModifiedBy>
  <cp:revision>52</cp:revision>
  <dcterms:created xsi:type="dcterms:W3CDTF">2012-04-03T12:56:48Z</dcterms:created>
  <dcterms:modified xsi:type="dcterms:W3CDTF">2018-02-13T07:58:33Z</dcterms:modified>
</cp:coreProperties>
</file>