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94"/>
  </p:normalViewPr>
  <p:slideViewPr>
    <p:cSldViewPr snapToGrid="0" snapToObjects="1">
      <p:cViewPr varScale="1">
        <p:scale>
          <a:sx n="120" d="100"/>
          <a:sy n="120" d="100"/>
        </p:scale>
        <p:origin x="1400" y="1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A98AF03-7270-45C2-A683-C5E353EF01A5}" type="datetime4">
              <a:rPr lang="en-US" smtClean="0"/>
              <a:pPr/>
              <a:t>February 19, 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B37D5FE-740C-46F5-801A-FA5477D9711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B5AFD-D735-4504-A039-ADEBB6448D55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8118-FB93-4E87-B380-0175F2FE2167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93482-8E69-40F7-BCAD-5662A6CADB27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7EAE1-CAAC-4AEF-919E-158692B1E55E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5A706-D8F2-4D1A-855A-CADC92600C26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4F123-1704-49AC-9D15-C4B1462B8014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27EC2-47FB-48A1-8644-C8A81DDAA119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EC3ED-7435-49F9-84C8-03CCA2F8DEDB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49BF1-FCD3-4395-8FF6-0047AF66228E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61222-2C8B-4501-BE87-6797EC025925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16C01193-8287-4834-A286-6B880643E934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Parsons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İşlevselcilik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53991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Eylem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/>
          </a:bodyPr>
          <a:lstStyle/>
          <a:p>
            <a:r>
              <a:rPr lang="en-US" dirty="0"/>
              <a:t>Parsons </a:t>
            </a:r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eylemlerde</a:t>
            </a:r>
            <a:r>
              <a:rPr lang="en-US" dirty="0"/>
              <a:t> </a:t>
            </a:r>
            <a:r>
              <a:rPr lang="en-US" dirty="0" err="1"/>
              <a:t>hesaplılık</a:t>
            </a:r>
            <a:r>
              <a:rPr lang="en-US" dirty="0"/>
              <a:t>, </a:t>
            </a:r>
            <a:r>
              <a:rPr lang="en-US" dirty="0" err="1"/>
              <a:t>faydalılık</a:t>
            </a:r>
            <a:r>
              <a:rPr lang="en-US" dirty="0"/>
              <a:t>, </a:t>
            </a:r>
            <a:r>
              <a:rPr lang="en-US" dirty="0" err="1"/>
              <a:t>bireycilik</a:t>
            </a:r>
            <a:r>
              <a:rPr lang="en-US" dirty="0"/>
              <a:t> </a:t>
            </a:r>
            <a:r>
              <a:rPr lang="en-US" dirty="0" err="1"/>
              <a:t>fikrinin</a:t>
            </a:r>
            <a:r>
              <a:rPr lang="en-US" dirty="0"/>
              <a:t> </a:t>
            </a:r>
            <a:r>
              <a:rPr lang="en-US" dirty="0" err="1"/>
              <a:t>tek</a:t>
            </a:r>
            <a:r>
              <a:rPr lang="en-US" dirty="0"/>
              <a:t> </a:t>
            </a:r>
            <a:r>
              <a:rPr lang="en-US" dirty="0" err="1"/>
              <a:t>güdüleyici</a:t>
            </a:r>
            <a:r>
              <a:rPr lang="en-US" dirty="0"/>
              <a:t> </a:t>
            </a:r>
            <a:r>
              <a:rPr lang="en-US" dirty="0" err="1"/>
              <a:t>güç</a:t>
            </a:r>
            <a:r>
              <a:rPr lang="en-US" dirty="0"/>
              <a:t> </a:t>
            </a:r>
            <a:r>
              <a:rPr lang="en-US" dirty="0" err="1"/>
              <a:t>olduğu</a:t>
            </a:r>
            <a:r>
              <a:rPr lang="en-US" dirty="0"/>
              <a:t> </a:t>
            </a:r>
            <a:r>
              <a:rPr lang="en-US" dirty="0" err="1"/>
              <a:t>fikrini</a:t>
            </a:r>
            <a:r>
              <a:rPr lang="en-US" dirty="0"/>
              <a:t> </a:t>
            </a:r>
            <a:r>
              <a:rPr lang="en-US" dirty="0" err="1"/>
              <a:t>eleştirir</a:t>
            </a:r>
            <a:r>
              <a:rPr lang="en-US" dirty="0"/>
              <a:t>.</a:t>
            </a:r>
          </a:p>
          <a:p>
            <a:pPr lvl="1"/>
            <a:r>
              <a:rPr lang="en-US" dirty="0" err="1"/>
              <a:t>Parsons’ın</a:t>
            </a:r>
            <a:r>
              <a:rPr lang="en-US" dirty="0"/>
              <a:t> </a:t>
            </a:r>
            <a:r>
              <a:rPr lang="en-US" dirty="0" err="1"/>
              <a:t>toplum</a:t>
            </a:r>
            <a:r>
              <a:rPr lang="en-US" dirty="0"/>
              <a:t> </a:t>
            </a:r>
            <a:r>
              <a:rPr lang="en-US" dirty="0" err="1"/>
              <a:t>anlayışı</a:t>
            </a:r>
            <a:r>
              <a:rPr lang="en-US" dirty="0"/>
              <a:t> </a:t>
            </a:r>
            <a:r>
              <a:rPr lang="en-US" dirty="0" err="1"/>
              <a:t>Durkheimcı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çizgide</a:t>
            </a:r>
            <a:r>
              <a:rPr lang="en-US" dirty="0"/>
              <a:t> </a:t>
            </a:r>
            <a:r>
              <a:rPr lang="en-US" dirty="0" err="1"/>
              <a:t>ilerler</a:t>
            </a:r>
            <a:r>
              <a:rPr lang="en-US" dirty="0"/>
              <a:t>.</a:t>
            </a:r>
          </a:p>
          <a:p>
            <a:pPr lvl="1"/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yaşamın</a:t>
            </a:r>
            <a:r>
              <a:rPr lang="en-US" dirty="0"/>
              <a:t> </a:t>
            </a:r>
            <a:r>
              <a:rPr lang="en-US" dirty="0" err="1"/>
              <a:t>eyleyicileri</a:t>
            </a:r>
            <a:r>
              <a:rPr lang="en-US" dirty="0"/>
              <a:t> </a:t>
            </a:r>
            <a:r>
              <a:rPr lang="en-US" dirty="0" err="1"/>
              <a:t>ahlaki</a:t>
            </a:r>
            <a:r>
              <a:rPr lang="en-US" dirty="0"/>
              <a:t> </a:t>
            </a:r>
            <a:r>
              <a:rPr lang="en-US" dirty="0" err="1"/>
              <a:t>birlik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uyum</a:t>
            </a:r>
            <a:r>
              <a:rPr lang="en-US" dirty="0"/>
              <a:t> </a:t>
            </a:r>
            <a:r>
              <a:rPr lang="en-US" dirty="0" err="1"/>
              <a:t>içerisinde</a:t>
            </a:r>
            <a:r>
              <a:rPr lang="en-US" dirty="0"/>
              <a:t> </a:t>
            </a:r>
            <a:r>
              <a:rPr lang="en-US" dirty="0" err="1"/>
              <a:t>konum</a:t>
            </a:r>
            <a:r>
              <a:rPr lang="en-US" dirty="0"/>
              <a:t> </a:t>
            </a:r>
            <a:r>
              <a:rPr lang="en-US" dirty="0" err="1"/>
              <a:t>alır</a:t>
            </a:r>
            <a:r>
              <a:rPr lang="en-US" dirty="0"/>
              <a:t>. </a:t>
            </a:r>
          </a:p>
          <a:p>
            <a:pPr lvl="1"/>
            <a:r>
              <a:rPr lang="en-US" dirty="0"/>
              <a:t>Bu </a:t>
            </a:r>
            <a:r>
              <a:rPr lang="en-US" dirty="0" err="1"/>
              <a:t>fikir</a:t>
            </a:r>
            <a:r>
              <a:rPr lang="en-US" dirty="0"/>
              <a:t> </a:t>
            </a:r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düzenliliklerin</a:t>
            </a:r>
            <a:r>
              <a:rPr lang="en-US" dirty="0"/>
              <a:t> </a:t>
            </a:r>
            <a:r>
              <a:rPr lang="en-US" dirty="0" err="1"/>
              <a:t>oluşumunu</a:t>
            </a:r>
            <a:r>
              <a:rPr lang="en-US" dirty="0"/>
              <a:t> </a:t>
            </a:r>
            <a:r>
              <a:rPr lang="en-US" dirty="0" err="1"/>
              <a:t>açıklamak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çıkış</a:t>
            </a:r>
            <a:r>
              <a:rPr lang="en-US" dirty="0"/>
              <a:t> </a:t>
            </a:r>
            <a:r>
              <a:rPr lang="en-US" dirty="0" err="1"/>
              <a:t>noktasıdır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0625223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Eylem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 fontScale="92500" lnSpcReduction="10000"/>
          </a:bodyPr>
          <a:lstStyle/>
          <a:p>
            <a:r>
              <a:rPr lang="tr-TR" dirty="0"/>
              <a:t>(</a:t>
            </a:r>
            <a:r>
              <a:rPr lang="tr-TR" dirty="0" err="1"/>
              <a:t>Parsons</a:t>
            </a:r>
            <a:r>
              <a:rPr lang="tr-TR" dirty="0"/>
              <a:t> için) insanların eylemleri belli idealler ve ortak kavrayışlar, değerler, standartlar tarafından güdülenir. </a:t>
            </a:r>
          </a:p>
          <a:p>
            <a:pPr lvl="1"/>
            <a:r>
              <a:rPr lang="tr-TR" dirty="0"/>
              <a:t>Faydacı bir </a:t>
            </a:r>
            <a:r>
              <a:rPr lang="tr-TR" dirty="0" err="1"/>
              <a:t>saikten</a:t>
            </a:r>
            <a:r>
              <a:rPr lang="tr-TR" dirty="0"/>
              <a:t> ziyade iradi bir eylem</a:t>
            </a:r>
          </a:p>
          <a:p>
            <a:r>
              <a:rPr lang="tr-TR" dirty="0"/>
              <a:t>Aktörün toplumsal eylemlerinde</a:t>
            </a:r>
          </a:p>
          <a:p>
            <a:pPr lvl="1"/>
            <a:r>
              <a:rPr lang="tr-TR" dirty="0"/>
              <a:t>Amaçlılık; araçlar ve koşullar.</a:t>
            </a:r>
          </a:p>
          <a:p>
            <a:pPr lvl="1"/>
            <a:r>
              <a:rPr lang="tr-TR" dirty="0"/>
              <a:t>Düzenleyici normatif standartlar</a:t>
            </a:r>
          </a:p>
          <a:p>
            <a:pPr lvl="1"/>
            <a:r>
              <a:rPr lang="tr-TR" dirty="0"/>
              <a:t>Toplumsal olarak belirlenmiş rol beklentileri</a:t>
            </a:r>
          </a:p>
          <a:p>
            <a:r>
              <a:rPr lang="tr-TR" dirty="0"/>
              <a:t>Bu toplumsal eylem </a:t>
            </a:r>
            <a:r>
              <a:rPr lang="tr-TR" dirty="0" err="1"/>
              <a:t>kavrışı</a:t>
            </a:r>
            <a:r>
              <a:rPr lang="tr-TR" dirty="0"/>
              <a:t> </a:t>
            </a:r>
            <a:r>
              <a:rPr lang="tr-TR" dirty="0" err="1"/>
              <a:t>Parsons’ı</a:t>
            </a:r>
            <a:r>
              <a:rPr lang="tr-TR" dirty="0"/>
              <a:t> hareketli bir dengeye sahip toplumsal sistem fikrine götürür.</a:t>
            </a:r>
          </a:p>
        </p:txBody>
      </p:sp>
    </p:spTree>
    <p:extLst>
      <p:ext uri="{BB962C8B-B14F-4D97-AF65-F5344CB8AC3E}">
        <p14:creationId xmlns:p14="http://schemas.microsoft.com/office/powerpoint/2010/main" val="38511782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Sistem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/>
          </a:bodyPr>
          <a:lstStyle/>
          <a:p>
            <a:r>
              <a:rPr lang="tr-TR" dirty="0" err="1"/>
              <a:t>Parsons</a:t>
            </a:r>
            <a:r>
              <a:rPr lang="tr-TR" dirty="0"/>
              <a:t> sistem kuramında </a:t>
            </a:r>
            <a:r>
              <a:rPr lang="tr-TR" dirty="0" err="1"/>
              <a:t>Durkheim’ın</a:t>
            </a:r>
            <a:r>
              <a:rPr lang="tr-TR" dirty="0"/>
              <a:t> </a:t>
            </a:r>
            <a:r>
              <a:rPr lang="tr-TR" dirty="0" err="1"/>
              <a:t>organizmacı</a:t>
            </a:r>
            <a:r>
              <a:rPr lang="tr-TR" dirty="0"/>
              <a:t> toplum fikrinden etkilenir. </a:t>
            </a:r>
          </a:p>
          <a:p>
            <a:pPr lvl="1"/>
            <a:r>
              <a:rPr lang="tr-TR" dirty="0"/>
              <a:t>Sistemler ahenkli bir bütün olarak çalışır.</a:t>
            </a:r>
          </a:p>
          <a:p>
            <a:r>
              <a:rPr lang="tr-TR" b="1" dirty="0"/>
              <a:t>Parça-bütün ilişkisi</a:t>
            </a:r>
            <a:r>
              <a:rPr lang="tr-TR" dirty="0"/>
              <a:t>: </a:t>
            </a:r>
          </a:p>
          <a:p>
            <a:pPr lvl="1"/>
            <a:r>
              <a:rPr lang="tr-TR" dirty="0"/>
              <a:t>Parçaların sorunsuz ilişkisi ile oluşan toplumsal bütünler</a:t>
            </a:r>
          </a:p>
          <a:p>
            <a:pPr lvl="1"/>
            <a:r>
              <a:rPr lang="tr-TR" dirty="0"/>
              <a:t>Her bir parça karşılıklı bağımlılık sayesinde diğeriyle bütünleşir. </a:t>
            </a:r>
          </a:p>
          <a:p>
            <a:pPr lvl="1"/>
            <a:r>
              <a:rPr lang="tr-TR" dirty="0"/>
              <a:t>Sistem karmaşıklığın birlik içerisinde olmasını sağlayan uzmanlaşma sistemlerini üretir. </a:t>
            </a:r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817246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Sistem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 fontScale="92500" lnSpcReduction="20000"/>
          </a:bodyPr>
          <a:lstStyle/>
          <a:p>
            <a:r>
              <a:rPr lang="tr-TR" dirty="0"/>
              <a:t>Üç düzey;</a:t>
            </a:r>
          </a:p>
          <a:p>
            <a:pPr lvl="3"/>
            <a:r>
              <a:rPr lang="tr-TR" b="1" u="sng" dirty="0"/>
              <a:t>Toplumsal Sistem: </a:t>
            </a:r>
            <a:r>
              <a:rPr lang="tr-TR" dirty="0"/>
              <a:t>Kaynakların bölüşümü, toplumsal konumlar. </a:t>
            </a:r>
            <a:r>
              <a:rPr lang="tr-TR" b="1" dirty="0"/>
              <a:t>İstikrarın üretimi</a:t>
            </a:r>
            <a:endParaRPr lang="tr-TR" dirty="0"/>
          </a:p>
          <a:p>
            <a:pPr lvl="4"/>
            <a:r>
              <a:rPr lang="tr-TR" b="1" u="sng" dirty="0"/>
              <a:t>Toplumsal roller: </a:t>
            </a:r>
            <a:r>
              <a:rPr lang="tr-TR" dirty="0"/>
              <a:t>Meşru eylem örüntüleridir. Beklentileri içerir. </a:t>
            </a:r>
            <a:r>
              <a:rPr lang="tr-TR" b="1" u="sng" dirty="0"/>
              <a:t>birey değil, roldür.  </a:t>
            </a:r>
            <a:r>
              <a:rPr lang="tr-TR" dirty="0"/>
              <a:t>Bireyler bu rolleri tatbik eden eyleyicilerdir.</a:t>
            </a:r>
            <a:endParaRPr lang="tr-TR" b="1" u="sng" dirty="0"/>
          </a:p>
          <a:p>
            <a:pPr lvl="3"/>
            <a:r>
              <a:rPr lang="tr-TR" b="1" u="sng" dirty="0"/>
              <a:t>Kişilik Sistemi: </a:t>
            </a:r>
            <a:r>
              <a:rPr lang="tr-TR" dirty="0"/>
              <a:t>Öznel düzey; Bireysel tercihler, arzular, düşünceler, eylemleri içerir. Birey içinde olduğu rolü sosyalleşme ile öğrenir. </a:t>
            </a:r>
          </a:p>
          <a:p>
            <a:pPr lvl="4"/>
            <a:r>
              <a:rPr lang="tr-TR" b="1" u="sng" dirty="0"/>
              <a:t>Sosyalleşme</a:t>
            </a:r>
            <a:r>
              <a:rPr lang="tr-TR" dirty="0"/>
              <a:t> rol beklentilerinin öğrenildiği, içselleştirildiği süreçtir. </a:t>
            </a:r>
            <a:r>
              <a:rPr lang="tr-TR" u="sng" dirty="0"/>
              <a:t>Başlangıç yeri aile</a:t>
            </a:r>
            <a:r>
              <a:rPr lang="tr-TR" dirty="0"/>
              <a:t>. Okul, medya, din de önemli. </a:t>
            </a:r>
          </a:p>
          <a:p>
            <a:pPr lvl="3"/>
            <a:r>
              <a:rPr lang="tr-TR" b="1" u="sng" dirty="0"/>
              <a:t>Kültür Sistemi: </a:t>
            </a:r>
            <a:r>
              <a:rPr lang="tr-TR" dirty="0"/>
              <a:t>Rol beklentilerini tanımlayan sembolik düzendir. Anlam dünyası İyi-kötü, doğru-yanlış gibi tertiplerin tanımlar. </a:t>
            </a:r>
          </a:p>
          <a:p>
            <a:pPr lvl="4"/>
            <a:r>
              <a:rPr lang="tr-TR" b="1" u="sng" dirty="0"/>
              <a:t>Bütünleşme: </a:t>
            </a:r>
            <a:r>
              <a:rPr lang="tr-TR" dirty="0"/>
              <a:t>Toplumun ahlaki birliğinin üretimi; Değerler, normlar, inançlar, vs. Kişilik ve toplumsal sistemleri kuşatır. </a:t>
            </a:r>
          </a:p>
          <a:p>
            <a:pPr lvl="1"/>
            <a:endParaRPr lang="tr-TR" dirty="0"/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434612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Sistem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 fontScale="77500" lnSpcReduction="20000"/>
          </a:bodyPr>
          <a:lstStyle/>
          <a:p>
            <a:r>
              <a:rPr lang="tr-TR" dirty="0"/>
              <a:t>Sistemin işleyişi temel ihtiyaçlar etrafında tanımlanır.</a:t>
            </a:r>
          </a:p>
          <a:p>
            <a:pPr lvl="1"/>
            <a:r>
              <a:rPr lang="tr-TR" dirty="0" err="1"/>
              <a:t>Parsons’ın</a:t>
            </a:r>
            <a:r>
              <a:rPr lang="tr-TR" dirty="0"/>
              <a:t> kuramsal modelinin </a:t>
            </a:r>
            <a:r>
              <a:rPr lang="tr-TR" dirty="0" err="1"/>
              <a:t>işlevselcilik</a:t>
            </a:r>
            <a:r>
              <a:rPr lang="tr-TR" dirty="0"/>
              <a:t> olarak anılmasında bu kavrayışın rolü önemlidir.</a:t>
            </a:r>
          </a:p>
          <a:p>
            <a:pPr lvl="1"/>
            <a:r>
              <a:rPr lang="tr-TR" dirty="0"/>
              <a:t>İhtiyaçlar ve işlevler bireysel düzlemde değil, kolektif düzlemde tanımlıdır.</a:t>
            </a:r>
          </a:p>
          <a:p>
            <a:r>
              <a:rPr lang="tr-TR" dirty="0"/>
              <a:t>AGIL modeli</a:t>
            </a:r>
          </a:p>
          <a:p>
            <a:pPr lvl="3"/>
            <a:r>
              <a:rPr lang="tr-TR" b="1" dirty="0"/>
              <a:t>(A) Adaptasyon </a:t>
            </a:r>
            <a:r>
              <a:rPr lang="mr-IN" b="1" dirty="0"/>
              <a:t>–</a:t>
            </a:r>
            <a:r>
              <a:rPr lang="tr-TR" b="1" dirty="0"/>
              <a:t> Uyum</a:t>
            </a:r>
            <a:r>
              <a:rPr lang="tr-TR" dirty="0"/>
              <a:t>: Yaşamı devam ettirmek için gerekli kaynakları üretmek ve dağıtmak. </a:t>
            </a:r>
            <a:r>
              <a:rPr lang="tr-TR" b="1" dirty="0"/>
              <a:t>Ekonomi kurumu. </a:t>
            </a:r>
            <a:endParaRPr lang="tr-TR" dirty="0"/>
          </a:p>
          <a:p>
            <a:pPr lvl="3"/>
            <a:r>
              <a:rPr lang="tr-TR" b="1" dirty="0"/>
              <a:t>(G) Amaca ulaşma (</a:t>
            </a:r>
            <a:r>
              <a:rPr lang="tr-TR" b="1" dirty="0" err="1"/>
              <a:t>Goal</a:t>
            </a:r>
            <a:r>
              <a:rPr lang="tr-TR" b="1" dirty="0"/>
              <a:t> </a:t>
            </a:r>
            <a:r>
              <a:rPr lang="tr-TR" b="1" dirty="0" err="1"/>
              <a:t>Attainment</a:t>
            </a:r>
            <a:r>
              <a:rPr lang="tr-TR" b="1" dirty="0"/>
              <a:t>)</a:t>
            </a:r>
            <a:r>
              <a:rPr lang="tr-TR" dirty="0"/>
              <a:t>: Yönetimsel işlev. İşgücünü, kaynakları seferber etme, öncelikleri belirleme. </a:t>
            </a:r>
            <a:r>
              <a:rPr lang="tr-TR" b="1" dirty="0"/>
              <a:t>İktidarın meşru kullanımı</a:t>
            </a:r>
            <a:r>
              <a:rPr lang="tr-TR" dirty="0"/>
              <a:t>. </a:t>
            </a:r>
            <a:r>
              <a:rPr lang="tr-TR" b="1" dirty="0"/>
              <a:t>Siyaset kurumu</a:t>
            </a:r>
            <a:r>
              <a:rPr lang="tr-TR" dirty="0"/>
              <a:t>. </a:t>
            </a:r>
          </a:p>
          <a:p>
            <a:pPr lvl="3"/>
            <a:r>
              <a:rPr lang="tr-TR" b="1" dirty="0"/>
              <a:t>(I) Entegrasyon: </a:t>
            </a:r>
            <a:r>
              <a:rPr lang="tr-TR" dirty="0"/>
              <a:t>Farklı parçalar arasındaki ihtilafları çözme, sistemi işler durumda tutma, aktörlerin birbiriyle ilişkileri düzenleme. </a:t>
            </a:r>
            <a:r>
              <a:rPr lang="tr-TR" b="1" dirty="0"/>
              <a:t>Hukuki kurum. </a:t>
            </a:r>
            <a:r>
              <a:rPr lang="tr-TR" dirty="0"/>
              <a:t>Adli düzen, mahkeme, kuralların uygulanması. </a:t>
            </a:r>
          </a:p>
          <a:p>
            <a:pPr lvl="3"/>
            <a:r>
              <a:rPr lang="tr-TR" b="1" dirty="0"/>
              <a:t>(L) Düzenin korunması (</a:t>
            </a:r>
            <a:r>
              <a:rPr lang="tr-TR" b="1" dirty="0" err="1"/>
              <a:t>Latent</a:t>
            </a:r>
            <a:r>
              <a:rPr lang="tr-TR" b="1" dirty="0"/>
              <a:t> </a:t>
            </a:r>
            <a:r>
              <a:rPr lang="tr-TR" b="1" dirty="0" err="1"/>
              <a:t>pattern</a:t>
            </a:r>
            <a:r>
              <a:rPr lang="tr-TR" b="1" dirty="0"/>
              <a:t> </a:t>
            </a:r>
            <a:r>
              <a:rPr lang="tr-TR" b="1" dirty="0" err="1"/>
              <a:t>maintenance</a:t>
            </a:r>
            <a:r>
              <a:rPr lang="tr-TR" b="1" dirty="0"/>
              <a:t>): </a:t>
            </a:r>
            <a:r>
              <a:rPr lang="tr-TR" dirty="0"/>
              <a:t>Sistemin işleyişi için insanların motivasyonlarını üretme ve devam ettirme. Toplumun üyelerinin sistemle uyumunu tesis etme. </a:t>
            </a:r>
            <a:r>
              <a:rPr lang="tr-TR" b="1" dirty="0"/>
              <a:t>Aile, din, medya, eğitim</a:t>
            </a:r>
            <a:endParaRPr lang="tr-TR" dirty="0"/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398190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Sistem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 lnSpcReduction="10000"/>
          </a:bodyPr>
          <a:lstStyle/>
          <a:p>
            <a:r>
              <a:rPr lang="tr-TR" dirty="0" err="1"/>
              <a:t>Parsons</a:t>
            </a:r>
            <a:r>
              <a:rPr lang="tr-TR" dirty="0"/>
              <a:t> ihtiyaçlar paradigması ile toplumsal düzenliliğin nasıl üretildiği ve sürdürüldüğünü anlamayı hedefler. </a:t>
            </a:r>
          </a:p>
          <a:p>
            <a:pPr lvl="1"/>
            <a:r>
              <a:rPr lang="tr-TR" dirty="0"/>
              <a:t>Bu ahenkli/uyumlu bütün fikri hareketli bir denge üzerine kuruludur. </a:t>
            </a:r>
          </a:p>
          <a:p>
            <a:pPr lvl="1"/>
            <a:r>
              <a:rPr lang="tr-TR" dirty="0" err="1"/>
              <a:t>Parsons</a:t>
            </a:r>
            <a:r>
              <a:rPr lang="tr-TR" dirty="0"/>
              <a:t> bu modelde toplumsal değişim fikrini dışlamaz. </a:t>
            </a:r>
          </a:p>
          <a:p>
            <a:pPr lvl="1"/>
            <a:r>
              <a:rPr lang="tr-TR" dirty="0"/>
              <a:t>Değişim, </a:t>
            </a:r>
            <a:r>
              <a:rPr lang="tr-TR" dirty="0" err="1"/>
              <a:t>Parsons’a</a:t>
            </a:r>
            <a:r>
              <a:rPr lang="tr-TR" dirty="0"/>
              <a:t> göre, toplumsal dengenin aksadığı durumlarda, ihtiyaçlar paradigması çerçevesinde, yeniden dengenin sağlandığı süreçlerin sonucudur. </a:t>
            </a:r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98919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/>
              <a:t>Parsons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eleştirileri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 fontScale="92500"/>
          </a:bodyPr>
          <a:lstStyle/>
          <a:p>
            <a:r>
              <a:rPr lang="tr-TR" dirty="0" err="1"/>
              <a:t>Parsons</a:t>
            </a:r>
            <a:r>
              <a:rPr lang="tr-TR" dirty="0"/>
              <a:t> toplumsal düzenliliği kuramlaştırma çabasıyla evrensel bir model kurmayı dener.</a:t>
            </a:r>
          </a:p>
          <a:p>
            <a:pPr lvl="1"/>
            <a:r>
              <a:rPr lang="tr-TR" dirty="0"/>
              <a:t>Bu kuramsal çabası, onu takip eden düşünce ekollerince sarsıcı eleştirilere tabi olmuştur. </a:t>
            </a:r>
          </a:p>
          <a:p>
            <a:pPr lvl="1"/>
            <a:r>
              <a:rPr lang="tr-TR" dirty="0"/>
              <a:t>İnsanın yaratıcı eylem kapasitesi </a:t>
            </a:r>
            <a:r>
              <a:rPr lang="tr-TR" dirty="0" err="1"/>
              <a:t>Parsons’ın</a:t>
            </a:r>
            <a:r>
              <a:rPr lang="tr-TR" dirty="0"/>
              <a:t> kuramsal modelinde okunaksızdır. </a:t>
            </a:r>
          </a:p>
          <a:p>
            <a:pPr lvl="2"/>
            <a:r>
              <a:rPr lang="tr-TR" dirty="0"/>
              <a:t>Toplumsal rolleri kuramlaştırırken toplumsal aktörlerin anlam kurma ve değiştirme kapasitelerine duyarsızdır.</a:t>
            </a:r>
          </a:p>
          <a:p>
            <a:pPr lvl="2"/>
            <a:r>
              <a:rPr lang="tr-TR" dirty="0" err="1"/>
              <a:t>Dramaturjik</a:t>
            </a:r>
            <a:r>
              <a:rPr lang="tr-TR" dirty="0"/>
              <a:t> ve </a:t>
            </a:r>
            <a:r>
              <a:rPr lang="tr-TR" dirty="0" err="1"/>
              <a:t>etnometodolojik</a:t>
            </a:r>
            <a:r>
              <a:rPr lang="tr-TR" dirty="0"/>
              <a:t> yaklaşımlar bu kayıtsızlığa yanıt veren kuramsal modeller geliştirir. </a:t>
            </a:r>
          </a:p>
        </p:txBody>
      </p:sp>
    </p:spTree>
    <p:extLst>
      <p:ext uri="{BB962C8B-B14F-4D97-AF65-F5344CB8AC3E}">
        <p14:creationId xmlns:p14="http://schemas.microsoft.com/office/powerpoint/2010/main" val="8192128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/>
              <a:t>Parsons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eleştirileri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/>
          </a:bodyPr>
          <a:lstStyle/>
          <a:p>
            <a:r>
              <a:rPr lang="tr-TR" dirty="0" err="1"/>
              <a:t>Parsons</a:t>
            </a:r>
            <a:r>
              <a:rPr lang="tr-TR" dirty="0"/>
              <a:t> toplumsal düzenliliği kuramlaştırma çabasıyla evrensel bir model kurmayı dener.</a:t>
            </a:r>
          </a:p>
          <a:p>
            <a:pPr lvl="1"/>
            <a:r>
              <a:rPr lang="tr-TR" dirty="0"/>
              <a:t>Bu kuramsal çabası, onu takip eden düşünce ekollerince sarsıcı eleştirilere tabi olmuştur. </a:t>
            </a:r>
          </a:p>
          <a:p>
            <a:pPr lvl="1"/>
            <a:r>
              <a:rPr lang="tr-TR" dirty="0"/>
              <a:t>İkinci eleştirel eksen </a:t>
            </a:r>
            <a:r>
              <a:rPr lang="tr-TR" dirty="0" err="1"/>
              <a:t>Parsons’ın</a:t>
            </a:r>
            <a:r>
              <a:rPr lang="tr-TR" dirty="0"/>
              <a:t> toplumsal uyum fikrine bağlılığıyla ilgilidir. </a:t>
            </a:r>
          </a:p>
          <a:p>
            <a:pPr lvl="3"/>
            <a:r>
              <a:rPr lang="tr-TR" dirty="0"/>
              <a:t>(bkz. Wright </a:t>
            </a:r>
            <a:r>
              <a:rPr lang="tr-TR" dirty="0" err="1"/>
              <a:t>Mills</a:t>
            </a:r>
            <a:r>
              <a:rPr lang="tr-TR" dirty="0"/>
              <a:t>) Toplumsal eylemin motifi olarak ortak değerleri, standartları </a:t>
            </a:r>
            <a:r>
              <a:rPr lang="tr-TR" dirty="0" err="1"/>
              <a:t>görmesi’nin</a:t>
            </a:r>
            <a:r>
              <a:rPr lang="tr-TR" dirty="0"/>
              <a:t> eleştirisi</a:t>
            </a:r>
          </a:p>
          <a:p>
            <a:pPr lvl="4"/>
            <a:r>
              <a:rPr lang="tr-TR" dirty="0"/>
              <a:t>Düzenleyici standartların ortak değerler sistemin dayanmasına karşılık «iktidar ilişkileri»</a:t>
            </a:r>
          </a:p>
        </p:txBody>
      </p:sp>
    </p:spTree>
    <p:extLst>
      <p:ext uri="{BB962C8B-B14F-4D97-AF65-F5344CB8AC3E}">
        <p14:creationId xmlns:p14="http://schemas.microsoft.com/office/powerpoint/2010/main" val="149740386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Advantage">
      <a:maj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Austin.thmx</Template>
  <TotalTime>63</TotalTime>
  <Words>604</Words>
  <Application>Microsoft Macintosh PowerPoint</Application>
  <PresentationFormat>On-screen Show (4:3)</PresentationFormat>
  <Paragraphs>55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Rockwell</vt:lpstr>
      <vt:lpstr>Wingdings 2</vt:lpstr>
      <vt:lpstr>Austin</vt:lpstr>
      <vt:lpstr>Parsons ve İşlevselcilik</vt:lpstr>
      <vt:lpstr>Toplumsal Eylem</vt:lpstr>
      <vt:lpstr>Toplumsal Eylem</vt:lpstr>
      <vt:lpstr>Toplumsal Sistem</vt:lpstr>
      <vt:lpstr>Toplumsal Sistem</vt:lpstr>
      <vt:lpstr>Toplumsal Sistem</vt:lpstr>
      <vt:lpstr>Toplumsal Sistem</vt:lpstr>
      <vt:lpstr>Parsons ve eleştirileri</vt:lpstr>
      <vt:lpstr>Parsons ve eleştirileri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Baudrillard</dc:title>
  <dc:creator>süreyya</dc:creator>
  <cp:lastModifiedBy>Haktan.Ural</cp:lastModifiedBy>
  <cp:revision>8</cp:revision>
  <dcterms:created xsi:type="dcterms:W3CDTF">2018-12-07T09:28:51Z</dcterms:created>
  <dcterms:modified xsi:type="dcterms:W3CDTF">2019-02-18T21:38:10Z</dcterms:modified>
</cp:coreProperties>
</file>