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notesMasterIdLst>
    <p:notesMasterId r:id="rId10"/>
  </p:notesMasterIdLst>
  <p:sldIdLst>
    <p:sldId id="256" r:id="rId2"/>
    <p:sldId id="257" r:id="rId3"/>
    <p:sldId id="258" r:id="rId4"/>
    <p:sldId id="259" r:id="rId5"/>
    <p:sldId id="260" r:id="rId6"/>
    <p:sldId id="264" r:id="rId7"/>
    <p:sldId id="265" r:id="rId8"/>
    <p:sldId id="26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874" autoAdjust="0"/>
    <p:restoredTop sz="94660"/>
  </p:normalViewPr>
  <p:slideViewPr>
    <p:cSldViewPr snapToGrid="0">
      <p:cViewPr varScale="1">
        <p:scale>
          <a:sx n="87" d="100"/>
          <a:sy n="87" d="100"/>
        </p:scale>
        <p:origin x="76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B3BAEE-E0CE-4FDA-B66D-C741E8289069}" type="datetimeFigureOut">
              <a:rPr lang="tr-TR" smtClean="0"/>
              <a:t>1.05.2020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35CEBE-4123-4F6C-8D2D-D342FD211FF1}" type="slidenum">
              <a:rPr lang="tr-TR" smtClean="0"/>
              <a:t>‹#›</a:t>
            </a:fld>
            <a:endParaRPr lang="tr-TR"/>
          </a:p>
        </p:txBody>
      </p:sp>
    </p:spTree>
    <p:extLst>
      <p:ext uri="{BB962C8B-B14F-4D97-AF65-F5344CB8AC3E}">
        <p14:creationId xmlns:p14="http://schemas.microsoft.com/office/powerpoint/2010/main" val="476201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FB8E4F11-EA90-48E4-A693-24693E19C8D3}" type="datetime1">
              <a:rPr lang="tr-TR" smtClean="0"/>
              <a:t>1.05.2020</a:t>
            </a:fld>
            <a:endParaRPr lang="en-US" dirty="0"/>
          </a:p>
        </p:txBody>
      </p:sp>
      <p:sp>
        <p:nvSpPr>
          <p:cNvPr id="5" name="Footer Placeholder 4"/>
          <p:cNvSpPr>
            <a:spLocks noGrp="1"/>
          </p:cNvSpPr>
          <p:nvPr>
            <p:ph type="ftr" sz="quarter" idx="11"/>
          </p:nvPr>
        </p:nvSpPr>
        <p:spPr/>
        <p:txBody>
          <a:bodyPr/>
          <a:lstStyle/>
          <a:p>
            <a:r>
              <a:rPr lang="sv-SE"/>
              <a:t>Öğr. Gör.Av. Emrullah MANAV</a:t>
            </a:r>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70599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D868143-73A0-4883-8B22-9297F2E29AD8}" type="datetime1">
              <a:rPr lang="tr-TR" smtClean="0"/>
              <a:t>1.05.2020</a:t>
            </a:fld>
            <a:endParaRPr lang="en-US" dirty="0"/>
          </a:p>
        </p:txBody>
      </p:sp>
      <p:sp>
        <p:nvSpPr>
          <p:cNvPr id="5" name="Footer Placeholder 4"/>
          <p:cNvSpPr>
            <a:spLocks noGrp="1"/>
          </p:cNvSpPr>
          <p:nvPr>
            <p:ph type="ftr" sz="quarter" idx="11"/>
          </p:nvPr>
        </p:nvSpPr>
        <p:spPr/>
        <p:txBody>
          <a:bodyPr/>
          <a:lstStyle/>
          <a:p>
            <a:r>
              <a:rPr lang="sv-SE"/>
              <a:t>Öğr. Gör.Av. Emrullah MANAV</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4070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767F440-0546-4D91-A2FB-C2DFB431C496}" type="datetime1">
              <a:rPr lang="tr-TR" smtClean="0"/>
              <a:t>1.05.2020</a:t>
            </a:fld>
            <a:endParaRPr lang="en-US" dirty="0"/>
          </a:p>
        </p:txBody>
      </p:sp>
      <p:sp>
        <p:nvSpPr>
          <p:cNvPr id="5" name="Footer Placeholder 4"/>
          <p:cNvSpPr>
            <a:spLocks noGrp="1"/>
          </p:cNvSpPr>
          <p:nvPr>
            <p:ph type="ftr" sz="quarter" idx="11"/>
          </p:nvPr>
        </p:nvSpPr>
        <p:spPr/>
        <p:txBody>
          <a:bodyPr/>
          <a:lstStyle/>
          <a:p>
            <a:r>
              <a:rPr lang="sv-SE"/>
              <a:t>Öğr. Gör.Av. Emrullah MANAV</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83077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C2CD5ED-6047-4065-9C36-9012CAD8985D}" type="datetime1">
              <a:rPr lang="tr-TR" smtClean="0"/>
              <a:t>1.05.2020</a:t>
            </a:fld>
            <a:endParaRPr lang="en-US" dirty="0"/>
          </a:p>
        </p:txBody>
      </p:sp>
      <p:sp>
        <p:nvSpPr>
          <p:cNvPr id="5" name="Footer Placeholder 4"/>
          <p:cNvSpPr>
            <a:spLocks noGrp="1"/>
          </p:cNvSpPr>
          <p:nvPr>
            <p:ph type="ftr" sz="quarter" idx="11"/>
          </p:nvPr>
        </p:nvSpPr>
        <p:spPr/>
        <p:txBody>
          <a:bodyPr/>
          <a:lstStyle/>
          <a:p>
            <a:r>
              <a:rPr lang="sv-SE"/>
              <a:t>Öğr. Gör.Av. Emrullah MANAV</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65264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8593667" y="6272784"/>
            <a:ext cx="2644309" cy="365125"/>
          </a:xfrm>
        </p:spPr>
        <p:txBody>
          <a:bodyPr/>
          <a:lstStyle/>
          <a:p>
            <a:fld id="{3EAC7B48-416B-47BA-BE37-207077F44BFA}" type="datetime1">
              <a:rPr lang="tr-TR" smtClean="0"/>
              <a:t>1.05.2020</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r>
              <a:rPr lang="sv-SE"/>
              <a:t>Öğr. Gör.Av. Emrullah MANAV</a:t>
            </a:r>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98119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E32872B-20FD-44C2-BBB8-E51930FC7099}" type="datetime1">
              <a:rPr lang="tr-TR" smtClean="0"/>
              <a:t>1.05.2020</a:t>
            </a:fld>
            <a:endParaRPr lang="en-US" dirty="0"/>
          </a:p>
        </p:txBody>
      </p:sp>
      <p:sp>
        <p:nvSpPr>
          <p:cNvPr id="6" name="Footer Placeholder 5"/>
          <p:cNvSpPr>
            <a:spLocks noGrp="1"/>
          </p:cNvSpPr>
          <p:nvPr>
            <p:ph type="ftr" sz="quarter" idx="11"/>
          </p:nvPr>
        </p:nvSpPr>
        <p:spPr/>
        <p:txBody>
          <a:bodyPr/>
          <a:lstStyle/>
          <a:p>
            <a:r>
              <a:rPr lang="sv-SE"/>
              <a:t>Öğr. Gör.Av. Emrullah MANAV</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15854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3247ABC-1797-46E8-AB1D-B639827F8F4E}" type="datetime1">
              <a:rPr lang="tr-TR" smtClean="0"/>
              <a:t>1.05.2020</a:t>
            </a:fld>
            <a:endParaRPr lang="en-US" dirty="0"/>
          </a:p>
        </p:txBody>
      </p:sp>
      <p:sp>
        <p:nvSpPr>
          <p:cNvPr id="8" name="Footer Placeholder 7"/>
          <p:cNvSpPr>
            <a:spLocks noGrp="1"/>
          </p:cNvSpPr>
          <p:nvPr>
            <p:ph type="ftr" sz="quarter" idx="11"/>
          </p:nvPr>
        </p:nvSpPr>
        <p:spPr/>
        <p:txBody>
          <a:bodyPr/>
          <a:lstStyle/>
          <a:p>
            <a:r>
              <a:rPr lang="sv-SE"/>
              <a:t>Öğr. Gör.Av. Emrullah MANAV</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289408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CE2810-350B-487F-AEA2-61C49AE4F5F9}" type="datetime1">
              <a:rPr lang="tr-TR" smtClean="0"/>
              <a:t>1.05.2020</a:t>
            </a:fld>
            <a:endParaRPr lang="en-US" dirty="0"/>
          </a:p>
        </p:txBody>
      </p:sp>
      <p:sp>
        <p:nvSpPr>
          <p:cNvPr id="4" name="Footer Placeholder 3"/>
          <p:cNvSpPr>
            <a:spLocks noGrp="1"/>
          </p:cNvSpPr>
          <p:nvPr>
            <p:ph type="ftr" sz="quarter" idx="11"/>
          </p:nvPr>
        </p:nvSpPr>
        <p:spPr/>
        <p:txBody>
          <a:bodyPr/>
          <a:lstStyle/>
          <a:p>
            <a:r>
              <a:rPr lang="sv-SE"/>
              <a:t>Öğr. Gör.Av. Emrullah MANAV</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84152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0FA61C-9530-4B4B-8AAB-BF69B6D3B17B}" type="datetime1">
              <a:rPr lang="tr-TR" smtClean="0"/>
              <a:t>1.05.2020</a:t>
            </a:fld>
            <a:endParaRPr lang="en-US" dirty="0"/>
          </a:p>
        </p:txBody>
      </p:sp>
      <p:sp>
        <p:nvSpPr>
          <p:cNvPr id="3" name="Footer Placeholder 2"/>
          <p:cNvSpPr>
            <a:spLocks noGrp="1"/>
          </p:cNvSpPr>
          <p:nvPr>
            <p:ph type="ftr" sz="quarter" idx="11"/>
          </p:nvPr>
        </p:nvSpPr>
        <p:spPr/>
        <p:txBody>
          <a:bodyPr/>
          <a:lstStyle/>
          <a:p>
            <a:r>
              <a:rPr lang="sv-SE"/>
              <a:t>Öğr. Gör.Av. Emrullah MANAV</a:t>
            </a: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281612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D861F70-9420-41D8-B270-0BCEAE7D09A9}" type="datetime1">
              <a:rPr lang="tr-TR" smtClean="0"/>
              <a:t>1.05.2020</a:t>
            </a:fld>
            <a:endParaRPr lang="en-US" dirty="0"/>
          </a:p>
        </p:txBody>
      </p:sp>
      <p:sp>
        <p:nvSpPr>
          <p:cNvPr id="6" name="Footer Placeholder 5"/>
          <p:cNvSpPr>
            <a:spLocks noGrp="1"/>
          </p:cNvSpPr>
          <p:nvPr>
            <p:ph type="ftr" sz="quarter" idx="11"/>
          </p:nvPr>
        </p:nvSpPr>
        <p:spPr/>
        <p:txBody>
          <a:bodyPr/>
          <a:lstStyle/>
          <a:p>
            <a:r>
              <a:rPr lang="sv-SE"/>
              <a:t>Öğr. Gör.Av. Emrullah MANAV</a:t>
            </a:r>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19818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1115A5AF-2E6A-4628-BFAF-2E7890853203}" type="datetime1">
              <a:rPr lang="tr-TR" smtClean="0"/>
              <a:t>1.05.2020</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96777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1098D8D8-CC34-43DF-B4BC-70B679F2ED28}" type="datetime1">
              <a:rPr lang="tr-TR" smtClean="0"/>
              <a:t>1.05.2020</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r>
              <a:rPr lang="sv-SE"/>
              <a:t>Öğr. Gör.Av. Emrullah MANAV</a:t>
            </a:r>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790768542"/>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8035907-EB9C-4E11-8A9B-D25B0AD8D7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Alt Başlık 2">
            <a:extLst>
              <a:ext uri="{FF2B5EF4-FFF2-40B4-BE49-F238E27FC236}">
                <a16:creationId xmlns:a16="http://schemas.microsoft.com/office/drawing/2014/main" id="{5023E776-45C0-4AD4-BBE6-9B98964E2595}"/>
              </a:ext>
            </a:extLst>
          </p:cNvPr>
          <p:cNvSpPr>
            <a:spLocks noGrp="1"/>
          </p:cNvSpPr>
          <p:nvPr>
            <p:ph type="subTitle" idx="1"/>
          </p:nvPr>
        </p:nvSpPr>
        <p:spPr>
          <a:xfrm>
            <a:off x="7937524" y="2064729"/>
            <a:ext cx="3676960" cy="3193069"/>
          </a:xfrm>
        </p:spPr>
        <p:txBody>
          <a:bodyPr anchor="ctr">
            <a:normAutofit/>
          </a:bodyPr>
          <a:lstStyle/>
          <a:p>
            <a:pPr algn="ctr"/>
            <a:r>
              <a:rPr lang="tr-TR" sz="3000" b="1" dirty="0">
                <a:solidFill>
                  <a:schemeClr val="bg1">
                    <a:lumMod val="50000"/>
                  </a:schemeClr>
                </a:solidFill>
              </a:rPr>
              <a:t>BORÇ</a:t>
            </a:r>
            <a:endParaRPr lang="tr-TR" sz="3000" dirty="0">
              <a:solidFill>
                <a:schemeClr val="bg1">
                  <a:lumMod val="50000"/>
                </a:schemeClr>
              </a:solidFill>
            </a:endParaRPr>
          </a:p>
        </p:txBody>
      </p:sp>
      <p:grpSp>
        <p:nvGrpSpPr>
          <p:cNvPr id="10" name="Group 9">
            <a:extLst>
              <a:ext uri="{FF2B5EF4-FFF2-40B4-BE49-F238E27FC236}">
                <a16:creationId xmlns:a16="http://schemas.microsoft.com/office/drawing/2014/main" id="{B4CFDD4A-4FA1-4CD9-90D5-E253C2040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14818" y="720071"/>
            <a:ext cx="5417868" cy="5417858"/>
            <a:chOff x="1311770" y="720071"/>
            <a:chExt cx="5417868" cy="5417858"/>
          </a:xfrm>
        </p:grpSpPr>
        <p:sp>
          <p:nvSpPr>
            <p:cNvPr id="11" name="Oval 10">
              <a:extLst>
                <a:ext uri="{FF2B5EF4-FFF2-40B4-BE49-F238E27FC236}">
                  <a16:creationId xmlns:a16="http://schemas.microsoft.com/office/drawing/2014/main" id="{4AB5B6FA-7B4F-437A-9C78-144C7DCD1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1770" y="720071"/>
              <a:ext cx="5417868" cy="5417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a:extLst>
                <a:ext uri="{FF2B5EF4-FFF2-40B4-BE49-F238E27FC236}">
                  <a16:creationId xmlns:a16="http://schemas.microsoft.com/office/drawing/2014/main" id="{A4199C21-6AE0-4F6F-AA96-6FFF97BB9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8390" y="1006688"/>
              <a:ext cx="4844628" cy="4844620"/>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8D44FA44-40AD-4670-A004-39E255C3E3BE}"/>
              </a:ext>
            </a:extLst>
          </p:cNvPr>
          <p:cNvSpPr>
            <a:spLocks noGrp="1"/>
          </p:cNvSpPr>
          <p:nvPr>
            <p:ph type="ctrTitle"/>
          </p:nvPr>
        </p:nvSpPr>
        <p:spPr>
          <a:xfrm>
            <a:off x="1717507" y="1316890"/>
            <a:ext cx="4606394" cy="4224216"/>
          </a:xfrm>
        </p:spPr>
        <p:txBody>
          <a:bodyPr>
            <a:normAutofit/>
          </a:bodyPr>
          <a:lstStyle/>
          <a:p>
            <a:pPr algn="ctr"/>
            <a:r>
              <a:rPr lang="tr-TR" sz="6000" dirty="0">
                <a:solidFill>
                  <a:srgbClr val="FFFFFF"/>
                </a:solidFill>
              </a:rPr>
              <a:t>TEMEL HUKUK</a:t>
            </a:r>
          </a:p>
        </p:txBody>
      </p:sp>
      <p:sp>
        <p:nvSpPr>
          <p:cNvPr id="14" name="Rectangle 13">
            <a:extLst>
              <a:ext uri="{FF2B5EF4-FFF2-40B4-BE49-F238E27FC236}">
                <a16:creationId xmlns:a16="http://schemas.microsoft.com/office/drawing/2014/main" id="{D9C69FA7-0958-4ED9-A0DF-E87A0C137B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45208" y="3388657"/>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Veri Yer Tutucusu 4">
            <a:extLst>
              <a:ext uri="{FF2B5EF4-FFF2-40B4-BE49-F238E27FC236}">
                <a16:creationId xmlns:a16="http://schemas.microsoft.com/office/drawing/2014/main" id="{4E8762B4-87F9-4A7C-A6AC-13E708DCF609}"/>
              </a:ext>
            </a:extLst>
          </p:cNvPr>
          <p:cNvSpPr>
            <a:spLocks noGrp="1"/>
          </p:cNvSpPr>
          <p:nvPr>
            <p:ph type="dt" sz="half" idx="10"/>
          </p:nvPr>
        </p:nvSpPr>
        <p:spPr/>
        <p:txBody>
          <a:bodyPr/>
          <a:lstStyle/>
          <a:p>
            <a:fld id="{F24D7A48-49B1-4825-83F5-4CCE9D6EE3C5}" type="datetime1">
              <a:rPr lang="tr-TR" smtClean="0"/>
              <a:t>1.05.2020</a:t>
            </a:fld>
            <a:endParaRPr lang="en-US" dirty="0"/>
          </a:p>
        </p:txBody>
      </p:sp>
      <p:sp>
        <p:nvSpPr>
          <p:cNvPr id="6" name="Alt Bilgi Yer Tutucusu 5">
            <a:extLst>
              <a:ext uri="{FF2B5EF4-FFF2-40B4-BE49-F238E27FC236}">
                <a16:creationId xmlns:a16="http://schemas.microsoft.com/office/drawing/2014/main" id="{FD912884-6990-4461-AE1F-05A2EDB23D8E}"/>
              </a:ext>
            </a:extLst>
          </p:cNvPr>
          <p:cNvSpPr>
            <a:spLocks noGrp="1"/>
          </p:cNvSpPr>
          <p:nvPr>
            <p:ph type="ftr" sz="quarter" idx="11"/>
          </p:nvPr>
        </p:nvSpPr>
        <p:spPr/>
        <p:txBody>
          <a:bodyPr/>
          <a:lstStyle/>
          <a:p>
            <a:r>
              <a:rPr lang="sv-SE"/>
              <a:t>Öğr. Gör.Av. Emrullah MANAV</a:t>
            </a:r>
            <a:endParaRPr lang="en-US" dirty="0"/>
          </a:p>
        </p:txBody>
      </p:sp>
      <p:sp>
        <p:nvSpPr>
          <p:cNvPr id="4" name="Slayt Numarası Yer Tutucusu 3">
            <a:extLst>
              <a:ext uri="{FF2B5EF4-FFF2-40B4-BE49-F238E27FC236}">
                <a16:creationId xmlns:a16="http://schemas.microsoft.com/office/drawing/2014/main" id="{C3DD15E5-88B5-4184-9B07-B9C838494D98}"/>
              </a:ext>
            </a:extLst>
          </p:cNvPr>
          <p:cNvSpPr>
            <a:spLocks noGrp="1"/>
          </p:cNvSpPr>
          <p:nvPr>
            <p:ph type="sldNum" sz="quarter" idx="12"/>
          </p:nvPr>
        </p:nvSpPr>
        <p:spPr/>
        <p:txBody>
          <a:bodyPr/>
          <a:lstStyle/>
          <a:p>
            <a:fld id="{4FAB73BC-B049-4115-A692-8D63A059BFB8}" type="slidenum">
              <a:rPr lang="en-US" smtClean="0"/>
              <a:pPr/>
              <a:t>1</a:t>
            </a:fld>
            <a:endParaRPr lang="en-US" dirty="0"/>
          </a:p>
        </p:txBody>
      </p:sp>
    </p:spTree>
    <p:extLst>
      <p:ext uri="{BB962C8B-B14F-4D97-AF65-F5344CB8AC3E}">
        <p14:creationId xmlns:p14="http://schemas.microsoft.com/office/powerpoint/2010/main" val="866583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53C30C8D-E54C-4794-976A-6FC437DB3A22}"/>
              </a:ext>
            </a:extLst>
          </p:cNvPr>
          <p:cNvSpPr>
            <a:spLocks noGrp="1"/>
          </p:cNvSpPr>
          <p:nvPr>
            <p:ph type="title"/>
          </p:nvPr>
        </p:nvSpPr>
        <p:spPr>
          <a:xfrm>
            <a:off x="1490145" y="2376862"/>
            <a:ext cx="2640646" cy="2104273"/>
          </a:xfrm>
          <a:noFill/>
        </p:spPr>
        <p:txBody>
          <a:bodyPr>
            <a:normAutofit/>
          </a:bodyPr>
          <a:lstStyle/>
          <a:p>
            <a:pPr algn="ctr"/>
            <a:r>
              <a:rPr lang="tr-TR" sz="3000">
                <a:solidFill>
                  <a:srgbClr val="FFFFFF"/>
                </a:solidFill>
              </a:rPr>
              <a:t>BORÇ</a:t>
            </a: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D0BCD65E-6E7B-4398-8052-3BAE2B5B0681}"/>
              </a:ext>
            </a:extLst>
          </p:cNvPr>
          <p:cNvSpPr>
            <a:spLocks noGrp="1"/>
          </p:cNvSpPr>
          <p:nvPr>
            <p:ph idx="1"/>
          </p:nvPr>
        </p:nvSpPr>
        <p:spPr>
          <a:xfrm>
            <a:off x="5486400" y="725394"/>
            <a:ext cx="5952392" cy="5407212"/>
          </a:xfrm>
        </p:spPr>
        <p:txBody>
          <a:bodyPr anchor="ctr">
            <a:normAutofit/>
          </a:bodyPr>
          <a:lstStyle/>
          <a:p>
            <a:pPr algn="just"/>
            <a:r>
              <a:rPr lang="tr-TR" sz="1700" dirty="0"/>
              <a:t>Dar anlamda borç sadece para borcunu ya da bir kimsenin diğerine karşı yerine getirmekle yükümlü olduğu davranışı ifade eder.</a:t>
            </a:r>
          </a:p>
          <a:p>
            <a:pPr algn="just"/>
            <a:r>
              <a:rPr lang="tr-TR" sz="1700" dirty="0"/>
              <a:t>Geniş anlamda borç ise alacaklı ve borçlu arasındaki hukuki bağı ifade eder. Buna borç ilişkisi denir.</a:t>
            </a:r>
          </a:p>
          <a:p>
            <a:pPr algn="just"/>
            <a:r>
              <a:rPr lang="tr-TR" sz="1700" dirty="0"/>
              <a:t>Borç ilişkisi iki taraf arasında mevcut olan ve bunlardan birini diğerine karşı belli bir davranış biçiminde bulunmakla yükümlü kılan hukuki bir bağdır.</a:t>
            </a:r>
          </a:p>
          <a:p>
            <a:pPr algn="just"/>
            <a:r>
              <a:rPr lang="tr-TR" sz="1700" dirty="0"/>
              <a:t>Borç ilişkisinin üç unsuru vardır; </a:t>
            </a:r>
            <a:r>
              <a:rPr lang="tr-TR" sz="1700" b="1" dirty="0">
                <a:solidFill>
                  <a:schemeClr val="accent1">
                    <a:lumMod val="50000"/>
                  </a:schemeClr>
                </a:solidFill>
              </a:rPr>
              <a:t>alacaklı</a:t>
            </a:r>
            <a:r>
              <a:rPr lang="tr-TR" sz="1700" dirty="0"/>
              <a:t>, </a:t>
            </a:r>
            <a:r>
              <a:rPr lang="tr-TR" sz="1700" b="1" dirty="0">
                <a:solidFill>
                  <a:schemeClr val="accent1">
                    <a:lumMod val="50000"/>
                  </a:schemeClr>
                </a:solidFill>
              </a:rPr>
              <a:t>borçlu</a:t>
            </a:r>
            <a:r>
              <a:rPr lang="tr-TR" sz="1700" dirty="0"/>
              <a:t> ve </a:t>
            </a:r>
            <a:r>
              <a:rPr lang="tr-TR" sz="1700" b="1" dirty="0">
                <a:solidFill>
                  <a:schemeClr val="accent1">
                    <a:lumMod val="50000"/>
                  </a:schemeClr>
                </a:solidFill>
              </a:rPr>
              <a:t>edim</a:t>
            </a:r>
            <a:r>
              <a:rPr lang="tr-TR" sz="1700" dirty="0"/>
              <a:t>.</a:t>
            </a:r>
          </a:p>
          <a:p>
            <a:pPr algn="just"/>
            <a:r>
              <a:rPr lang="tr-TR" sz="1700" dirty="0"/>
              <a:t>Borç bir şeyi vermek bir şeyi yapmak ya da bir şeyi yapmamak olabilir.</a:t>
            </a:r>
          </a:p>
          <a:p>
            <a:pPr algn="just"/>
            <a:r>
              <a:rPr lang="tr-TR" sz="1700" dirty="0"/>
              <a:t>Edimin konusu hukuka ahlaka ve adaba aykırı olmamalıdır.</a:t>
            </a:r>
            <a:br>
              <a:rPr lang="tr-TR" sz="1700" dirty="0"/>
            </a:br>
            <a:endParaRPr lang="tr-TR" sz="1700" dirty="0"/>
          </a:p>
          <a:p>
            <a:pPr algn="just"/>
            <a:r>
              <a:rPr lang="tr-TR" sz="1700" dirty="0"/>
              <a:t>Edim borçlu yönünden bakıldığında borç alacaklı yönünden bakıldığında alacak şeklinde görülür. </a:t>
            </a:r>
          </a:p>
          <a:p>
            <a:pPr algn="just"/>
            <a:r>
              <a:rPr lang="tr-TR" sz="1700" dirty="0"/>
              <a:t>Borçlu edimini yerine getirmezse alacaklı talep hakkını yargı organlarına müracaat ederek kullanır.</a:t>
            </a:r>
          </a:p>
        </p:txBody>
      </p:sp>
      <p:sp>
        <p:nvSpPr>
          <p:cNvPr id="5" name="Alt Bilgi Yer Tutucusu 4">
            <a:extLst>
              <a:ext uri="{FF2B5EF4-FFF2-40B4-BE49-F238E27FC236}">
                <a16:creationId xmlns:a16="http://schemas.microsoft.com/office/drawing/2014/main" id="{6A5C089D-C197-471B-A5B7-0A1F097A9F69}"/>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DC044912-0832-4FBD-9939-7515D739E9DA}"/>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45115ADC-4B5E-4E4A-99FF-4D73C34DF12E}"/>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2</a:t>
            </a:fld>
            <a:endParaRPr lang="en-US" sz="1900">
              <a:solidFill>
                <a:schemeClr val="accent1"/>
              </a:solidFill>
            </a:endParaRPr>
          </a:p>
        </p:txBody>
      </p:sp>
    </p:spTree>
    <p:extLst>
      <p:ext uri="{BB962C8B-B14F-4D97-AF65-F5344CB8AC3E}">
        <p14:creationId xmlns:p14="http://schemas.microsoft.com/office/powerpoint/2010/main" val="1870217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F54F589E-87AD-47A3-A686-20279251AC88}"/>
              </a:ext>
            </a:extLst>
          </p:cNvPr>
          <p:cNvSpPr>
            <a:spLocks noGrp="1"/>
          </p:cNvSpPr>
          <p:nvPr>
            <p:ph type="title"/>
          </p:nvPr>
        </p:nvSpPr>
        <p:spPr>
          <a:xfrm>
            <a:off x="1490145" y="2376862"/>
            <a:ext cx="2640646" cy="2104273"/>
          </a:xfrm>
          <a:noFill/>
        </p:spPr>
        <p:txBody>
          <a:bodyPr>
            <a:normAutofit/>
          </a:bodyPr>
          <a:lstStyle/>
          <a:p>
            <a:pPr algn="ctr"/>
            <a:r>
              <a:rPr lang="tr-TR" sz="3000">
                <a:solidFill>
                  <a:srgbClr val="FFFFFF"/>
                </a:solidFill>
              </a:rPr>
              <a:t>EDİM VE ÇEŞİTLERİ</a:t>
            </a: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08E98009-A851-4A5B-990E-0F3A7E47F36C}"/>
              </a:ext>
            </a:extLst>
          </p:cNvPr>
          <p:cNvSpPr>
            <a:spLocks noGrp="1"/>
          </p:cNvSpPr>
          <p:nvPr>
            <p:ph idx="1"/>
          </p:nvPr>
        </p:nvSpPr>
        <p:spPr>
          <a:xfrm>
            <a:off x="5459506" y="725394"/>
            <a:ext cx="5979459" cy="5407212"/>
          </a:xfrm>
        </p:spPr>
        <p:txBody>
          <a:bodyPr anchor="ctr">
            <a:normAutofit/>
          </a:bodyPr>
          <a:lstStyle/>
          <a:p>
            <a:pPr algn="just"/>
            <a:r>
              <a:rPr lang="tr-TR" sz="1900" dirty="0"/>
              <a:t>Bir şey verilmesine ilişkin edimlere müspet edim, bir şey yapmamaya ilişkin edimlere de menfi edim denir.</a:t>
            </a:r>
          </a:p>
          <a:p>
            <a:pPr algn="just"/>
            <a:r>
              <a:rPr lang="tr-TR" sz="1900" dirty="0"/>
              <a:t>Bizzat borçlunun kendi bedeni veya fikri kuvvet ve becerisiyle yerine getirdiği müspet edime şahsi edim denir. Örneğin; bir ressamın sizin yağlı boya portrenizi yapmayı taahhüt etmesi.</a:t>
            </a:r>
          </a:p>
          <a:p>
            <a:pPr algn="just"/>
            <a:r>
              <a:rPr lang="tr-TR" sz="1900" dirty="0"/>
              <a:t>Borçlunun mal varlığıyla ifa edilen müspet edimlere maddi edim adı verilir. Örneğin; satıcının sattığı malın mülkiyetini alıcıya geçirmesi veya borçlunun borçlu bulunduğu bir miktar parayı alacaklıya ödemesi ya da iadesi gereken bir şeyi geri vermesi.</a:t>
            </a:r>
          </a:p>
          <a:p>
            <a:pPr algn="just"/>
            <a:r>
              <a:rPr lang="tr-TR" sz="1900" dirty="0"/>
              <a:t>Bir fiil ya da birden çok fiillerle bir anda yerine getirilen edimlere ani edim denir. Örneğin; alıcının sattığı malın bedelini satıcıya ödemesi, boyacının ayakkabıyı boyaması, kiracının her ay kira bedelini ev sahibine ödemesi hallerinde ani edim vardır.</a:t>
            </a:r>
          </a:p>
        </p:txBody>
      </p:sp>
      <p:sp>
        <p:nvSpPr>
          <p:cNvPr id="5" name="Alt Bilgi Yer Tutucusu 4">
            <a:extLst>
              <a:ext uri="{FF2B5EF4-FFF2-40B4-BE49-F238E27FC236}">
                <a16:creationId xmlns:a16="http://schemas.microsoft.com/office/drawing/2014/main" id="{EC0BF17C-1038-4536-A9A4-651735BF61C1}"/>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1486AA78-78EF-4BC4-8398-BB22FCA64E05}"/>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7DA2C1F5-A893-43C4-BF69-EA1954C2546B}"/>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3</a:t>
            </a:fld>
            <a:endParaRPr lang="en-US" sz="1900">
              <a:solidFill>
                <a:schemeClr val="accent1"/>
              </a:solidFill>
            </a:endParaRPr>
          </a:p>
        </p:txBody>
      </p:sp>
    </p:spTree>
    <p:extLst>
      <p:ext uri="{BB962C8B-B14F-4D97-AF65-F5344CB8AC3E}">
        <p14:creationId xmlns:p14="http://schemas.microsoft.com/office/powerpoint/2010/main" val="1629216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8222FE8D-4246-4798-8AB0-EFE0F32D85B9}"/>
              </a:ext>
            </a:extLst>
          </p:cNvPr>
          <p:cNvSpPr>
            <a:spLocks noGrp="1"/>
          </p:cNvSpPr>
          <p:nvPr>
            <p:ph type="title"/>
          </p:nvPr>
        </p:nvSpPr>
        <p:spPr>
          <a:xfrm>
            <a:off x="1490145" y="2376862"/>
            <a:ext cx="2640646" cy="2104273"/>
          </a:xfrm>
          <a:noFill/>
        </p:spPr>
        <p:txBody>
          <a:bodyPr>
            <a:normAutofit/>
          </a:bodyPr>
          <a:lstStyle/>
          <a:p>
            <a:pPr algn="ctr"/>
            <a:r>
              <a:rPr lang="tr-TR" sz="2800">
                <a:solidFill>
                  <a:srgbClr val="FFFFFF"/>
                </a:solidFill>
              </a:rPr>
              <a:t>BORCUN KAYNAKLARI</a:t>
            </a: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DF520006-AEF8-4A7A-A67A-B9DC507D1704}"/>
              </a:ext>
            </a:extLst>
          </p:cNvPr>
          <p:cNvSpPr>
            <a:spLocks noGrp="1"/>
          </p:cNvSpPr>
          <p:nvPr>
            <p:ph idx="1"/>
          </p:nvPr>
        </p:nvSpPr>
        <p:spPr>
          <a:xfrm>
            <a:off x="5513294" y="725394"/>
            <a:ext cx="6113930" cy="5407212"/>
          </a:xfrm>
        </p:spPr>
        <p:txBody>
          <a:bodyPr anchor="ctr">
            <a:normAutofit lnSpcReduction="10000"/>
          </a:bodyPr>
          <a:lstStyle/>
          <a:p>
            <a:pPr marL="0" indent="0" algn="just">
              <a:buNone/>
            </a:pPr>
            <a:r>
              <a:rPr lang="tr-TR" sz="1900" b="1" dirty="0"/>
              <a:t>Hukuki Muameleler ikiye ayrılır:</a:t>
            </a:r>
          </a:p>
          <a:p>
            <a:pPr marL="457200" indent="-457200" algn="just">
              <a:buFont typeface="+mj-lt"/>
              <a:buAutoNum type="arabicPeriod"/>
            </a:pPr>
            <a:r>
              <a:rPr lang="tr-TR" sz="1900" b="1" dirty="0"/>
              <a:t>Tek Taraflı Hukuki Muameleler: </a:t>
            </a:r>
            <a:r>
              <a:rPr lang="tr-TR" sz="1900" dirty="0"/>
              <a:t>Bir kimsenin sadece kendi iradesini açıklamasıyla meydana gelen muamelelerdir. Örneğin; Vasiyet.</a:t>
            </a:r>
          </a:p>
          <a:p>
            <a:pPr marL="457200" indent="-457200" algn="just">
              <a:buFont typeface="+mj-lt"/>
              <a:buAutoNum type="arabicPeriod"/>
            </a:pPr>
            <a:r>
              <a:rPr lang="tr-TR" sz="1900" b="1" dirty="0"/>
              <a:t>Çok taraflı hukuki muameleler: </a:t>
            </a:r>
            <a:r>
              <a:rPr lang="tr-TR" sz="1900" dirty="0"/>
              <a:t>Birden fazla kimsenin irade açıklamalarıyla meydana gelen muamelelerdir. </a:t>
            </a:r>
          </a:p>
          <a:p>
            <a:pPr algn="just"/>
            <a:r>
              <a:rPr lang="tr-TR" sz="1900" dirty="0"/>
              <a:t>Sözleşmeler iki taraflı irade açıklamasıyla oluşur.</a:t>
            </a:r>
          </a:p>
          <a:p>
            <a:pPr algn="just"/>
            <a:r>
              <a:rPr lang="tr-TR" sz="1900" dirty="0"/>
              <a:t>Sözleşmeler aynı zamanda çok taraflı hukuki muamelelerdendir.</a:t>
            </a:r>
          </a:p>
          <a:p>
            <a:pPr algn="just"/>
            <a:r>
              <a:rPr lang="tr-TR" sz="1900" b="1" dirty="0"/>
              <a:t>Haksız Fiiller: </a:t>
            </a:r>
            <a:r>
              <a:rPr lang="tr-TR" sz="1900" dirty="0"/>
              <a:t>Örneğin; Bir kimseyi dövmek, yaralamak, öldürmek, bir kimsenin elbisesini yırtmak, evinin camlarını kırmak, harmanını yakmak, şeref ve haysiyetine tecavüz etmek.</a:t>
            </a:r>
          </a:p>
          <a:p>
            <a:pPr algn="just"/>
            <a:r>
              <a:rPr lang="tr-TR" sz="1900" b="1" dirty="0"/>
              <a:t>Sebepsiz Zenginleşme: </a:t>
            </a:r>
            <a:r>
              <a:rPr lang="tr-TR" sz="1900" dirty="0"/>
              <a:t>Bir kimsenin mal varlığının haklı bir sebep bulunmaksızın diğer bir kimsenin malvarlığının zararına olarak çoğalması veya azalmamasıdır.</a:t>
            </a:r>
          </a:p>
        </p:txBody>
      </p:sp>
      <p:sp>
        <p:nvSpPr>
          <p:cNvPr id="5" name="Alt Bilgi Yer Tutucusu 4">
            <a:extLst>
              <a:ext uri="{FF2B5EF4-FFF2-40B4-BE49-F238E27FC236}">
                <a16:creationId xmlns:a16="http://schemas.microsoft.com/office/drawing/2014/main" id="{58C8B8C7-0165-43EA-A775-8A2E00E0F0FC}"/>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3D71DF51-0747-4DF0-B600-B78800975DC3}"/>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670422AB-D267-4563-9054-600D40355B28}"/>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4</a:t>
            </a:fld>
            <a:endParaRPr lang="en-US" sz="1900">
              <a:solidFill>
                <a:schemeClr val="accent1"/>
              </a:solidFill>
            </a:endParaRPr>
          </a:p>
        </p:txBody>
      </p:sp>
    </p:spTree>
    <p:extLst>
      <p:ext uri="{BB962C8B-B14F-4D97-AF65-F5344CB8AC3E}">
        <p14:creationId xmlns:p14="http://schemas.microsoft.com/office/powerpoint/2010/main" val="2654620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7592D359-A58C-47E4-A03B-B231FBBE1280}"/>
              </a:ext>
            </a:extLst>
          </p:cNvPr>
          <p:cNvSpPr>
            <a:spLocks noGrp="1"/>
          </p:cNvSpPr>
          <p:nvPr>
            <p:ph type="title"/>
          </p:nvPr>
        </p:nvSpPr>
        <p:spPr>
          <a:xfrm>
            <a:off x="1490145" y="2376862"/>
            <a:ext cx="2640646" cy="2104273"/>
          </a:xfrm>
          <a:noFill/>
        </p:spPr>
        <p:txBody>
          <a:bodyPr>
            <a:normAutofit/>
          </a:bodyPr>
          <a:lstStyle/>
          <a:p>
            <a:pPr algn="ctr"/>
            <a:r>
              <a:rPr lang="tr-TR" sz="2600" b="1">
                <a:solidFill>
                  <a:srgbClr val="FFFFFF"/>
                </a:solidFill>
              </a:rPr>
              <a:t>SORUMLULUK</a:t>
            </a:r>
            <a:endParaRPr lang="tr-TR" sz="2600">
              <a:solidFill>
                <a:srgbClr val="FFFFFF"/>
              </a:solidFill>
            </a:endParaRP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F875CEB9-9E68-4DB8-B7DB-9A7A0F0C1D60}"/>
              </a:ext>
            </a:extLst>
          </p:cNvPr>
          <p:cNvSpPr>
            <a:spLocks noGrp="1"/>
          </p:cNvSpPr>
          <p:nvPr>
            <p:ph idx="1"/>
          </p:nvPr>
        </p:nvSpPr>
        <p:spPr>
          <a:xfrm>
            <a:off x="5617886" y="637468"/>
            <a:ext cx="5605861" cy="5407212"/>
          </a:xfrm>
        </p:spPr>
        <p:txBody>
          <a:bodyPr anchor="ctr">
            <a:normAutofit/>
          </a:bodyPr>
          <a:lstStyle/>
          <a:p>
            <a:pPr algn="just"/>
            <a:r>
              <a:rPr lang="tr-TR" dirty="0"/>
              <a:t>Alacaklının alacağını alabilmesi için borçluya ait mal varlığına cebri icra yoluyla el koyabilme yetkisi ve borçlunun bunlara katlanmak zorunda olmasına sorumluluk denir.</a:t>
            </a:r>
          </a:p>
          <a:p>
            <a:pPr algn="just"/>
            <a:r>
              <a:rPr lang="tr-TR" dirty="0"/>
              <a:t>Ücret karşılığında bir malın kullanılma hakkının belli bir süre devredilmesi hususunda anlaşmaya varmalarıyla doğan sözleşmeye kira sözleşmesi denir.</a:t>
            </a:r>
          </a:p>
          <a:p>
            <a:pPr algn="just"/>
            <a:r>
              <a:rPr lang="tr-TR" dirty="0"/>
              <a:t>Sözleşmeler tek tarafa borç yükleyen sözleşmeler ve iki tarafa borç yükleyen sözleşmeler olmak üzere ikiye ayrılır. </a:t>
            </a:r>
          </a:p>
          <a:p>
            <a:pPr algn="just"/>
            <a:r>
              <a:rPr lang="tr-TR" dirty="0"/>
              <a:t>Tek tarafa borç yükleyen sözleşmeler sadece bir taraf borç altına girmektedir. </a:t>
            </a:r>
          </a:p>
          <a:p>
            <a:pPr algn="just"/>
            <a:r>
              <a:rPr lang="tr-TR" dirty="0"/>
              <a:t>Örneğin; Bağışlama sözleşmesi.</a:t>
            </a:r>
          </a:p>
        </p:txBody>
      </p:sp>
      <p:sp>
        <p:nvSpPr>
          <p:cNvPr id="5" name="Alt Bilgi Yer Tutucusu 4">
            <a:extLst>
              <a:ext uri="{FF2B5EF4-FFF2-40B4-BE49-F238E27FC236}">
                <a16:creationId xmlns:a16="http://schemas.microsoft.com/office/drawing/2014/main" id="{8923AE8A-4350-4A6E-911D-874D62D46F3A}"/>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1BB4D233-24D6-414A-B001-5F4999C3B130}"/>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8FD55F88-E871-4AD2-9C5C-96A189FCE0A5}"/>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5</a:t>
            </a:fld>
            <a:endParaRPr lang="en-US" sz="1900">
              <a:solidFill>
                <a:schemeClr val="accent1"/>
              </a:solidFill>
            </a:endParaRPr>
          </a:p>
        </p:txBody>
      </p:sp>
    </p:spTree>
    <p:extLst>
      <p:ext uri="{BB962C8B-B14F-4D97-AF65-F5344CB8AC3E}">
        <p14:creationId xmlns:p14="http://schemas.microsoft.com/office/powerpoint/2010/main" val="4152977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19FA68D9-5D60-4BD2-9A6C-84007DF527A3}"/>
              </a:ext>
            </a:extLst>
          </p:cNvPr>
          <p:cNvSpPr>
            <a:spLocks noGrp="1"/>
          </p:cNvSpPr>
          <p:nvPr>
            <p:ph type="title"/>
          </p:nvPr>
        </p:nvSpPr>
        <p:spPr>
          <a:xfrm>
            <a:off x="1490145" y="2376862"/>
            <a:ext cx="2640646" cy="2104273"/>
          </a:xfrm>
          <a:noFill/>
        </p:spPr>
        <p:txBody>
          <a:bodyPr>
            <a:normAutofit/>
          </a:bodyPr>
          <a:lstStyle/>
          <a:p>
            <a:pPr algn="ctr"/>
            <a:r>
              <a:rPr lang="tr-TR" sz="2800" b="1">
                <a:solidFill>
                  <a:srgbClr val="FFFFFF"/>
                </a:solidFill>
              </a:rPr>
              <a:t>BORCUN KAYNAKLARI</a:t>
            </a:r>
            <a:endParaRPr lang="tr-TR" sz="2800">
              <a:solidFill>
                <a:srgbClr val="FFFFFF"/>
              </a:solidFill>
            </a:endParaRP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1855CE8B-6A9C-40A6-8CE6-2808889EB843}"/>
              </a:ext>
            </a:extLst>
          </p:cNvPr>
          <p:cNvSpPr>
            <a:spLocks noGrp="1"/>
          </p:cNvSpPr>
          <p:nvPr>
            <p:ph idx="1"/>
          </p:nvPr>
        </p:nvSpPr>
        <p:spPr>
          <a:xfrm>
            <a:off x="5540188" y="1041917"/>
            <a:ext cx="6188750" cy="5407212"/>
          </a:xfrm>
        </p:spPr>
        <p:txBody>
          <a:bodyPr anchor="ctr">
            <a:normAutofit/>
          </a:bodyPr>
          <a:lstStyle/>
          <a:p>
            <a:pPr marL="0" indent="0" algn="just">
              <a:buNone/>
            </a:pPr>
            <a:r>
              <a:rPr lang="tr-TR" b="1" dirty="0"/>
              <a:t>SÖZLEŞMEDEN DOĞANBORÇLAR</a:t>
            </a:r>
          </a:p>
          <a:p>
            <a:pPr algn="just"/>
            <a:r>
              <a:rPr lang="tr-TR" dirty="0"/>
              <a:t>Sözleşme, iki ,tarafın bir hukuki sonucu elde etmek üzere iradelerini karşılıklı ve birbirine uygun surette açıklamaları demektir.</a:t>
            </a:r>
          </a:p>
          <a:p>
            <a:pPr algn="just"/>
            <a:r>
              <a:rPr lang="tr-TR" dirty="0"/>
              <a:t>Bir sözleşmenin meydana gelebilmesi için karşılıklı ve birbirine uygun iki irade açıklamasına ihtiyaç vardır: Bunlardan zaman bakımından önce yapılana</a:t>
            </a:r>
          </a:p>
          <a:p>
            <a:pPr algn="just"/>
            <a:endParaRPr lang="tr-TR" dirty="0"/>
          </a:p>
          <a:p>
            <a:pPr marL="0" indent="0" algn="just">
              <a:buNone/>
            </a:pPr>
            <a:r>
              <a:rPr lang="tr-TR" b="1" dirty="0"/>
              <a:t>HAKSIZ FİİLDEN DOĞAN BORÇLAR</a:t>
            </a:r>
          </a:p>
          <a:p>
            <a:pPr algn="just"/>
            <a:r>
              <a:rPr lang="tr-TR" dirty="0"/>
              <a:t>Bir kimse hukuka aykırı bir fiil ile başka bir kimseye zarar verirse, bir “haksız fiil işlemiş olur ve bunun sonucunda bu kimse ile zarara uğramış’ olan kimse arasında bir “borç ilişkisi” doğar. </a:t>
            </a:r>
          </a:p>
          <a:p>
            <a:pPr algn="just"/>
            <a:r>
              <a:rPr lang="tr-TR" dirty="0"/>
              <a:t>Bunun sonucunda ise verilen bu zararın tazmin borcu doğar.</a:t>
            </a:r>
          </a:p>
          <a:p>
            <a:pPr algn="just"/>
            <a:endParaRPr lang="tr-TR" dirty="0"/>
          </a:p>
        </p:txBody>
      </p:sp>
      <p:sp>
        <p:nvSpPr>
          <p:cNvPr id="5" name="Alt Bilgi Yer Tutucusu 4">
            <a:extLst>
              <a:ext uri="{FF2B5EF4-FFF2-40B4-BE49-F238E27FC236}">
                <a16:creationId xmlns:a16="http://schemas.microsoft.com/office/drawing/2014/main" id="{D8652881-6087-4869-83B5-3A5085E4DF2A}"/>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7F5274A4-7E25-4E4B-A154-7147B9D3F18A}"/>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1DCFD21D-A73E-428A-A1C9-63E6539AC13B}"/>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6</a:t>
            </a:fld>
            <a:endParaRPr lang="en-US" sz="1900">
              <a:solidFill>
                <a:schemeClr val="accent1"/>
              </a:solidFill>
            </a:endParaRPr>
          </a:p>
        </p:txBody>
      </p:sp>
    </p:spTree>
    <p:extLst>
      <p:ext uri="{BB962C8B-B14F-4D97-AF65-F5344CB8AC3E}">
        <p14:creationId xmlns:p14="http://schemas.microsoft.com/office/powerpoint/2010/main" val="1261060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5522CFB2-3A0D-450C-B17E-1D8208CB0F0D}"/>
              </a:ext>
            </a:extLst>
          </p:cNvPr>
          <p:cNvSpPr>
            <a:spLocks noGrp="1"/>
          </p:cNvSpPr>
          <p:nvPr>
            <p:ph type="title"/>
          </p:nvPr>
        </p:nvSpPr>
        <p:spPr>
          <a:xfrm>
            <a:off x="1490145" y="2376862"/>
            <a:ext cx="2640646" cy="2104273"/>
          </a:xfrm>
          <a:noFill/>
        </p:spPr>
        <p:txBody>
          <a:bodyPr>
            <a:normAutofit/>
          </a:bodyPr>
          <a:lstStyle/>
          <a:p>
            <a:pPr algn="ctr"/>
            <a:r>
              <a:rPr lang="tr-TR" sz="2800" b="1">
                <a:solidFill>
                  <a:srgbClr val="FFFFFF"/>
                </a:solidFill>
              </a:rPr>
              <a:t>BORCUN KAYNAKLARI</a:t>
            </a:r>
            <a:endParaRPr lang="tr-TR" sz="2800">
              <a:solidFill>
                <a:srgbClr val="FFFFFF"/>
              </a:solidFill>
            </a:endParaRP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0040EA72-A545-4851-AB96-CD10591F64CF}"/>
              </a:ext>
            </a:extLst>
          </p:cNvPr>
          <p:cNvSpPr>
            <a:spLocks noGrp="1"/>
          </p:cNvSpPr>
          <p:nvPr>
            <p:ph idx="1"/>
          </p:nvPr>
        </p:nvSpPr>
        <p:spPr>
          <a:xfrm>
            <a:off x="5617886" y="540756"/>
            <a:ext cx="5605861" cy="5407212"/>
          </a:xfrm>
        </p:spPr>
        <p:txBody>
          <a:bodyPr anchor="ctr">
            <a:normAutofit/>
          </a:bodyPr>
          <a:lstStyle/>
          <a:p>
            <a:pPr marL="0" indent="0" algn="just">
              <a:buNone/>
            </a:pPr>
            <a:r>
              <a:rPr lang="tr-TR" b="1" dirty="0"/>
              <a:t>Haksız fiilden doğan borçların şartları şunlardır:</a:t>
            </a:r>
          </a:p>
          <a:p>
            <a:pPr algn="just"/>
            <a:r>
              <a:rPr lang="tr-TR" b="1" dirty="0"/>
              <a:t>Hukuka aykırılık: </a:t>
            </a:r>
            <a:r>
              <a:rPr lang="tr-TR" dirty="0"/>
              <a:t>Emredici kuralın ihlalidir.</a:t>
            </a:r>
          </a:p>
          <a:p>
            <a:pPr algn="just"/>
            <a:r>
              <a:rPr lang="tr-TR" b="1" dirty="0"/>
              <a:t>Kusur:</a:t>
            </a:r>
            <a:r>
              <a:rPr lang="tr-TR" dirty="0"/>
              <a:t> Hukuka aykırı neticeyi istemek (kast) veya bu sonucu istemekle beraber, hukuka aykırılıktan kaçınmak için iradeyi yeteri derecede yormamaktır. (ihmal)</a:t>
            </a:r>
          </a:p>
          <a:p>
            <a:pPr algn="just"/>
            <a:r>
              <a:rPr lang="tr-TR" b="1" dirty="0"/>
              <a:t>Zarar: </a:t>
            </a:r>
            <a:r>
              <a:rPr lang="tr-TR" dirty="0"/>
              <a:t>Bir kimsenin mal varlığında kendi rızası olmaksızın meydana gelen bir eksilmedir. Maddi ve manevi olabilir.</a:t>
            </a:r>
          </a:p>
          <a:p>
            <a:pPr algn="just"/>
            <a:r>
              <a:rPr lang="tr-TR" b="1" dirty="0"/>
              <a:t>İlliyet Bağı: </a:t>
            </a:r>
            <a:r>
              <a:rPr lang="tr-TR" dirty="0" err="1"/>
              <a:t>FiiI</a:t>
            </a:r>
            <a:r>
              <a:rPr lang="tr-TR" dirty="0"/>
              <a:t> ile zarar arasındaki bağdır.</a:t>
            </a:r>
          </a:p>
        </p:txBody>
      </p:sp>
      <p:sp>
        <p:nvSpPr>
          <p:cNvPr id="5" name="Alt Bilgi Yer Tutucusu 4">
            <a:extLst>
              <a:ext uri="{FF2B5EF4-FFF2-40B4-BE49-F238E27FC236}">
                <a16:creationId xmlns:a16="http://schemas.microsoft.com/office/drawing/2014/main" id="{2CDCF18B-E9E0-4E6E-BAA9-497ADDD743B1}"/>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18417911-6F06-467E-9AFE-F9393C00B68D}"/>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D82EC93C-DE95-4F91-BB8D-5353FE83CE65}"/>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7</a:t>
            </a:fld>
            <a:endParaRPr lang="en-US" sz="1900">
              <a:solidFill>
                <a:schemeClr val="accent1"/>
              </a:solidFill>
            </a:endParaRPr>
          </a:p>
        </p:txBody>
      </p:sp>
    </p:spTree>
    <p:extLst>
      <p:ext uri="{BB962C8B-B14F-4D97-AF65-F5344CB8AC3E}">
        <p14:creationId xmlns:p14="http://schemas.microsoft.com/office/powerpoint/2010/main" val="1158082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18E2F7EF-0343-4B51-809D-6D9A7C8CA9D7}"/>
              </a:ext>
            </a:extLst>
          </p:cNvPr>
          <p:cNvSpPr>
            <a:spLocks noGrp="1"/>
          </p:cNvSpPr>
          <p:nvPr>
            <p:ph type="title"/>
          </p:nvPr>
        </p:nvSpPr>
        <p:spPr>
          <a:xfrm>
            <a:off x="1490145" y="2376862"/>
            <a:ext cx="2640646" cy="2104273"/>
          </a:xfrm>
          <a:noFill/>
        </p:spPr>
        <p:txBody>
          <a:bodyPr>
            <a:normAutofit/>
          </a:bodyPr>
          <a:lstStyle/>
          <a:p>
            <a:pPr algn="ctr"/>
            <a:r>
              <a:rPr lang="tr-TR" sz="1900" b="1" dirty="0">
                <a:solidFill>
                  <a:srgbClr val="FFFFFF"/>
                </a:solidFill>
              </a:rPr>
              <a:t>SEBEPSİZ ZENGİNLEŞMEDEN DOĞAN BORÇLAR</a:t>
            </a:r>
            <a:endParaRPr lang="tr-TR" sz="1900" dirty="0">
              <a:solidFill>
                <a:srgbClr val="FFFFFF"/>
              </a:solidFill>
            </a:endParaRP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E342CA98-7A03-4247-8594-BC48DBC2DE85}"/>
              </a:ext>
            </a:extLst>
          </p:cNvPr>
          <p:cNvSpPr>
            <a:spLocks noGrp="1"/>
          </p:cNvSpPr>
          <p:nvPr>
            <p:ph idx="1"/>
          </p:nvPr>
        </p:nvSpPr>
        <p:spPr>
          <a:xfrm>
            <a:off x="5723792" y="725394"/>
            <a:ext cx="5499955" cy="5407212"/>
          </a:xfrm>
        </p:spPr>
        <p:txBody>
          <a:bodyPr anchor="ctr">
            <a:normAutofit/>
          </a:bodyPr>
          <a:lstStyle/>
          <a:p>
            <a:pPr algn="just"/>
            <a:r>
              <a:rPr lang="tr-TR" dirty="0"/>
              <a:t>Sebepsiz zenginleşme, bir kimsenin mal varlığının haklı bir sebep olmaksızın diğer bir kimsenin malvarlığı aleyhine çoğalması demektir.</a:t>
            </a:r>
          </a:p>
          <a:p>
            <a:pPr marL="0" indent="0" algn="just">
              <a:buNone/>
            </a:pPr>
            <a:endParaRPr lang="tr-TR" b="1" dirty="0"/>
          </a:p>
          <a:p>
            <a:pPr marL="0" indent="0" algn="just">
              <a:buNone/>
            </a:pPr>
            <a:r>
              <a:rPr lang="tr-TR" b="1" dirty="0"/>
              <a:t>ŞARTLAR</a:t>
            </a:r>
          </a:p>
          <a:p>
            <a:pPr lvl="1" algn="just"/>
            <a:r>
              <a:rPr lang="tr-TR" sz="2000" dirty="0"/>
              <a:t>Zenginleşme</a:t>
            </a:r>
          </a:p>
          <a:p>
            <a:pPr lvl="1" algn="just"/>
            <a:r>
              <a:rPr lang="tr-TR" sz="2000" dirty="0"/>
              <a:t>Fakirleşme</a:t>
            </a:r>
          </a:p>
          <a:p>
            <a:pPr lvl="1" algn="just"/>
            <a:r>
              <a:rPr lang="tr-TR" sz="2000" dirty="0"/>
              <a:t>İlliyet Bağı</a:t>
            </a:r>
          </a:p>
          <a:p>
            <a:pPr lvl="1" algn="just"/>
            <a:r>
              <a:rPr lang="tr-TR" sz="2000" dirty="0"/>
              <a:t>Haklı bir sebebin bulunmaması</a:t>
            </a:r>
          </a:p>
        </p:txBody>
      </p:sp>
      <p:sp>
        <p:nvSpPr>
          <p:cNvPr id="5" name="Alt Bilgi Yer Tutucusu 4">
            <a:extLst>
              <a:ext uri="{FF2B5EF4-FFF2-40B4-BE49-F238E27FC236}">
                <a16:creationId xmlns:a16="http://schemas.microsoft.com/office/drawing/2014/main" id="{C8044AA3-2645-4BC7-B34B-77CDCFBD85D1}"/>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4E541E09-A0DF-479F-83AA-71D180783E95}"/>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CB5F3572-E0B3-4D45-93B0-A3EDE0D633BA}"/>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8</a:t>
            </a:fld>
            <a:endParaRPr lang="en-US" sz="1900">
              <a:solidFill>
                <a:schemeClr val="accent1"/>
              </a:solidFill>
            </a:endParaRPr>
          </a:p>
        </p:txBody>
      </p:sp>
    </p:spTree>
    <p:extLst>
      <p:ext uri="{BB962C8B-B14F-4D97-AF65-F5344CB8AC3E}">
        <p14:creationId xmlns:p14="http://schemas.microsoft.com/office/powerpoint/2010/main" val="18000284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hta Yazı">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Özel 2">
      <a:majorFont>
        <a:latin typeface="Times New Roman"/>
        <a:ea typeface=""/>
        <a:cs typeface=""/>
      </a:majorFont>
      <a:minorFont>
        <a:latin typeface="Times New Roman"/>
        <a:ea typeface=""/>
        <a:cs typeface=""/>
      </a:minorFont>
    </a:fontScheme>
    <a:fmtScheme name="Tahta Yazı">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693</Words>
  <Application>Microsoft Office PowerPoint</Application>
  <PresentationFormat>Geniş ekran</PresentationFormat>
  <Paragraphs>76</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Calibri</vt:lpstr>
      <vt:lpstr>Rockwell Extra Bold</vt:lpstr>
      <vt:lpstr>Times New Roman</vt:lpstr>
      <vt:lpstr>Wingdings</vt:lpstr>
      <vt:lpstr>Tahta Yazı</vt:lpstr>
      <vt:lpstr>TEMEL HUKUK</vt:lpstr>
      <vt:lpstr>BORÇ</vt:lpstr>
      <vt:lpstr>EDİM VE ÇEŞİTLERİ</vt:lpstr>
      <vt:lpstr>BORCUN KAYNAKLARI</vt:lpstr>
      <vt:lpstr>SORUMLULUK</vt:lpstr>
      <vt:lpstr>BORCUN KAYNAKLARI</vt:lpstr>
      <vt:lpstr>BORCUN KAYNAKLARI</vt:lpstr>
      <vt:lpstr>SEBEPSİZ ZENGİNLEŞMEDEN DOĞAN BORÇLAR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HUKUK</dc:title>
  <dc:creator>hüseyin k.erdem</dc:creator>
  <cp:lastModifiedBy>hüseyin k.erdem</cp:lastModifiedBy>
  <cp:revision>1</cp:revision>
  <dcterms:created xsi:type="dcterms:W3CDTF">2020-04-30T23:17:28Z</dcterms:created>
  <dcterms:modified xsi:type="dcterms:W3CDTF">2020-04-30T23:18:43Z</dcterms:modified>
</cp:coreProperties>
</file>